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7" r:id="rId20"/>
    <p:sldId id="278" r:id="rId21"/>
    <p:sldId id="279" r:id="rId22"/>
    <p:sldId id="280" r:id="rId23"/>
    <p:sldId id="281" r:id="rId24"/>
    <p:sldId id="282" r:id="rId25"/>
    <p:sldId id="283" r:id="rId26"/>
    <p:sldId id="284" r:id="rId27"/>
    <p:sldId id="285"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409" r:id="rId77"/>
    <p:sldId id="336" r:id="rId78"/>
    <p:sldId id="337" r:id="rId79"/>
    <p:sldId id="338" r:id="rId80"/>
    <p:sldId id="339" r:id="rId81"/>
    <p:sldId id="340" r:id="rId82"/>
    <p:sldId id="341"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 id="389" r:id="rId129"/>
    <p:sldId id="390" r:id="rId130"/>
    <p:sldId id="391" r:id="rId131"/>
    <p:sldId id="392" r:id="rId132"/>
    <p:sldId id="393" r:id="rId133"/>
    <p:sldId id="394" r:id="rId134"/>
    <p:sldId id="395" r:id="rId135"/>
    <p:sldId id="396" r:id="rId136"/>
    <p:sldId id="399" r:id="rId137"/>
    <p:sldId id="400" r:id="rId138"/>
    <p:sldId id="401" r:id="rId139"/>
    <p:sldId id="402" r:id="rId140"/>
    <p:sldId id="403" r:id="rId141"/>
    <p:sldId id="404" r:id="rId142"/>
    <p:sldId id="405" r:id="rId143"/>
    <p:sldId id="406" r:id="rId144"/>
    <p:sldId id="407" r:id="rId145"/>
    <p:sldId id="408" r:id="rId146"/>
  </p:sldIdLst>
  <p:sldSz cx="9144000" cy="6858000" type="screen4x3"/>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8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35957"/>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theme" Target="theme/theme1.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1/4/2022</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panose="020F0502020204030204"/>
                <a:cs typeface="Calibri" panose="020F0502020204030204"/>
              </a:defRPr>
            </a:lvl1pPr>
          </a:lstStyle>
          <a:p>
            <a:pPr marL="180340">
              <a:lnSpc>
                <a:spcPct val="10000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黑体" panose="02010609060101010101" charset="-122"/>
                <a:cs typeface="黑体" panose="02010609060101010101" charset="-122"/>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宋体" panose="02010600030101010101" pitchFamily="2" charset="-122"/>
                <a:cs typeface="宋体" panose="02010600030101010101" pitchFamily="2" charset="-122"/>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1/4/2022</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panose="020F0502020204030204"/>
                <a:cs typeface="Calibri" panose="020F0502020204030204"/>
              </a:defRPr>
            </a:lvl1pPr>
          </a:lstStyle>
          <a:p>
            <a:pPr marL="180340">
              <a:lnSpc>
                <a:spcPct val="10000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黑体" panose="02010609060101010101" charset="-122"/>
                <a:cs typeface="黑体" panose="02010609060101010101" charset="-122"/>
              </a:defRPr>
            </a:lvl1pPr>
          </a:lstStyle>
          <a:p>
            <a:endParaRPr/>
          </a:p>
        </p:txBody>
      </p:sp>
      <p:sp>
        <p:nvSpPr>
          <p:cNvPr id="3" name="Holder 3"/>
          <p:cNvSpPr>
            <a:spLocks noGrp="1"/>
          </p:cNvSpPr>
          <p:nvPr>
            <p:ph sz="half" idx="2"/>
          </p:nvPr>
        </p:nvSpPr>
        <p:spPr>
          <a:xfrm>
            <a:off x="78739" y="1217612"/>
            <a:ext cx="3735070" cy="4653915"/>
          </a:xfrm>
          <a:prstGeom prst="rect">
            <a:avLst/>
          </a:prstGeom>
        </p:spPr>
        <p:txBody>
          <a:bodyPr wrap="square" lIns="0" tIns="0" rIns="0" bIns="0">
            <a:spAutoFit/>
          </a:bodyPr>
          <a:lstStyle>
            <a:lvl1pPr>
              <a:defRPr sz="2400" b="1" i="0">
                <a:solidFill>
                  <a:srgbClr val="9900FF"/>
                </a:solidFill>
                <a:latin typeface="宋体" panose="02010600030101010101" pitchFamily="2" charset="-122"/>
                <a:cs typeface="宋体" panose="02010600030101010101" pitchFamily="2" charset="-122"/>
              </a:defRPr>
            </a:lvl1pPr>
          </a:lstStyle>
          <a:p>
            <a:endParaRPr/>
          </a:p>
        </p:txBody>
      </p:sp>
      <p:sp>
        <p:nvSpPr>
          <p:cNvPr id="4" name="Holder 4"/>
          <p:cNvSpPr>
            <a:spLocks noGrp="1"/>
          </p:cNvSpPr>
          <p:nvPr>
            <p:ph sz="half" idx="3"/>
          </p:nvPr>
        </p:nvSpPr>
        <p:spPr>
          <a:xfrm>
            <a:off x="4794758" y="1251610"/>
            <a:ext cx="4039870" cy="4059554"/>
          </a:xfrm>
          <a:prstGeom prst="rect">
            <a:avLst/>
          </a:prstGeom>
        </p:spPr>
        <p:txBody>
          <a:bodyPr wrap="square" lIns="0" tIns="0" rIns="0" bIns="0">
            <a:spAutoFit/>
          </a:bodyPr>
          <a:lstStyle>
            <a:lvl1pPr>
              <a:defRPr sz="2400" b="1" i="0">
                <a:solidFill>
                  <a:schemeClr val="tx1"/>
                </a:solidFill>
                <a:latin typeface="宋体" panose="02010600030101010101" pitchFamily="2" charset="-122"/>
                <a:cs typeface="宋体" panose="02010600030101010101" pitchFamily="2" charset="-122"/>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1/4/2022</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panose="020F0502020204030204"/>
                <a:cs typeface="Calibri" panose="020F0502020204030204"/>
              </a:defRPr>
            </a:lvl1pPr>
          </a:lstStyle>
          <a:p>
            <a:pPr marL="180340">
              <a:lnSpc>
                <a:spcPct val="10000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黑体" panose="02010609060101010101" charset="-122"/>
                <a:cs typeface="黑体" panose="02010609060101010101" charset="-122"/>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1/4/2022</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panose="020F0502020204030204"/>
                <a:cs typeface="Calibri" panose="020F0502020204030204"/>
              </a:defRPr>
            </a:lvl1pPr>
          </a:lstStyle>
          <a:p>
            <a:pPr marL="180340">
              <a:lnSpc>
                <a:spcPct val="10000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1/4/2022</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panose="020F0502020204030204"/>
                <a:cs typeface="Calibri" panose="020F0502020204030204"/>
              </a:defRPr>
            </a:lvl1pPr>
          </a:lstStyle>
          <a:p>
            <a:pPr marL="180340">
              <a:lnSpc>
                <a:spcPct val="100000"/>
              </a:lnSpc>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2124968"/>
            <a:ext cx="6858000" cy="1384995"/>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457200" y="6377940"/>
            <a:ext cx="2103120" cy="276999"/>
          </a:xfrm>
        </p:spPr>
        <p:txBody>
          <a:bodyPr/>
          <a:lstStyle/>
          <a:p>
            <a:fld id="{1CAED099-C3CC-49E1-BE59-DA8FE3574CEB}" type="datetimeFigureOut">
              <a:rPr lang="zh-CN" altLang="en-US" smtClean="0"/>
              <a:t>2022/1/4</a:t>
            </a:fld>
            <a:endParaRPr lang="zh-CN" altLang="en-US"/>
          </a:p>
        </p:txBody>
      </p:sp>
      <p:sp>
        <p:nvSpPr>
          <p:cNvPr id="5" name="页脚占位符 4"/>
          <p:cNvSpPr>
            <a:spLocks noGrp="1"/>
          </p:cNvSpPr>
          <p:nvPr>
            <p:ph type="ftr" sz="quarter" idx="11"/>
          </p:nvPr>
        </p:nvSpPr>
        <p:spPr>
          <a:xfrm>
            <a:off x="3108960" y="6377940"/>
            <a:ext cx="2926079" cy="276999"/>
          </a:xfrm>
        </p:spPr>
        <p:txBody>
          <a:bodyPr/>
          <a:lstStyle/>
          <a:p>
            <a:endParaRPr lang="zh-CN" altLang="en-US"/>
          </a:p>
        </p:txBody>
      </p:sp>
      <p:sp>
        <p:nvSpPr>
          <p:cNvPr id="6" name="灯片编号占位符 5"/>
          <p:cNvSpPr>
            <a:spLocks noGrp="1"/>
          </p:cNvSpPr>
          <p:nvPr>
            <p:ph type="sldNum" sz="quarter" idx="12"/>
          </p:nvPr>
        </p:nvSpPr>
        <p:spPr>
          <a:xfrm>
            <a:off x="8337550" y="6463665"/>
            <a:ext cx="283209" cy="184666"/>
          </a:xfrm>
        </p:spPr>
        <p:txBody>
          <a:bodyPr/>
          <a:lstStyle/>
          <a:p>
            <a:fld id="{45FAF5B9-1F9E-44E6-A365-1C17975A1C1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8" cstate="print"/>
            <a:stretch>
              <a:fillRect/>
            </a:stretch>
          </a:blipFill>
        </p:spPr>
        <p:txBody>
          <a:bodyPr wrap="square" lIns="0" tIns="0" rIns="0" bIns="0" rtlCol="0"/>
          <a:lstStyle/>
          <a:p>
            <a:endParaRPr/>
          </a:p>
        </p:txBody>
      </p:sp>
      <p:sp>
        <p:nvSpPr>
          <p:cNvPr id="17" name="bk object 17"/>
          <p:cNvSpPr/>
          <p:nvPr/>
        </p:nvSpPr>
        <p:spPr>
          <a:xfrm>
            <a:off x="0" y="765048"/>
            <a:ext cx="9144000" cy="143255"/>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812165" y="94773"/>
            <a:ext cx="7519669" cy="532765"/>
          </a:xfrm>
          <a:prstGeom prst="rect">
            <a:avLst/>
          </a:prstGeom>
        </p:spPr>
        <p:txBody>
          <a:bodyPr wrap="square" lIns="0" tIns="0" rIns="0" bIns="0">
            <a:spAutoFit/>
          </a:bodyPr>
          <a:lstStyle>
            <a:lvl1pPr>
              <a:defRPr sz="3600" b="1" i="0">
                <a:solidFill>
                  <a:schemeClr val="tx1"/>
                </a:solidFill>
                <a:latin typeface="黑体" panose="02010609060101010101" charset="-122"/>
                <a:cs typeface="黑体" panose="02010609060101010101" charset="-122"/>
              </a:defRPr>
            </a:lvl1pPr>
          </a:lstStyle>
          <a:p>
            <a:endParaRPr/>
          </a:p>
        </p:txBody>
      </p:sp>
      <p:sp>
        <p:nvSpPr>
          <p:cNvPr id="3" name="Holder 3"/>
          <p:cNvSpPr>
            <a:spLocks noGrp="1"/>
          </p:cNvSpPr>
          <p:nvPr>
            <p:ph type="body" idx="1"/>
          </p:nvPr>
        </p:nvSpPr>
        <p:spPr>
          <a:xfrm>
            <a:off x="183972" y="1521987"/>
            <a:ext cx="8776055" cy="4594225"/>
          </a:xfrm>
          <a:prstGeom prst="rect">
            <a:avLst/>
          </a:prstGeom>
        </p:spPr>
        <p:txBody>
          <a:bodyPr wrap="square" lIns="0" tIns="0" rIns="0" bIns="0">
            <a:spAutoFit/>
          </a:bodyPr>
          <a:lstStyle>
            <a:lvl1pPr>
              <a:defRPr sz="2400" b="1" i="0">
                <a:solidFill>
                  <a:schemeClr val="tx1"/>
                </a:solidFill>
                <a:latin typeface="宋体" panose="02010600030101010101" pitchFamily="2" charset="-122"/>
                <a:cs typeface="宋体" panose="02010600030101010101" pitchFamily="2" charset="-122"/>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1/4/2022</a:t>
            </a:fld>
            <a:endParaRPr lang="en-US"/>
          </a:p>
        </p:txBody>
      </p:sp>
      <p:sp>
        <p:nvSpPr>
          <p:cNvPr id="6" name="Holder 6"/>
          <p:cNvSpPr>
            <a:spLocks noGrp="1"/>
          </p:cNvSpPr>
          <p:nvPr>
            <p:ph type="sldNum" sz="quarter" idx="7"/>
          </p:nvPr>
        </p:nvSpPr>
        <p:spPr>
          <a:xfrm>
            <a:off x="8337550" y="6463665"/>
            <a:ext cx="283209" cy="177800"/>
          </a:xfrm>
          <a:prstGeom prst="rect">
            <a:avLst/>
          </a:prstGeom>
        </p:spPr>
        <p:txBody>
          <a:bodyPr wrap="square" lIns="0" tIns="0" rIns="0" bIns="0">
            <a:spAutoFit/>
          </a:bodyPr>
          <a:lstStyle>
            <a:lvl1pPr>
              <a:defRPr sz="1200" b="0" i="0">
                <a:solidFill>
                  <a:srgbClr val="888888"/>
                </a:solidFill>
                <a:latin typeface="Calibri" panose="020F0502020204030204"/>
                <a:cs typeface="Calibri" panose="020F0502020204030204"/>
              </a:defRPr>
            </a:lvl1pPr>
          </a:lstStyle>
          <a:p>
            <a:pPr marL="180340">
              <a:lnSpc>
                <a:spcPct val="10000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0820CF-B880-4189-942D-D702A7CBA730}" type="datetimeFigureOut">
              <a:rPr lang="zh-CN" altLang="en-US" smtClean="0">
                <a:solidFill>
                  <a:prstClr val="black">
                    <a:tint val="75000"/>
                  </a:prstClr>
                </a:solidFill>
              </a:rPr>
              <a:t>2022/1/4</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jpeg"/><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21488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484426" y="2280652"/>
            <a:ext cx="6148705" cy="532765"/>
          </a:xfrm>
          <a:prstGeom prst="rect">
            <a:avLst/>
          </a:prstGeom>
        </p:spPr>
        <p:txBody>
          <a:bodyPr vert="horz" wrap="square" lIns="0" tIns="0" rIns="0" bIns="0" rtlCol="0">
            <a:spAutoFit/>
          </a:bodyPr>
          <a:lstStyle/>
          <a:p>
            <a:pPr marL="12700">
              <a:lnSpc>
                <a:spcPts val="4660"/>
              </a:lnSpc>
            </a:pPr>
            <a:r>
              <a:rPr sz="4000" dirty="0">
                <a:solidFill>
                  <a:srgbClr val="00AF50"/>
                </a:solidFill>
                <a:latin typeface="宋体" panose="02010600030101010101" pitchFamily="2" charset="-122"/>
                <a:cs typeface="宋体" panose="02010600030101010101" pitchFamily="2" charset="-122"/>
              </a:rPr>
              <a:t>主要负责人和安全管理人</a:t>
            </a:r>
            <a:r>
              <a:rPr sz="4000" spc="-25" dirty="0">
                <a:solidFill>
                  <a:srgbClr val="00AF50"/>
                </a:solidFill>
                <a:latin typeface="宋体" panose="02010600030101010101" pitchFamily="2" charset="-122"/>
                <a:cs typeface="宋体" panose="02010600030101010101" pitchFamily="2" charset="-122"/>
              </a:rPr>
              <a:t>员</a:t>
            </a:r>
            <a:endParaRPr sz="4000" dirty="0">
              <a:latin typeface="宋体" panose="02010600030101010101" pitchFamily="2" charset="-122"/>
              <a:cs typeface="宋体" panose="02010600030101010101" pitchFamily="2" charset="-122"/>
            </a:endParaRPr>
          </a:p>
        </p:txBody>
      </p:sp>
      <p:sp>
        <p:nvSpPr>
          <p:cNvPr id="5" name="object 5"/>
          <p:cNvSpPr/>
          <p:nvPr/>
        </p:nvSpPr>
        <p:spPr>
          <a:xfrm>
            <a:off x="0" y="214884"/>
            <a:ext cx="9144000" cy="21336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428244"/>
            <a:ext cx="9144000" cy="21488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0" y="643127"/>
            <a:ext cx="9144000" cy="21336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0" y="856488"/>
            <a:ext cx="9144000" cy="214884"/>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0" y="1071372"/>
            <a:ext cx="9144000" cy="214883"/>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0" y="1286255"/>
            <a:ext cx="9144000" cy="21336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0" y="1499616"/>
            <a:ext cx="9144000" cy="214884"/>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0" y="1714500"/>
            <a:ext cx="9144000" cy="214884"/>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0" y="1929383"/>
            <a:ext cx="9144000" cy="213360"/>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0" y="2834639"/>
            <a:ext cx="91440" cy="502920"/>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5760720" y="3200400"/>
            <a:ext cx="2377439" cy="685800"/>
          </a:xfrm>
          <a:prstGeom prst="rect">
            <a:avLst/>
          </a:prstGeom>
          <a:blipFill>
            <a:blip r:embed="rId12" cstate="print"/>
            <a:stretch>
              <a:fillRect/>
            </a:stretch>
          </a:blipFill>
        </p:spPr>
        <p:txBody>
          <a:bodyPr wrap="square" lIns="0" tIns="0" rIns="0" bIns="0" rtlCol="0"/>
          <a:lstStyle/>
          <a:p>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180340">
              <a:lnSpc>
                <a:spcPct val="100000"/>
              </a:lnSpc>
            </a:pPr>
            <a:fld id="{81D60167-4931-47E6-BA6A-407CBD079E47}" type="slidenum">
              <a:rPr spc="-5" dirty="0"/>
              <a:t>1</a:t>
            </a:fld>
            <a:endParaRPr spc="-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3" name="object 3"/>
          <p:cNvSpPr txBox="1"/>
          <p:nvPr/>
        </p:nvSpPr>
        <p:spPr>
          <a:xfrm>
            <a:off x="546277" y="1521987"/>
            <a:ext cx="7646034" cy="280035"/>
          </a:xfrm>
          <a:prstGeom prst="rect">
            <a:avLst/>
          </a:prstGeom>
        </p:spPr>
        <p:txBody>
          <a:bodyPr vert="horz" wrap="square" lIns="0" tIns="0" rIns="0" bIns="0" rtlCol="0">
            <a:spAutoFit/>
          </a:bodyPr>
          <a:lstStyle/>
          <a:p>
            <a:pPr marL="12700">
              <a:lnSpc>
                <a:spcPts val="2380"/>
              </a:lnSpc>
            </a:pPr>
            <a:r>
              <a:rPr sz="2000" dirty="0">
                <a:latin typeface="宋体" panose="02010600030101010101" pitchFamily="2" charset="-122"/>
                <a:cs typeface="宋体" panose="02010600030101010101" pitchFamily="2" charset="-122"/>
              </a:rPr>
              <a:t>重视发挥社会及中介组织的作用，为安全生产提供技术支持和服务</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p:nvPr/>
        </p:nvSpPr>
        <p:spPr>
          <a:xfrm>
            <a:off x="6274180" y="4699127"/>
            <a:ext cx="1334858" cy="13335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528803" y="5059846"/>
            <a:ext cx="825500" cy="579755"/>
          </a:xfrm>
          <a:prstGeom prst="rect">
            <a:avLst/>
          </a:prstGeom>
        </p:spPr>
        <p:txBody>
          <a:bodyPr vert="horz" wrap="square" lIns="0" tIns="0" rIns="0" bIns="0" rtlCol="0">
            <a:spAutoFit/>
          </a:bodyPr>
          <a:lstStyle/>
          <a:p>
            <a:pPr marL="12700" marR="5080">
              <a:lnSpc>
                <a:spcPts val="2270"/>
              </a:lnSpc>
            </a:pPr>
            <a:r>
              <a:rPr sz="2100" dirty="0">
                <a:solidFill>
                  <a:srgbClr val="FFFFFF"/>
                </a:solidFill>
                <a:latin typeface="宋体" panose="02010600030101010101" pitchFamily="2" charset="-122"/>
                <a:cs typeface="宋体" panose="02010600030101010101" pitchFamily="2" charset="-122"/>
              </a:rPr>
              <a:t>社会广 泛支持</a:t>
            </a:r>
            <a:endParaRPr sz="2100">
              <a:latin typeface="宋体" panose="02010600030101010101" pitchFamily="2" charset="-122"/>
              <a:cs typeface="宋体" panose="02010600030101010101" pitchFamily="2" charset="-122"/>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10</a:t>
            </a:fld>
            <a:endParaRPr spc="-5" dirty="0">
              <a:solidFill>
                <a:srgbClr val="FFFF00"/>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8286" y="1051107"/>
            <a:ext cx="105410" cy="254000"/>
          </a:xfrm>
          <a:prstGeom prst="rect">
            <a:avLst/>
          </a:prstGeom>
        </p:spPr>
        <p:txBody>
          <a:bodyPr vert="horz" wrap="square" lIns="0" tIns="0" rIns="0" bIns="0" rtlCol="0">
            <a:spAutoFit/>
          </a:bodyPr>
          <a:lstStyle/>
          <a:p>
            <a:pPr marL="12700">
              <a:lnSpc>
                <a:spcPct val="100000"/>
              </a:lnSpc>
            </a:pPr>
            <a:r>
              <a:rPr sz="1800" dirty="0">
                <a:latin typeface="Arial" panose="020B0604020202020204"/>
                <a:cs typeface="Arial" panose="020B0604020202020204"/>
              </a:rPr>
              <a:t>•</a:t>
            </a:r>
            <a:endParaRPr sz="1800">
              <a:latin typeface="Arial" panose="020B0604020202020204"/>
              <a:cs typeface="Arial" panose="020B0604020202020204"/>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100</a:t>
            </a:fld>
            <a:endParaRPr spc="-5" dirty="0">
              <a:solidFill>
                <a:srgbClr val="FFFF00"/>
              </a:solidFill>
            </a:endParaRPr>
          </a:p>
        </p:txBody>
      </p:sp>
      <p:sp>
        <p:nvSpPr>
          <p:cNvPr id="3" name="object 3"/>
          <p:cNvSpPr txBox="1"/>
          <p:nvPr/>
        </p:nvSpPr>
        <p:spPr>
          <a:xfrm>
            <a:off x="618286" y="1039891"/>
            <a:ext cx="8182609" cy="4747260"/>
          </a:xfrm>
          <a:prstGeom prst="rect">
            <a:avLst/>
          </a:prstGeom>
        </p:spPr>
        <p:txBody>
          <a:bodyPr vert="horz" wrap="square" lIns="0" tIns="0" rIns="0" bIns="0" rtlCol="0">
            <a:spAutoFit/>
          </a:bodyPr>
          <a:lstStyle/>
          <a:p>
            <a:pPr marL="355600" marR="231775" indent="693420">
              <a:lnSpc>
                <a:spcPct val="130000"/>
              </a:lnSpc>
            </a:pPr>
            <a:r>
              <a:rPr sz="1800" b="1" dirty="0">
                <a:latin typeface="宋体" panose="02010600030101010101" pitchFamily="2" charset="-122"/>
                <a:cs typeface="宋体" panose="02010600030101010101" pitchFamily="2" charset="-122"/>
              </a:rPr>
              <a:t>刘某丈夫曾某和儿子、儿媳三个人拆除不用的电视天线旧钢管。不</a:t>
            </a:r>
            <a:r>
              <a:rPr sz="1800" b="1" spc="-10" dirty="0">
                <a:latin typeface="宋体" panose="02010600030101010101" pitchFamily="2" charset="-122"/>
                <a:cs typeface="宋体" panose="02010600030101010101" pitchFamily="2" charset="-122"/>
              </a:rPr>
              <a:t>慎</a:t>
            </a:r>
            <a:r>
              <a:rPr sz="1800" b="1" spc="-5" dirty="0">
                <a:latin typeface="宋体" panose="02010600030101010101" pitchFamily="2" charset="-122"/>
                <a:cs typeface="宋体" panose="02010600030101010101" pitchFamily="2" charset="-122"/>
              </a:rPr>
              <a:t> </a:t>
            </a:r>
            <a:r>
              <a:rPr sz="1800" b="1" dirty="0">
                <a:latin typeface="宋体" panose="02010600030101010101" pitchFamily="2" charset="-122"/>
                <a:cs typeface="宋体" panose="02010600030101010101" pitchFamily="2" charset="-122"/>
              </a:rPr>
              <a:t>接触到高压线三个人先后被电倒</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355600" marR="5080" indent="-342900">
              <a:lnSpc>
                <a:spcPct val="130000"/>
              </a:lnSpc>
              <a:spcBef>
                <a:spcPts val="430"/>
              </a:spcBef>
              <a:tabLst>
                <a:tab pos="354965" algn="l"/>
              </a:tabLst>
            </a:pPr>
            <a:r>
              <a:rPr sz="1800" dirty="0">
                <a:latin typeface="Arial" panose="020B0604020202020204"/>
                <a:cs typeface="Arial" panose="020B0604020202020204"/>
              </a:rPr>
              <a:t>•	</a:t>
            </a:r>
            <a:r>
              <a:rPr sz="1800" b="1" dirty="0">
                <a:latin typeface="宋体" panose="02010600030101010101" pitchFamily="2" charset="-122"/>
                <a:cs typeface="宋体" panose="02010600030101010101" pitchFamily="2" charset="-122"/>
              </a:rPr>
              <a:t>县安监局作出了事故责任认定书：一是“这是一起非生产性意外触电事故”</a:t>
            </a:r>
            <a:r>
              <a:rPr sz="1800" b="1" spc="-10" dirty="0">
                <a:latin typeface="宋体" panose="02010600030101010101" pitchFamily="2" charset="-122"/>
                <a:cs typeface="宋体" panose="02010600030101010101" pitchFamily="2" charset="-122"/>
              </a:rPr>
              <a:t>；</a:t>
            </a:r>
            <a:r>
              <a:rPr sz="1800" b="1" spc="-5" dirty="0">
                <a:latin typeface="宋体" panose="02010600030101010101" pitchFamily="2" charset="-122"/>
                <a:cs typeface="宋体" panose="02010600030101010101" pitchFamily="2" charset="-122"/>
              </a:rPr>
              <a:t> </a:t>
            </a:r>
            <a:r>
              <a:rPr sz="1800" b="1" dirty="0">
                <a:latin typeface="宋体" panose="02010600030101010101" pitchFamily="2" charset="-122"/>
                <a:cs typeface="宋体" panose="02010600030101010101" pitchFamily="2" charset="-122"/>
              </a:rPr>
              <a:t>二是“电力线路架设和继电保护装置以及建筑设计规划符合安全规定”；</a:t>
            </a:r>
            <a:r>
              <a:rPr sz="1800" b="1" spc="-10" dirty="0">
                <a:latin typeface="宋体" panose="02010600030101010101" pitchFamily="2" charset="-122"/>
                <a:cs typeface="宋体" panose="02010600030101010101" pitchFamily="2" charset="-122"/>
              </a:rPr>
              <a:t>三</a:t>
            </a:r>
            <a:r>
              <a:rPr sz="1800" b="1" spc="-5" dirty="0">
                <a:latin typeface="宋体" panose="02010600030101010101" pitchFamily="2" charset="-122"/>
                <a:cs typeface="宋体" panose="02010600030101010101" pitchFamily="2" charset="-122"/>
              </a:rPr>
              <a:t> </a:t>
            </a:r>
            <a:r>
              <a:rPr sz="1800" b="1" dirty="0">
                <a:latin typeface="宋体" panose="02010600030101010101" pitchFamily="2" charset="-122"/>
                <a:cs typeface="宋体" panose="02010600030101010101" pitchFamily="2" charset="-122"/>
              </a:rPr>
              <a:t>是“这起事故的发生主要是死者缺乏用电安全知识和自我保护能力、违章</a:t>
            </a:r>
            <a:r>
              <a:rPr sz="1800" b="1" spc="-10" dirty="0">
                <a:latin typeface="宋体" panose="02010600030101010101" pitchFamily="2" charset="-122"/>
                <a:cs typeface="宋体" panose="02010600030101010101" pitchFamily="2" charset="-122"/>
              </a:rPr>
              <a:t>作</a:t>
            </a:r>
            <a:r>
              <a:rPr sz="1800" b="1" spc="-5" dirty="0">
                <a:latin typeface="宋体" panose="02010600030101010101" pitchFamily="2" charset="-122"/>
                <a:cs typeface="宋体" panose="02010600030101010101" pitchFamily="2" charset="-122"/>
              </a:rPr>
              <a:t> </a:t>
            </a:r>
            <a:r>
              <a:rPr sz="1800" b="1" dirty="0">
                <a:latin typeface="宋体" panose="02010600030101010101" pitchFamily="2" charset="-122"/>
                <a:cs typeface="宋体" panose="02010600030101010101" pitchFamily="2" charset="-122"/>
              </a:rPr>
              <a:t>业所致，死者应对此次事故负全部责任</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355600" marR="234315" indent="-342900">
              <a:lnSpc>
                <a:spcPct val="130000"/>
              </a:lnSpc>
              <a:spcBef>
                <a:spcPts val="430"/>
              </a:spcBef>
              <a:tabLst>
                <a:tab pos="354965" algn="l"/>
              </a:tabLst>
            </a:pPr>
            <a:r>
              <a:rPr sz="1800" dirty="0">
                <a:latin typeface="Arial" panose="020B0604020202020204"/>
                <a:cs typeface="Arial" panose="020B0604020202020204"/>
              </a:rPr>
              <a:t>•	</a:t>
            </a:r>
            <a:r>
              <a:rPr sz="1800" b="1" dirty="0">
                <a:latin typeface="宋体" panose="02010600030101010101" pitchFamily="2" charset="-122"/>
                <a:cs typeface="宋体" panose="02010600030101010101" pitchFamily="2" charset="-122"/>
              </a:rPr>
              <a:t>期间，刘**把县电力局、国土局和建设局共同或单独告上法庭，但结果都</a:t>
            </a:r>
            <a:r>
              <a:rPr sz="1800" b="1" spc="-10" dirty="0">
                <a:latin typeface="宋体" panose="02010600030101010101" pitchFamily="2" charset="-122"/>
                <a:cs typeface="宋体" panose="02010600030101010101" pitchFamily="2" charset="-122"/>
              </a:rPr>
              <a:t>以</a:t>
            </a:r>
            <a:r>
              <a:rPr sz="1800" b="1" spc="-5" dirty="0">
                <a:latin typeface="宋体" panose="02010600030101010101" pitchFamily="2" charset="-122"/>
                <a:cs typeface="宋体" panose="02010600030101010101" pitchFamily="2" charset="-122"/>
              </a:rPr>
              <a:t> </a:t>
            </a:r>
            <a:r>
              <a:rPr sz="1800" b="1" dirty="0">
                <a:latin typeface="宋体" panose="02010600030101010101" pitchFamily="2" charset="-122"/>
                <a:cs typeface="宋体" panose="02010600030101010101" pitchFamily="2" charset="-122"/>
              </a:rPr>
              <a:t>败诉告终</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355600" marR="234315" indent="-342900">
              <a:lnSpc>
                <a:spcPct val="130000"/>
              </a:lnSpc>
              <a:spcBef>
                <a:spcPts val="430"/>
              </a:spcBef>
              <a:tabLst>
                <a:tab pos="354965" algn="l"/>
              </a:tabLst>
            </a:pPr>
            <a:r>
              <a:rPr sz="1800" dirty="0">
                <a:latin typeface="Arial" panose="020B0604020202020204"/>
                <a:cs typeface="Arial" panose="020B0604020202020204"/>
              </a:rPr>
              <a:t>•	</a:t>
            </a:r>
            <a:r>
              <a:rPr sz="1800" b="1" dirty="0">
                <a:latin typeface="宋体" panose="02010600030101010101" pitchFamily="2" charset="-122"/>
                <a:cs typeface="宋体" panose="02010600030101010101" pitchFamily="2" charset="-122"/>
              </a:rPr>
              <a:t>刘**认为败诉是县安监局事故责任认定影响了法院对事实的判定。将县安</a:t>
            </a:r>
            <a:r>
              <a:rPr sz="1800" b="1" spc="-10" dirty="0">
                <a:latin typeface="宋体" panose="02010600030101010101" pitchFamily="2" charset="-122"/>
                <a:cs typeface="宋体" panose="02010600030101010101" pitchFamily="2" charset="-122"/>
              </a:rPr>
              <a:t>监</a:t>
            </a:r>
            <a:r>
              <a:rPr sz="1800" b="1" spc="-5" dirty="0">
                <a:latin typeface="宋体" panose="02010600030101010101" pitchFamily="2" charset="-122"/>
                <a:cs typeface="宋体" panose="02010600030101010101" pitchFamily="2" charset="-122"/>
              </a:rPr>
              <a:t> </a:t>
            </a:r>
            <a:r>
              <a:rPr sz="1800" b="1" dirty="0">
                <a:latin typeface="宋体" panose="02010600030101010101" pitchFamily="2" charset="-122"/>
                <a:cs typeface="宋体" panose="02010600030101010101" pitchFamily="2" charset="-122"/>
              </a:rPr>
              <a:t>局起诉到县人民法院</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355600" marR="235585" indent="-342900" algn="just">
              <a:lnSpc>
                <a:spcPct val="130000"/>
              </a:lnSpc>
              <a:spcBef>
                <a:spcPts val="430"/>
              </a:spcBef>
            </a:pPr>
            <a:r>
              <a:rPr sz="1800" dirty="0">
                <a:latin typeface="Arial" panose="020B0604020202020204"/>
                <a:cs typeface="Arial" panose="020B0604020202020204"/>
              </a:rPr>
              <a:t>•   </a:t>
            </a:r>
            <a:r>
              <a:rPr sz="1800" spc="65" dirty="0">
                <a:latin typeface="Arial" panose="020B0604020202020204"/>
                <a:cs typeface="Arial" panose="020B0604020202020204"/>
              </a:rPr>
              <a:t> </a:t>
            </a:r>
            <a:r>
              <a:rPr sz="1800" b="1" dirty="0">
                <a:latin typeface="宋体" panose="02010600030101010101" pitchFamily="2" charset="-122"/>
                <a:cs typeface="宋体" panose="02010600030101010101" pitchFamily="2" charset="-122"/>
              </a:rPr>
              <a:t>法院审理后认为，触电死亡所引起的纠纷是一起民事纠纷，系非生产性意</a:t>
            </a:r>
            <a:r>
              <a:rPr sz="1800" b="1" spc="-10" dirty="0">
                <a:latin typeface="宋体" panose="02010600030101010101" pitchFamily="2" charset="-122"/>
                <a:cs typeface="宋体" panose="02010600030101010101" pitchFamily="2" charset="-122"/>
              </a:rPr>
              <a:t>外</a:t>
            </a:r>
            <a:r>
              <a:rPr sz="1800" b="1" spc="-5" dirty="0">
                <a:latin typeface="宋体" panose="02010600030101010101" pitchFamily="2" charset="-122"/>
                <a:cs typeface="宋体" panose="02010600030101010101" pitchFamily="2" charset="-122"/>
              </a:rPr>
              <a:t> </a:t>
            </a:r>
            <a:r>
              <a:rPr sz="1800" b="1" dirty="0">
                <a:latin typeface="宋体" panose="02010600030101010101" pitchFamily="2" charset="-122"/>
                <a:cs typeface="宋体" panose="02010600030101010101" pitchFamily="2" charset="-122"/>
              </a:rPr>
              <a:t>事故。县安监局作出的责任认定直接影响到受害人的民事权利义务，是一</a:t>
            </a:r>
            <a:r>
              <a:rPr sz="1800" b="1" spc="-10" dirty="0">
                <a:latin typeface="宋体" panose="02010600030101010101" pitchFamily="2" charset="-122"/>
                <a:cs typeface="宋体" panose="02010600030101010101" pitchFamily="2" charset="-122"/>
              </a:rPr>
              <a:t>种</a:t>
            </a:r>
            <a:r>
              <a:rPr sz="1800" b="1" spc="-5" dirty="0">
                <a:latin typeface="宋体" panose="02010600030101010101" pitchFamily="2" charset="-122"/>
                <a:cs typeface="宋体" panose="02010600030101010101" pitchFamily="2" charset="-122"/>
              </a:rPr>
              <a:t> </a:t>
            </a:r>
            <a:r>
              <a:rPr sz="1800" b="1" dirty="0">
                <a:latin typeface="宋体" panose="02010600030101010101" pitchFamily="2" charset="-122"/>
                <a:cs typeface="宋体" panose="02010600030101010101" pitchFamily="2" charset="-122"/>
              </a:rPr>
              <a:t>具体行政行为。该行为于法无据，应予撤销</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p:txBody>
      </p:sp>
      <p:sp>
        <p:nvSpPr>
          <p:cNvPr id="4" name="object 4"/>
          <p:cNvSpPr txBox="1"/>
          <p:nvPr/>
        </p:nvSpPr>
        <p:spPr>
          <a:xfrm>
            <a:off x="618286" y="6308907"/>
            <a:ext cx="105410" cy="254000"/>
          </a:xfrm>
          <a:prstGeom prst="rect">
            <a:avLst/>
          </a:prstGeom>
        </p:spPr>
        <p:txBody>
          <a:bodyPr vert="horz" wrap="square" lIns="0" tIns="0" rIns="0" bIns="0" rtlCol="0">
            <a:spAutoFit/>
          </a:bodyPr>
          <a:lstStyle/>
          <a:p>
            <a:pPr marL="12700">
              <a:lnSpc>
                <a:spcPct val="100000"/>
              </a:lnSpc>
            </a:pPr>
            <a:r>
              <a:rPr sz="1800" dirty="0">
                <a:latin typeface="Arial" panose="020B0604020202020204"/>
                <a:cs typeface="Arial" panose="020B0604020202020204"/>
              </a:rPr>
              <a:t>•</a:t>
            </a:r>
            <a:endParaRPr sz="1800">
              <a:latin typeface="Arial" panose="020B0604020202020204"/>
              <a:cs typeface="Arial" panose="020B0604020202020204"/>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latin typeface="宋体" panose="02010600030101010101" pitchFamily="2" charset="-122"/>
                <a:cs typeface="宋体" panose="02010600030101010101" pitchFamily="2" charset="-122"/>
              </a:rPr>
              <a:t>县级以上地方政府及部门职责</a:t>
            </a:r>
            <a:r>
              <a:rPr spc="-5" dirty="0">
                <a:latin typeface="Calibri" panose="020F0502020204030204"/>
                <a:cs typeface="Calibri" panose="020F0502020204030204"/>
              </a:rPr>
              <a:t>59-62</a:t>
            </a:r>
            <a:r>
              <a:rPr spc="-15" dirty="0">
                <a:latin typeface="宋体" panose="02010600030101010101" pitchFamily="2" charset="-122"/>
                <a:cs typeface="宋体" panose="02010600030101010101" pitchFamily="2" charset="-122"/>
              </a:rPr>
              <a:t>条</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101</a:t>
            </a:fld>
            <a:endParaRPr spc="-5" dirty="0">
              <a:solidFill>
                <a:srgbClr val="FFFF00"/>
              </a:solidFill>
            </a:endParaRPr>
          </a:p>
        </p:txBody>
      </p:sp>
      <p:sp>
        <p:nvSpPr>
          <p:cNvPr id="3" name="object 3"/>
          <p:cNvSpPr txBox="1"/>
          <p:nvPr/>
        </p:nvSpPr>
        <p:spPr>
          <a:xfrm>
            <a:off x="78739" y="1755388"/>
            <a:ext cx="8281034" cy="3876675"/>
          </a:xfrm>
          <a:prstGeom prst="rect">
            <a:avLst/>
          </a:prstGeom>
        </p:spPr>
        <p:txBody>
          <a:bodyPr vert="horz" wrap="square" lIns="0" tIns="0" rIns="0" bIns="0" rtlCol="0">
            <a:spAutoFit/>
          </a:bodyPr>
          <a:lstStyle/>
          <a:p>
            <a:pPr marL="355600" marR="387350" indent="-342900">
              <a:lnSpc>
                <a:spcPct val="140000"/>
              </a:lnSpc>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第五十九</a:t>
            </a:r>
            <a:r>
              <a:rPr sz="2000" b="1" spc="-5" dirty="0">
                <a:solidFill>
                  <a:srgbClr val="FF0000"/>
                </a:solidFill>
                <a:latin typeface="宋体" panose="02010600030101010101" pitchFamily="2" charset="-122"/>
                <a:cs typeface="宋体" panose="02010600030101010101" pitchFamily="2" charset="-122"/>
              </a:rPr>
              <a:t>条</a:t>
            </a:r>
            <a:r>
              <a:rPr sz="2000" b="1" spc="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县级以上</a:t>
            </a:r>
            <a:r>
              <a:rPr sz="2000" b="1" dirty="0">
                <a:solidFill>
                  <a:srgbClr val="000099"/>
                </a:solidFill>
                <a:latin typeface="宋体" panose="02010600030101010101" pitchFamily="2" charset="-122"/>
                <a:cs typeface="宋体" panose="02010600030101010101" pitchFamily="2" charset="-122"/>
              </a:rPr>
              <a:t>地方政府检查职责</a:t>
            </a:r>
            <a:r>
              <a:rPr sz="2000" b="1" dirty="0">
                <a:solidFill>
                  <a:srgbClr val="FF0000"/>
                </a:solidFill>
                <a:latin typeface="宋体" panose="02010600030101010101" pitchFamily="2" charset="-122"/>
                <a:cs typeface="宋体" panose="02010600030101010101" pitchFamily="2" charset="-122"/>
              </a:rPr>
              <a:t>：组织有关部门</a:t>
            </a:r>
            <a:r>
              <a:rPr sz="2000" b="1" dirty="0">
                <a:solidFill>
                  <a:srgbClr val="C0504D"/>
                </a:solidFill>
                <a:latin typeface="宋体" panose="02010600030101010101" pitchFamily="2" charset="-122"/>
                <a:cs typeface="宋体" panose="02010600030101010101" pitchFamily="2" charset="-122"/>
              </a:rPr>
              <a:t>加强监督</a:t>
            </a:r>
            <a:r>
              <a:rPr sz="2000" b="1" spc="-5" dirty="0">
                <a:solidFill>
                  <a:srgbClr val="C0504D"/>
                </a:solidFill>
                <a:latin typeface="宋体" panose="02010600030101010101" pitchFamily="2" charset="-122"/>
                <a:cs typeface="宋体" panose="02010600030101010101" pitchFamily="2" charset="-122"/>
              </a:rPr>
              <a:t>检 </a:t>
            </a:r>
            <a:r>
              <a:rPr sz="2000" b="1" dirty="0">
                <a:solidFill>
                  <a:srgbClr val="C0504D"/>
                </a:solidFill>
                <a:latin typeface="宋体" panose="02010600030101010101" pitchFamily="2" charset="-122"/>
                <a:cs typeface="宋体" panose="02010600030101010101" pitchFamily="2" charset="-122"/>
              </a:rPr>
              <a:t>查</a:t>
            </a:r>
            <a:r>
              <a:rPr sz="2000" b="1" spc="-5" dirty="0">
                <a:solidFill>
                  <a:srgbClr val="C0504D"/>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55600" marR="5080" indent="-342900">
              <a:lnSpc>
                <a:spcPct val="140000"/>
              </a:lnSpc>
              <a:spcBef>
                <a:spcPts val="480"/>
              </a:spcBef>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安监部门</a:t>
            </a:r>
            <a:r>
              <a:rPr sz="2000" b="1" dirty="0">
                <a:latin typeface="宋体" panose="02010600030101010101" pitchFamily="2" charset="-122"/>
                <a:cs typeface="宋体" panose="02010600030101010101" pitchFamily="2" charset="-122"/>
              </a:rPr>
              <a:t>应当按照分类分级监督管理的要求，</a:t>
            </a:r>
            <a:r>
              <a:rPr sz="2000" b="1" dirty="0">
                <a:solidFill>
                  <a:srgbClr val="FF0000"/>
                </a:solidFill>
                <a:latin typeface="宋体" panose="02010600030101010101" pitchFamily="2" charset="-122"/>
                <a:cs typeface="宋体" panose="02010600030101010101" pitchFamily="2" charset="-122"/>
              </a:rPr>
              <a:t>制定年度监督检查计划</a:t>
            </a:r>
            <a:r>
              <a:rPr sz="2000" b="1" spc="-5" dirty="0">
                <a:solidFill>
                  <a:srgbClr val="FF0000"/>
                </a:solidFill>
                <a:latin typeface="宋体" panose="02010600030101010101" pitchFamily="2" charset="-122"/>
                <a:cs typeface="宋体" panose="02010600030101010101" pitchFamily="2" charset="-122"/>
              </a:rPr>
              <a:t>， </a:t>
            </a:r>
            <a:r>
              <a:rPr sz="2000" b="1" dirty="0">
                <a:latin typeface="宋体" panose="02010600030101010101" pitchFamily="2" charset="-122"/>
                <a:cs typeface="宋体" panose="02010600030101010101" pitchFamily="2" charset="-122"/>
              </a:rPr>
              <a:t>并按照年度监督检查计划进行监督检查，发现事故隐患，应当及时</a:t>
            </a:r>
            <a:r>
              <a:rPr sz="2000" b="1" spc="-5" dirty="0">
                <a:latin typeface="宋体" panose="02010600030101010101" pitchFamily="2" charset="-122"/>
                <a:cs typeface="宋体" panose="02010600030101010101" pitchFamily="2" charset="-122"/>
              </a:rPr>
              <a:t>处 </a:t>
            </a:r>
            <a:r>
              <a:rPr sz="2000" b="1" dirty="0">
                <a:latin typeface="宋体" panose="02010600030101010101" pitchFamily="2" charset="-122"/>
                <a:cs typeface="宋体" panose="02010600030101010101" pitchFamily="2" charset="-122"/>
              </a:rPr>
              <a:t>理</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55600" marR="258445" indent="-342900">
              <a:lnSpc>
                <a:spcPct val="140000"/>
              </a:lnSpc>
              <a:spcBef>
                <a:spcPts val="480"/>
              </a:spcBef>
              <a:tabLst>
                <a:tab pos="354965" algn="l"/>
              </a:tabLst>
            </a:pPr>
            <a:r>
              <a:rPr sz="2000" dirty="0">
                <a:solidFill>
                  <a:srgbClr val="C00000"/>
                </a:solidFill>
                <a:latin typeface="Arial" panose="020B0604020202020204"/>
                <a:cs typeface="Arial" panose="020B0604020202020204"/>
              </a:rPr>
              <a:t>•	</a:t>
            </a:r>
            <a:r>
              <a:rPr sz="2000" b="1" dirty="0">
                <a:solidFill>
                  <a:srgbClr val="C00000"/>
                </a:solidFill>
                <a:latin typeface="宋体" panose="02010600030101010101" pitchFamily="2" charset="-122"/>
                <a:cs typeface="宋体" panose="02010600030101010101" pitchFamily="2" charset="-122"/>
              </a:rPr>
              <a:t>分类：</a:t>
            </a:r>
            <a:r>
              <a:rPr sz="2000" b="1" dirty="0">
                <a:latin typeface="宋体" panose="02010600030101010101" pitchFamily="2" charset="-122"/>
                <a:cs typeface="宋体" panose="02010600030101010101" pitchFamily="2" charset="-122"/>
              </a:rPr>
              <a:t>第一可按《国民行业分类与代码》</a:t>
            </a:r>
            <a:r>
              <a:rPr sz="2000" b="1" spc="-5" dirty="0">
                <a:latin typeface="宋体" panose="02010600030101010101" pitchFamily="2" charset="-122"/>
                <a:cs typeface="宋体" panose="02010600030101010101" pitchFamily="2" charset="-122"/>
              </a:rPr>
              <a:t>20</a:t>
            </a:r>
            <a:r>
              <a:rPr sz="2000" b="1" dirty="0">
                <a:latin typeface="宋体" panose="02010600030101010101" pitchFamily="2" charset="-122"/>
                <a:cs typeface="宋体" panose="02010600030101010101" pitchFamily="2" charset="-122"/>
              </a:rPr>
              <a:t>门类</a:t>
            </a:r>
            <a:r>
              <a:rPr sz="2000" b="1" spc="-5" dirty="0">
                <a:latin typeface="宋体" panose="02010600030101010101" pitchFamily="2" charset="-122"/>
                <a:cs typeface="宋体" panose="02010600030101010101" pitchFamily="2" charset="-122"/>
              </a:rPr>
              <a:t>96</a:t>
            </a:r>
            <a:r>
              <a:rPr sz="2000" b="1" dirty="0">
                <a:latin typeface="宋体" panose="02010600030101010101" pitchFamily="2" charset="-122"/>
                <a:cs typeface="宋体" panose="02010600030101010101" pitchFamily="2" charset="-122"/>
              </a:rPr>
              <a:t>个小类；第二可</a:t>
            </a:r>
            <a:r>
              <a:rPr sz="2000" b="1" spc="-5" dirty="0">
                <a:latin typeface="宋体" panose="02010600030101010101" pitchFamily="2" charset="-122"/>
                <a:cs typeface="宋体" panose="02010600030101010101" pitchFamily="2" charset="-122"/>
              </a:rPr>
              <a:t>按 </a:t>
            </a:r>
            <a:r>
              <a:rPr sz="2000" b="1" dirty="0">
                <a:latin typeface="宋体" panose="02010600030101010101" pitchFamily="2" charset="-122"/>
                <a:cs typeface="宋体" panose="02010600030101010101" pitchFamily="2" charset="-122"/>
              </a:rPr>
              <a:t>事故统计分交通、矿山等；</a:t>
            </a:r>
            <a:r>
              <a:rPr sz="2000" b="1" dirty="0">
                <a:solidFill>
                  <a:srgbClr val="C00000"/>
                </a:solidFill>
                <a:latin typeface="宋体" panose="02010600030101010101" pitchFamily="2" charset="-122"/>
                <a:cs typeface="宋体" panose="02010600030101010101" pitchFamily="2" charset="-122"/>
              </a:rPr>
              <a:t>分级：</a:t>
            </a:r>
            <a:r>
              <a:rPr sz="2000" b="1" dirty="0">
                <a:latin typeface="宋体" panose="02010600030101010101" pitchFamily="2" charset="-122"/>
                <a:cs typeface="宋体" panose="02010600030101010101" pitchFamily="2" charset="-122"/>
              </a:rPr>
              <a:t>可能引发事故风险程度</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55600" marR="259715" indent="-342900">
              <a:lnSpc>
                <a:spcPct val="140000"/>
              </a:lnSpc>
              <a:spcBef>
                <a:spcPts val="480"/>
              </a:spcBef>
              <a:tabLst>
                <a:tab pos="354965" algn="l"/>
              </a:tabLst>
            </a:pPr>
            <a:r>
              <a:rPr sz="2000" dirty="0">
                <a:solidFill>
                  <a:srgbClr val="C00000"/>
                </a:solidFill>
                <a:latin typeface="Arial" panose="020B0604020202020204"/>
                <a:cs typeface="Arial" panose="020B0604020202020204"/>
              </a:rPr>
              <a:t>•	</a:t>
            </a:r>
            <a:r>
              <a:rPr sz="2000" b="1" dirty="0">
                <a:solidFill>
                  <a:srgbClr val="C00000"/>
                </a:solidFill>
                <a:latin typeface="宋体" panose="02010600030101010101" pitchFamily="2" charset="-122"/>
                <a:cs typeface="宋体" panose="02010600030101010101" pitchFamily="2" charset="-122"/>
              </a:rPr>
              <a:t>总局令第</a:t>
            </a:r>
            <a:r>
              <a:rPr sz="2000" b="1" spc="-5" dirty="0">
                <a:solidFill>
                  <a:srgbClr val="C00000"/>
                </a:solidFill>
                <a:latin typeface="宋体" panose="02010600030101010101" pitchFamily="2" charset="-122"/>
                <a:cs typeface="宋体" panose="02010600030101010101" pitchFamily="2" charset="-122"/>
              </a:rPr>
              <a:t>24</a:t>
            </a:r>
            <a:r>
              <a:rPr sz="2000" b="1" dirty="0">
                <a:solidFill>
                  <a:srgbClr val="C00000"/>
                </a:solidFill>
                <a:latin typeface="宋体" panose="02010600030101010101" pitchFamily="2" charset="-122"/>
                <a:cs typeface="宋体" panose="02010600030101010101" pitchFamily="2" charset="-122"/>
              </a:rPr>
              <a:t>号</a:t>
            </a:r>
            <a:r>
              <a:rPr sz="2000" b="1" dirty="0">
                <a:latin typeface="宋体" panose="02010600030101010101" pitchFamily="2" charset="-122"/>
                <a:cs typeface="宋体" panose="02010600030101010101" pitchFamily="2" charset="-122"/>
              </a:rPr>
              <a:t>《安全生产监管监察职责和行政执法责任追究的暂行</a:t>
            </a:r>
            <a:r>
              <a:rPr sz="2000" b="1" spc="-5" dirty="0">
                <a:latin typeface="宋体" panose="02010600030101010101" pitchFamily="2" charset="-122"/>
                <a:cs typeface="宋体" panose="02010600030101010101" pitchFamily="2" charset="-122"/>
              </a:rPr>
              <a:t>规 </a:t>
            </a:r>
            <a:r>
              <a:rPr sz="2000" b="1" dirty="0">
                <a:latin typeface="宋体" panose="02010600030101010101" pitchFamily="2" charset="-122"/>
                <a:cs typeface="宋体" panose="02010600030101010101" pitchFamily="2" charset="-122"/>
              </a:rPr>
              <a:t>定</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0" y="1188719"/>
            <a:ext cx="8732520" cy="516636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83540" y="1444993"/>
            <a:ext cx="8388350" cy="4719320"/>
          </a:xfrm>
          <a:prstGeom prst="rect">
            <a:avLst/>
          </a:prstGeom>
        </p:spPr>
        <p:txBody>
          <a:bodyPr vert="horz" wrap="square" lIns="0" tIns="0" rIns="0" bIns="0" rtlCol="0">
            <a:spAutoFit/>
          </a:bodyPr>
          <a:lstStyle/>
          <a:p>
            <a:pPr marL="12700" marR="106045" indent="406400" algn="just">
              <a:lnSpc>
                <a:spcPct val="150000"/>
              </a:lnSpc>
            </a:pPr>
            <a:r>
              <a:rPr sz="2400" b="1" dirty="0">
                <a:solidFill>
                  <a:srgbClr val="001F5F"/>
                </a:solidFill>
                <a:latin typeface="宋体" panose="02010600030101010101" pitchFamily="2" charset="-122"/>
                <a:cs typeface="宋体" panose="02010600030101010101" pitchFamily="2" charset="-122"/>
              </a:rPr>
              <a:t>第六</a:t>
            </a:r>
            <a:r>
              <a:rPr sz="2400" b="1" spc="-10" dirty="0">
                <a:solidFill>
                  <a:srgbClr val="001F5F"/>
                </a:solidFill>
                <a:latin typeface="宋体" panose="02010600030101010101" pitchFamily="2" charset="-122"/>
                <a:cs typeface="宋体" panose="02010600030101010101" pitchFamily="2" charset="-122"/>
              </a:rPr>
              <a:t>条</a:t>
            </a:r>
            <a:r>
              <a:rPr sz="2400" b="1" spc="10"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安全监管监察部门应当根据监管监察权限、行政</a:t>
            </a:r>
            <a:r>
              <a:rPr sz="2400" b="1" spc="-10" dirty="0">
                <a:solidFill>
                  <a:srgbClr val="001F5F"/>
                </a:solidFill>
                <a:latin typeface="宋体" panose="02010600030101010101" pitchFamily="2" charset="-122"/>
                <a:cs typeface="宋体" panose="02010600030101010101" pitchFamily="2" charset="-122"/>
              </a:rPr>
              <a:t>执</a:t>
            </a:r>
            <a:r>
              <a:rPr sz="2400" b="1" spc="-5"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法人员数量、监管监察的生产经营单位状况、技术装备和经</a:t>
            </a:r>
            <a:r>
              <a:rPr sz="2400" b="1" spc="-10" dirty="0">
                <a:solidFill>
                  <a:srgbClr val="001F5F"/>
                </a:solidFill>
                <a:latin typeface="宋体" panose="02010600030101010101" pitchFamily="2" charset="-122"/>
                <a:cs typeface="宋体" panose="02010600030101010101" pitchFamily="2" charset="-122"/>
              </a:rPr>
              <a:t>费</a:t>
            </a:r>
            <a:r>
              <a:rPr sz="2400" b="1" spc="-5"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保障等实际情况，</a:t>
            </a:r>
            <a:r>
              <a:rPr sz="2400" b="1" dirty="0">
                <a:solidFill>
                  <a:srgbClr val="FF0000"/>
                </a:solidFill>
                <a:latin typeface="宋体" panose="02010600030101010101" pitchFamily="2" charset="-122"/>
                <a:cs typeface="宋体" panose="02010600030101010101" pitchFamily="2" charset="-122"/>
              </a:rPr>
              <a:t>制定本部门年度安全监管或者煤矿安全监</a:t>
            </a:r>
            <a:r>
              <a:rPr sz="2400" b="1" spc="-10" dirty="0">
                <a:solidFill>
                  <a:srgbClr val="FF0000"/>
                </a:solidFill>
                <a:latin typeface="宋体" panose="02010600030101010101" pitchFamily="2" charset="-122"/>
                <a:cs typeface="宋体" panose="02010600030101010101" pitchFamily="2" charset="-122"/>
              </a:rPr>
              <a:t>察</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执法工作计划</a:t>
            </a:r>
            <a:r>
              <a:rPr sz="2400" b="1" spc="-10" dirty="0">
                <a:solidFill>
                  <a:srgbClr val="FF0000"/>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marR="5080" indent="406400">
              <a:lnSpc>
                <a:spcPct val="150000"/>
              </a:lnSpc>
            </a:pPr>
            <a:r>
              <a:rPr sz="2400" b="1" dirty="0">
                <a:solidFill>
                  <a:srgbClr val="C00000"/>
                </a:solidFill>
                <a:latin typeface="宋体" panose="02010600030101010101" pitchFamily="2" charset="-122"/>
                <a:cs typeface="宋体" panose="02010600030101010101" pitchFamily="2" charset="-122"/>
              </a:rPr>
              <a:t>安全监管执法工作计划应当报本级政府批准后实施，并报</a:t>
            </a:r>
            <a:r>
              <a:rPr sz="2400" b="1" spc="-10" dirty="0">
                <a:solidFill>
                  <a:srgbClr val="C00000"/>
                </a:solidFill>
                <a:latin typeface="宋体" panose="02010600030101010101" pitchFamily="2" charset="-122"/>
                <a:cs typeface="宋体" panose="02010600030101010101" pitchFamily="2" charset="-122"/>
              </a:rPr>
              <a:t>上</a:t>
            </a:r>
            <a:r>
              <a:rPr sz="2400" b="1" spc="-5" dirty="0">
                <a:solidFill>
                  <a:srgbClr val="C00000"/>
                </a:solidFill>
                <a:latin typeface="宋体" panose="02010600030101010101" pitchFamily="2" charset="-122"/>
                <a:cs typeface="宋体" panose="02010600030101010101" pitchFamily="2" charset="-122"/>
              </a:rPr>
              <a:t> </a:t>
            </a:r>
            <a:r>
              <a:rPr sz="2400" b="1" dirty="0">
                <a:solidFill>
                  <a:srgbClr val="C00000"/>
                </a:solidFill>
                <a:latin typeface="宋体" panose="02010600030101010101" pitchFamily="2" charset="-122"/>
                <a:cs typeface="宋体" panose="02010600030101010101" pitchFamily="2" charset="-122"/>
              </a:rPr>
              <a:t>一级安全监管部门备案；</a:t>
            </a:r>
            <a:r>
              <a:rPr sz="2400" b="1" dirty="0">
                <a:latin typeface="宋体" panose="02010600030101010101" pitchFamily="2" charset="-122"/>
                <a:cs typeface="宋体" panose="02010600030101010101" pitchFamily="2" charset="-122"/>
              </a:rPr>
              <a:t>因特殊情况需要作出重大调整或者</a:t>
            </a:r>
            <a:r>
              <a:rPr sz="2400" b="1" spc="-10" dirty="0">
                <a:latin typeface="宋体" panose="02010600030101010101" pitchFamily="2" charset="-122"/>
                <a:cs typeface="宋体" panose="02010600030101010101" pitchFamily="2" charset="-122"/>
              </a:rPr>
              <a:t>变</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更的，应当报原批准单位批准，并按照批准后的计划执行</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marR="5080" indent="406400">
              <a:lnSpc>
                <a:spcPct val="150000"/>
              </a:lnSpc>
            </a:pPr>
            <a:r>
              <a:rPr sz="2400" b="1" dirty="0">
                <a:solidFill>
                  <a:srgbClr val="FF0000"/>
                </a:solidFill>
                <a:latin typeface="宋体" panose="02010600030101010101" pitchFamily="2" charset="-122"/>
                <a:cs typeface="宋体" panose="02010600030101010101" pitchFamily="2" charset="-122"/>
              </a:rPr>
              <a:t>安全监管执法工作计划包括</a:t>
            </a:r>
            <a:r>
              <a:rPr sz="2400" b="1" dirty="0">
                <a:solidFill>
                  <a:srgbClr val="001F5F"/>
                </a:solidFill>
                <a:latin typeface="宋体" panose="02010600030101010101" pitchFamily="2" charset="-122"/>
                <a:cs typeface="宋体" panose="02010600030101010101" pitchFamily="2" charset="-122"/>
              </a:rPr>
              <a:t>监管监察的对象、时间、次数</a:t>
            </a:r>
            <a:r>
              <a:rPr sz="2400" b="1" spc="-10" dirty="0">
                <a:solidFill>
                  <a:srgbClr val="001F5F"/>
                </a:solidFill>
                <a:latin typeface="宋体" panose="02010600030101010101" pitchFamily="2" charset="-122"/>
                <a:cs typeface="宋体" panose="02010600030101010101" pitchFamily="2" charset="-122"/>
              </a:rPr>
              <a:t>、</a:t>
            </a:r>
            <a:r>
              <a:rPr sz="2400" b="1" spc="-5"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主要事项、方式和职责分工等内容</a:t>
            </a:r>
            <a:r>
              <a:rPr sz="2400" b="1" spc="-10" dirty="0">
                <a:solidFill>
                  <a:srgbClr val="001F5F"/>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102</a:t>
            </a:fld>
            <a:endParaRPr spc="-5" dirty="0">
              <a:solidFill>
                <a:srgbClr val="FFFF00"/>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latin typeface="宋体" panose="02010600030101010101" pitchFamily="2" charset="-122"/>
                <a:cs typeface="宋体" panose="02010600030101010101" pitchFamily="2" charset="-122"/>
              </a:rPr>
              <a:t>县级以上地方政府及部门职责</a:t>
            </a:r>
            <a:r>
              <a:rPr spc="-5" dirty="0">
                <a:latin typeface="Calibri" panose="020F0502020204030204"/>
                <a:cs typeface="Calibri" panose="020F0502020204030204"/>
              </a:rPr>
              <a:t>59-62</a:t>
            </a:r>
            <a:r>
              <a:rPr spc="-15" dirty="0">
                <a:latin typeface="宋体" panose="02010600030101010101" pitchFamily="2" charset="-122"/>
                <a:cs typeface="宋体" panose="02010600030101010101" pitchFamily="2" charset="-122"/>
              </a:rPr>
              <a:t>条</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103</a:t>
            </a:fld>
            <a:endParaRPr spc="-5" dirty="0">
              <a:solidFill>
                <a:srgbClr val="FFFF00"/>
              </a:solidFill>
            </a:endParaRPr>
          </a:p>
        </p:txBody>
      </p:sp>
      <p:sp>
        <p:nvSpPr>
          <p:cNvPr id="3" name="object 3"/>
          <p:cNvSpPr txBox="1"/>
          <p:nvPr/>
        </p:nvSpPr>
        <p:spPr>
          <a:xfrm>
            <a:off x="78739" y="1729988"/>
            <a:ext cx="8281034" cy="4224655"/>
          </a:xfrm>
          <a:prstGeom prst="rect">
            <a:avLst/>
          </a:prstGeom>
        </p:spPr>
        <p:txBody>
          <a:bodyPr vert="horz" wrap="square" lIns="0" tIns="0" rIns="0" bIns="0" rtlCol="0">
            <a:spAutoFit/>
          </a:bodyPr>
          <a:lstStyle/>
          <a:p>
            <a:pPr marL="12700">
              <a:lnSpc>
                <a:spcPct val="100000"/>
              </a:lnSpc>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第六十</a:t>
            </a:r>
            <a:r>
              <a:rPr sz="2000" b="1" spc="-5" dirty="0">
                <a:solidFill>
                  <a:srgbClr val="FF0000"/>
                </a:solidFill>
                <a:latin typeface="宋体" panose="02010600030101010101" pitchFamily="2" charset="-122"/>
                <a:cs typeface="宋体" panose="02010600030101010101" pitchFamily="2" charset="-122"/>
              </a:rPr>
              <a:t>条</a:t>
            </a:r>
            <a:r>
              <a:rPr sz="2000" b="1" spc="-55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安监部门许可事</a:t>
            </a:r>
            <a:r>
              <a:rPr sz="2000" b="1" spc="-5" dirty="0">
                <a:solidFill>
                  <a:srgbClr val="FF0000"/>
                </a:solidFill>
                <a:latin typeface="宋体" panose="02010600030101010101" pitchFamily="2" charset="-122"/>
                <a:cs typeface="宋体" panose="02010600030101010101" pitchFamily="2" charset="-122"/>
              </a:rPr>
              <a:t>项</a:t>
            </a:r>
            <a:endParaRPr sz="2000">
              <a:latin typeface="宋体" panose="02010600030101010101" pitchFamily="2" charset="-122"/>
              <a:cs typeface="宋体" panose="02010600030101010101" pitchFamily="2" charset="-122"/>
            </a:endParaRPr>
          </a:p>
          <a:p>
            <a:pPr marL="355600" marR="5080" indent="-342900">
              <a:lnSpc>
                <a:spcPct val="130000"/>
              </a:lnSpc>
              <a:spcBef>
                <a:spcPts val="480"/>
              </a:spcBef>
              <a:tabLst>
                <a:tab pos="354965" algn="l"/>
              </a:tabLst>
            </a:pPr>
            <a:r>
              <a:rPr sz="2000" dirty="0">
                <a:solidFill>
                  <a:srgbClr val="C0504D"/>
                </a:solidFill>
                <a:latin typeface="Arial" panose="020B0604020202020204"/>
                <a:cs typeface="Arial" panose="020B0604020202020204"/>
              </a:rPr>
              <a:t>•	</a:t>
            </a:r>
            <a:r>
              <a:rPr sz="2000" b="1" dirty="0">
                <a:solidFill>
                  <a:srgbClr val="C0504D"/>
                </a:solidFill>
                <a:latin typeface="宋体" panose="02010600030101010101" pitchFamily="2" charset="-122"/>
                <a:cs typeface="宋体" panose="02010600030101010101" pitchFamily="2" charset="-122"/>
              </a:rPr>
              <a:t>依法律法规对涉及安全事项进行审查</a:t>
            </a:r>
            <a:r>
              <a:rPr sz="2000" b="1" dirty="0">
                <a:latin typeface="宋体" panose="02010600030101010101" pitchFamily="2" charset="-122"/>
                <a:cs typeface="宋体" panose="02010600030101010101" pitchFamily="2" charset="-122"/>
              </a:rPr>
              <a:t>批准（批准、核准、许可、注册</a:t>
            </a:r>
            <a:r>
              <a:rPr sz="2000" b="1" spc="-5" dirty="0">
                <a:latin typeface="宋体" panose="02010600030101010101" pitchFamily="2" charset="-122"/>
                <a:cs typeface="宋体" panose="02010600030101010101" pitchFamily="2" charset="-122"/>
              </a:rPr>
              <a:t>、 </a:t>
            </a:r>
            <a:r>
              <a:rPr sz="2000" b="1" dirty="0">
                <a:latin typeface="宋体" panose="02010600030101010101" pitchFamily="2" charset="-122"/>
                <a:cs typeface="宋体" panose="02010600030101010101" pitchFamily="2" charset="-122"/>
              </a:rPr>
              <a:t>认证、颁发证照等）或验收的，应按法律法规标准规定的条件和程</a:t>
            </a:r>
            <a:r>
              <a:rPr sz="2000" b="1" spc="-5" dirty="0">
                <a:latin typeface="宋体" panose="02010600030101010101" pitchFamily="2" charset="-122"/>
                <a:cs typeface="宋体" panose="02010600030101010101" pitchFamily="2" charset="-122"/>
              </a:rPr>
              <a:t>序 </a:t>
            </a:r>
            <a:r>
              <a:rPr sz="2000" b="1" dirty="0">
                <a:latin typeface="宋体" panose="02010600030101010101" pitchFamily="2" charset="-122"/>
                <a:cs typeface="宋体" panose="02010600030101010101" pitchFamily="2" charset="-122"/>
              </a:rPr>
              <a:t>进行审查</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200"/>
              </a:spcBef>
              <a:tabLst>
                <a:tab pos="354965" algn="l"/>
              </a:tabLst>
            </a:pPr>
            <a:r>
              <a:rPr sz="2000" dirty="0">
                <a:solidFill>
                  <a:srgbClr val="C0504D"/>
                </a:solidFill>
                <a:latin typeface="Arial" panose="020B0604020202020204"/>
                <a:cs typeface="Arial" panose="020B0604020202020204"/>
              </a:rPr>
              <a:t>•	</a:t>
            </a:r>
            <a:r>
              <a:rPr sz="2000" b="1" dirty="0">
                <a:solidFill>
                  <a:srgbClr val="C0504D"/>
                </a:solidFill>
                <a:latin typeface="宋体" panose="02010600030101010101" pitchFamily="2" charset="-122"/>
                <a:cs typeface="宋体" panose="02010600030101010101" pitchFamily="2" charset="-122"/>
              </a:rPr>
              <a:t>不符合不得批准验</a:t>
            </a:r>
            <a:r>
              <a:rPr sz="2000" b="1" spc="-5" dirty="0">
                <a:solidFill>
                  <a:srgbClr val="C0504D"/>
                </a:solidFill>
                <a:latin typeface="宋体" panose="02010600030101010101" pitchFamily="2" charset="-122"/>
                <a:cs typeface="宋体" panose="02010600030101010101" pitchFamily="2" charset="-122"/>
              </a:rPr>
              <a:t>收</a:t>
            </a:r>
            <a:endParaRPr sz="2000">
              <a:latin typeface="宋体" panose="02010600030101010101" pitchFamily="2" charset="-122"/>
              <a:cs typeface="宋体" panose="02010600030101010101" pitchFamily="2" charset="-122"/>
            </a:endParaRPr>
          </a:p>
          <a:p>
            <a:pPr marL="12700">
              <a:lnSpc>
                <a:spcPct val="100000"/>
              </a:lnSpc>
              <a:spcBef>
                <a:spcPts val="1200"/>
              </a:spcBef>
              <a:tabLst>
                <a:tab pos="354965" algn="l"/>
              </a:tabLst>
            </a:pPr>
            <a:r>
              <a:rPr sz="2000" dirty="0">
                <a:solidFill>
                  <a:srgbClr val="C0504D"/>
                </a:solidFill>
                <a:latin typeface="Arial" panose="020B0604020202020204"/>
                <a:cs typeface="Arial" panose="020B0604020202020204"/>
              </a:rPr>
              <a:t>•	</a:t>
            </a:r>
            <a:r>
              <a:rPr sz="2000" b="1" dirty="0">
                <a:solidFill>
                  <a:srgbClr val="C0504D"/>
                </a:solidFill>
                <a:latin typeface="宋体" panose="02010600030101010101" pitchFamily="2" charset="-122"/>
                <a:cs typeface="宋体" panose="02010600030101010101" pitchFamily="2" charset="-122"/>
              </a:rPr>
              <a:t>对未取得批准或验收要依法取缔与</a:t>
            </a:r>
            <a:r>
              <a:rPr sz="2000" b="1" dirty="0">
                <a:solidFill>
                  <a:srgbClr val="FF0000"/>
                </a:solidFill>
                <a:latin typeface="宋体" panose="02010600030101010101" pitchFamily="2" charset="-122"/>
                <a:cs typeface="宋体" panose="02010600030101010101" pitchFamily="2" charset="-122"/>
              </a:rPr>
              <a:t>处理</a:t>
            </a:r>
            <a:r>
              <a:rPr sz="2000" b="1" dirty="0">
                <a:solidFill>
                  <a:srgbClr val="C0504D"/>
                </a:solidFill>
                <a:latin typeface="宋体" panose="02010600030101010101" pitchFamily="2" charset="-122"/>
                <a:cs typeface="宋体" panose="02010600030101010101" pitchFamily="2" charset="-122"/>
              </a:rPr>
              <a:t>（六打六治</a:t>
            </a:r>
            <a:r>
              <a:rPr sz="2000" b="1" spc="-5" dirty="0">
                <a:solidFill>
                  <a:srgbClr val="C0504D"/>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55600" marR="260985" indent="-342900">
              <a:lnSpc>
                <a:spcPct val="130000"/>
              </a:lnSpc>
              <a:spcBef>
                <a:spcPts val="480"/>
              </a:spcBef>
              <a:tabLst>
                <a:tab pos="354965" algn="l"/>
              </a:tabLst>
            </a:pPr>
            <a:r>
              <a:rPr sz="2000" dirty="0">
                <a:solidFill>
                  <a:srgbClr val="C0504D"/>
                </a:solidFill>
                <a:latin typeface="Arial" panose="020B0604020202020204"/>
                <a:cs typeface="Arial" panose="020B0604020202020204"/>
              </a:rPr>
              <a:t>•	</a:t>
            </a:r>
            <a:r>
              <a:rPr sz="2000" b="1" dirty="0">
                <a:solidFill>
                  <a:srgbClr val="C0504D"/>
                </a:solidFill>
                <a:latin typeface="宋体" panose="02010600030101010101" pitchFamily="2" charset="-122"/>
                <a:cs typeface="宋体" panose="02010600030101010101" pitchFamily="2" charset="-122"/>
              </a:rPr>
              <a:t>对已取得批准发现不具备条件的依法撤销原批准（暂扣或吊销原证</a:t>
            </a:r>
            <a:r>
              <a:rPr sz="2000" b="1" spc="-5" dirty="0">
                <a:solidFill>
                  <a:srgbClr val="C0504D"/>
                </a:solidFill>
                <a:latin typeface="宋体" panose="02010600030101010101" pitchFamily="2" charset="-122"/>
                <a:cs typeface="宋体" panose="02010600030101010101" pitchFamily="2" charset="-122"/>
              </a:rPr>
              <a:t>照 </a:t>
            </a:r>
            <a:r>
              <a:rPr sz="2000" b="1" dirty="0">
                <a:solidFill>
                  <a:srgbClr val="C0504D"/>
                </a:solidFill>
                <a:latin typeface="宋体" panose="02010600030101010101" pitchFamily="2" charset="-122"/>
                <a:cs typeface="宋体" panose="02010600030101010101" pitchFamily="2" charset="-122"/>
              </a:rPr>
              <a:t>或批复文件</a:t>
            </a:r>
            <a:r>
              <a:rPr sz="2000" b="1" spc="-5" dirty="0">
                <a:solidFill>
                  <a:srgbClr val="C0504D"/>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200"/>
              </a:spcBef>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第六十一</a:t>
            </a:r>
            <a:r>
              <a:rPr sz="2000" b="1" spc="-5" dirty="0">
                <a:solidFill>
                  <a:srgbClr val="FF0000"/>
                </a:solidFill>
                <a:latin typeface="宋体" panose="02010600030101010101" pitchFamily="2" charset="-122"/>
                <a:cs typeface="宋体" panose="02010600030101010101" pitchFamily="2" charset="-122"/>
              </a:rPr>
              <a:t>条</a:t>
            </a:r>
            <a:r>
              <a:rPr sz="2000" b="1" spc="-55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安监部门的制</a:t>
            </a:r>
            <a:r>
              <a:rPr sz="2000" b="1" spc="-5" dirty="0">
                <a:solidFill>
                  <a:srgbClr val="FF0000"/>
                </a:solidFill>
                <a:latin typeface="宋体" panose="02010600030101010101" pitchFamily="2" charset="-122"/>
                <a:cs typeface="宋体" panose="02010600030101010101" pitchFamily="2" charset="-122"/>
              </a:rPr>
              <a:t>约</a:t>
            </a:r>
            <a:endParaRPr sz="2000">
              <a:latin typeface="宋体" panose="02010600030101010101" pitchFamily="2" charset="-122"/>
              <a:cs typeface="宋体" panose="02010600030101010101" pitchFamily="2" charset="-122"/>
            </a:endParaRPr>
          </a:p>
          <a:p>
            <a:pPr marL="12700">
              <a:lnSpc>
                <a:spcPct val="100000"/>
              </a:lnSpc>
              <a:spcBef>
                <a:spcPts val="1200"/>
              </a:spcBef>
              <a:tabLst>
                <a:tab pos="755015" algn="l"/>
              </a:tabLst>
            </a:pPr>
            <a:r>
              <a:rPr sz="2000" dirty="0">
                <a:solidFill>
                  <a:srgbClr val="C0504D"/>
                </a:solidFill>
                <a:latin typeface="Arial" panose="020B0604020202020204"/>
                <a:cs typeface="Arial" panose="020B0604020202020204"/>
              </a:rPr>
              <a:t>•	</a:t>
            </a:r>
            <a:r>
              <a:rPr sz="2000" b="1" spc="-5" dirty="0">
                <a:solidFill>
                  <a:srgbClr val="C0504D"/>
                </a:solidFill>
                <a:latin typeface="宋体" panose="02010600030101010101" pitchFamily="2" charset="-122"/>
                <a:cs typeface="宋体" panose="02010600030101010101" pitchFamily="2" charset="-122"/>
              </a:rPr>
              <a:t>“</a:t>
            </a:r>
            <a:r>
              <a:rPr sz="2000" b="1" spc="-55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两个不得”（推销、审查事项费用</a:t>
            </a:r>
            <a:r>
              <a:rPr sz="2000" b="1" spc="-5" dirty="0">
                <a:solidFill>
                  <a:srgbClr val="C0504D"/>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248023"/>
            <a:ext cx="8193405" cy="5004435"/>
          </a:xfrm>
          <a:prstGeom prst="rect">
            <a:avLst/>
          </a:prstGeom>
        </p:spPr>
        <p:txBody>
          <a:bodyPr vert="horz" wrap="square" lIns="0" tIns="0" rIns="0" bIns="0" rtlCol="0">
            <a:spAutoFit/>
          </a:bodyPr>
          <a:lstStyle/>
          <a:p>
            <a:pPr marL="12700" marR="5080" algn="just">
              <a:lnSpc>
                <a:spcPct val="150000"/>
              </a:lnSpc>
            </a:pPr>
            <a:r>
              <a:rPr sz="2000" b="1" dirty="0">
                <a:latin typeface="宋体" panose="02010600030101010101" pitchFamily="2" charset="-122"/>
                <a:cs typeface="宋体" panose="02010600030101010101" pitchFamily="2" charset="-122"/>
              </a:rPr>
              <a:t>安监部门和其他负有安监职责的部门依法开展</a:t>
            </a:r>
            <a:r>
              <a:rPr sz="2000" b="1" dirty="0">
                <a:solidFill>
                  <a:srgbClr val="FF0000"/>
                </a:solidFill>
                <a:latin typeface="宋体" panose="02010600030101010101" pitchFamily="2" charset="-122"/>
                <a:cs typeface="宋体" panose="02010600030101010101" pitchFamily="2" charset="-122"/>
              </a:rPr>
              <a:t>安全生产行政执法</a:t>
            </a:r>
            <a:r>
              <a:rPr sz="2000" b="1" dirty="0">
                <a:latin typeface="宋体" panose="02010600030101010101" pitchFamily="2" charset="-122"/>
                <a:cs typeface="宋体" panose="02010600030101010101" pitchFamily="2" charset="-122"/>
              </a:rPr>
              <a:t>工作，</a:t>
            </a:r>
            <a:r>
              <a:rPr sz="2000" b="1" spc="-5" dirty="0">
                <a:latin typeface="宋体" panose="02010600030101010101" pitchFamily="2" charset="-122"/>
                <a:cs typeface="宋体" panose="02010600030101010101" pitchFamily="2" charset="-122"/>
              </a:rPr>
              <a:t>对 </a:t>
            </a:r>
            <a:r>
              <a:rPr sz="2000" b="1" dirty="0">
                <a:latin typeface="宋体" panose="02010600030101010101" pitchFamily="2" charset="-122"/>
                <a:cs typeface="宋体" panose="02010600030101010101" pitchFamily="2" charset="-122"/>
              </a:rPr>
              <a:t>生产经营单位执行</a:t>
            </a:r>
            <a:r>
              <a:rPr sz="2000" b="1" dirty="0">
                <a:solidFill>
                  <a:srgbClr val="FF0000"/>
                </a:solidFill>
                <a:latin typeface="宋体" panose="02010600030101010101" pitchFamily="2" charset="-122"/>
                <a:cs typeface="宋体" panose="02010600030101010101" pitchFamily="2" charset="-122"/>
              </a:rPr>
              <a:t>有关安全生产的法律、法规和国家标准或者行业标准</a:t>
            </a:r>
            <a:r>
              <a:rPr sz="2000" b="1" spc="-5" dirty="0">
                <a:solidFill>
                  <a:srgbClr val="FF0000"/>
                </a:solidFill>
                <a:latin typeface="宋体" panose="02010600030101010101" pitchFamily="2" charset="-122"/>
                <a:cs typeface="宋体" panose="02010600030101010101" pitchFamily="2" charset="-122"/>
              </a:rPr>
              <a:t>的 </a:t>
            </a:r>
            <a:r>
              <a:rPr sz="2000" b="1" dirty="0">
                <a:solidFill>
                  <a:srgbClr val="FF0000"/>
                </a:solidFill>
                <a:latin typeface="宋体" panose="02010600030101010101" pitchFamily="2" charset="-122"/>
                <a:cs typeface="宋体" panose="02010600030101010101" pitchFamily="2" charset="-122"/>
              </a:rPr>
              <a:t>情况进行监督检查</a:t>
            </a:r>
            <a:r>
              <a:rPr sz="2000" b="1" dirty="0">
                <a:latin typeface="宋体" panose="02010600030101010101" pitchFamily="2" charset="-122"/>
                <a:cs typeface="宋体" panose="02010600030101010101" pitchFamily="2" charset="-122"/>
              </a:rPr>
              <a:t>，行使以下职权</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a:lnSpc>
                <a:spcPct val="100000"/>
              </a:lnSpc>
              <a:spcBef>
                <a:spcPts val="40"/>
              </a:spcBef>
            </a:pPr>
            <a:endParaRPr sz="2050">
              <a:latin typeface="Times New Roman" panose="02020603050405020304"/>
              <a:cs typeface="Times New Roman" panose="02020603050405020304"/>
            </a:endParaRPr>
          </a:p>
          <a:p>
            <a:pPr marL="12700">
              <a:lnSpc>
                <a:spcPct val="100000"/>
              </a:lnSpc>
            </a:pPr>
            <a:r>
              <a:rPr sz="2000" b="1" spc="-5" dirty="0">
                <a:latin typeface="宋体" panose="02010600030101010101" pitchFamily="2" charset="-122"/>
                <a:cs typeface="宋体" panose="02010600030101010101" pitchFamily="2" charset="-122"/>
              </a:rPr>
              <a:t>1</a:t>
            </a:r>
            <a:r>
              <a:rPr sz="2000" b="1" dirty="0">
                <a:latin typeface="宋体" panose="02010600030101010101" pitchFamily="2" charset="-122"/>
                <a:cs typeface="宋体" panose="02010600030101010101" pitchFamily="2" charset="-122"/>
              </a:rPr>
              <a:t>、进入检查，调阅资料，了解情</a:t>
            </a:r>
            <a:r>
              <a:rPr sz="2000" b="1" spc="-5" dirty="0">
                <a:latin typeface="宋体" panose="02010600030101010101" pitchFamily="2" charset="-122"/>
                <a:cs typeface="宋体" panose="02010600030101010101" pitchFamily="2" charset="-122"/>
              </a:rPr>
              <a:t>况</a:t>
            </a:r>
            <a:endParaRPr sz="2000">
              <a:latin typeface="宋体" panose="02010600030101010101" pitchFamily="2" charset="-122"/>
              <a:cs typeface="宋体" panose="02010600030101010101" pitchFamily="2" charset="-122"/>
            </a:endParaRPr>
          </a:p>
          <a:p>
            <a:pPr>
              <a:lnSpc>
                <a:spcPct val="100000"/>
              </a:lnSpc>
              <a:spcBef>
                <a:spcPts val="40"/>
              </a:spcBef>
            </a:pPr>
            <a:endParaRPr sz="2050">
              <a:latin typeface="Times New Roman" panose="02020603050405020304"/>
              <a:cs typeface="Times New Roman" panose="02020603050405020304"/>
            </a:endParaRPr>
          </a:p>
          <a:p>
            <a:pPr marL="12700">
              <a:lnSpc>
                <a:spcPct val="100000"/>
              </a:lnSpc>
            </a:pPr>
            <a:r>
              <a:rPr sz="2000" b="1" spc="-5" dirty="0">
                <a:latin typeface="宋体" panose="02010600030101010101" pitchFamily="2" charset="-122"/>
                <a:cs typeface="宋体" panose="02010600030101010101" pitchFamily="2" charset="-122"/>
              </a:rPr>
              <a:t>2</a:t>
            </a:r>
            <a:r>
              <a:rPr sz="2000" b="1" dirty="0">
                <a:latin typeface="宋体" panose="02010600030101010101" pitchFamily="2" charset="-122"/>
                <a:cs typeface="宋体" panose="02010600030101010101" pitchFamily="2" charset="-122"/>
              </a:rPr>
              <a:t>、当时纠正或限期整改，行政处</a:t>
            </a:r>
            <a:r>
              <a:rPr sz="2000" b="1" spc="-5" dirty="0">
                <a:latin typeface="宋体" panose="02010600030101010101" pitchFamily="2" charset="-122"/>
                <a:cs typeface="宋体" panose="02010600030101010101" pitchFamily="2" charset="-122"/>
              </a:rPr>
              <a:t>罚</a:t>
            </a:r>
            <a:endParaRPr sz="2000">
              <a:latin typeface="宋体" panose="02010600030101010101" pitchFamily="2" charset="-122"/>
              <a:cs typeface="宋体" panose="02010600030101010101" pitchFamily="2" charset="-122"/>
            </a:endParaRPr>
          </a:p>
          <a:p>
            <a:pPr marL="12700" marR="132080">
              <a:lnSpc>
                <a:spcPct val="150000"/>
              </a:lnSpc>
              <a:spcBef>
                <a:spcPts val="1200"/>
              </a:spcBef>
            </a:pPr>
            <a:r>
              <a:rPr sz="2000" b="1" spc="-5" dirty="0">
                <a:latin typeface="宋体" panose="02010600030101010101" pitchFamily="2" charset="-122"/>
                <a:cs typeface="宋体" panose="02010600030101010101" pitchFamily="2" charset="-122"/>
              </a:rPr>
              <a:t>3</a:t>
            </a:r>
            <a:r>
              <a:rPr sz="2000" b="1" dirty="0">
                <a:latin typeface="宋体" panose="02010600030101010101" pitchFamily="2" charset="-122"/>
                <a:cs typeface="宋体" panose="02010600030101010101" pitchFamily="2" charset="-122"/>
              </a:rPr>
              <a:t>、对事故隐患：责令排除；重大隐患无法保证安全的责令撤出，责令</a:t>
            </a:r>
            <a:r>
              <a:rPr sz="2000" b="1" spc="-5" dirty="0">
                <a:latin typeface="宋体" panose="02010600030101010101" pitchFamily="2" charset="-122"/>
                <a:cs typeface="宋体" panose="02010600030101010101" pitchFamily="2" charset="-122"/>
              </a:rPr>
              <a:t>暂 </a:t>
            </a:r>
            <a:r>
              <a:rPr sz="2000" b="1" dirty="0">
                <a:latin typeface="宋体" panose="02010600030101010101" pitchFamily="2" charset="-122"/>
                <a:cs typeface="宋体" panose="02010600030101010101" pitchFamily="2" charset="-122"/>
              </a:rPr>
              <a:t>时停产停业</a:t>
            </a:r>
            <a:r>
              <a:rPr sz="2000" b="1" dirty="0">
                <a:solidFill>
                  <a:srgbClr val="FF0000"/>
                </a:solidFill>
                <a:latin typeface="宋体" panose="02010600030101010101" pitchFamily="2" charset="-122"/>
                <a:cs typeface="宋体" panose="02010600030101010101" pitchFamily="2" charset="-122"/>
              </a:rPr>
              <a:t>或停止使用相关设备</a:t>
            </a:r>
            <a:r>
              <a:rPr sz="2000" b="1" dirty="0">
                <a:latin typeface="宋体" panose="02010600030101010101" pitchFamily="2" charset="-122"/>
                <a:cs typeface="宋体" panose="02010600030101010101" pitchFamily="2" charset="-122"/>
              </a:rPr>
              <a:t>，隐患排除后经审查同意后恢复</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5080">
              <a:lnSpc>
                <a:spcPct val="150000"/>
              </a:lnSpc>
              <a:spcBef>
                <a:spcPts val="1200"/>
              </a:spcBef>
            </a:pPr>
            <a:r>
              <a:rPr sz="2000" b="1" spc="-5" dirty="0">
                <a:latin typeface="宋体" panose="02010600030101010101" pitchFamily="2" charset="-122"/>
                <a:cs typeface="宋体" panose="02010600030101010101" pitchFamily="2" charset="-122"/>
              </a:rPr>
              <a:t>4</a:t>
            </a:r>
            <a:r>
              <a:rPr sz="2000" b="1" dirty="0">
                <a:latin typeface="宋体" panose="02010600030101010101" pitchFamily="2" charset="-122"/>
                <a:cs typeface="宋体" panose="02010600030101010101" pitchFamily="2" charset="-122"/>
              </a:rPr>
              <a:t>、不安全设施、设备、器材</a:t>
            </a:r>
            <a:r>
              <a:rPr sz="2000" b="1" dirty="0">
                <a:solidFill>
                  <a:srgbClr val="FF0000"/>
                </a:solidFill>
                <a:latin typeface="宋体" panose="02010600030101010101" pitchFamily="2" charset="-122"/>
                <a:cs typeface="宋体" panose="02010600030101010101" pitchFamily="2" charset="-122"/>
              </a:rPr>
              <a:t>以及违法生产、储存、使用、经营、运输</a:t>
            </a:r>
            <a:r>
              <a:rPr sz="2000" b="1" spc="-5" dirty="0">
                <a:solidFill>
                  <a:srgbClr val="FF0000"/>
                </a:solidFill>
                <a:latin typeface="宋体" panose="02010600030101010101" pitchFamily="2" charset="-122"/>
                <a:cs typeface="宋体" panose="02010600030101010101" pitchFamily="2" charset="-122"/>
              </a:rPr>
              <a:t>的 </a:t>
            </a:r>
            <a:r>
              <a:rPr sz="2000" b="1" dirty="0">
                <a:solidFill>
                  <a:srgbClr val="FF0000"/>
                </a:solidFill>
                <a:latin typeface="宋体" panose="02010600030101010101" pitchFamily="2" charset="-122"/>
                <a:cs typeface="宋体" panose="02010600030101010101" pitchFamily="2" charset="-122"/>
              </a:rPr>
              <a:t>危险物品</a:t>
            </a:r>
            <a:r>
              <a:rPr sz="2000" b="1" dirty="0">
                <a:latin typeface="宋体" panose="02010600030101010101" pitchFamily="2" charset="-122"/>
                <a:cs typeface="宋体" panose="02010600030101010101" pitchFamily="2" charset="-122"/>
              </a:rPr>
              <a:t>查封扣押；</a:t>
            </a:r>
            <a:r>
              <a:rPr sz="2000" b="1" dirty="0">
                <a:solidFill>
                  <a:srgbClr val="FF0000"/>
                </a:solidFill>
                <a:latin typeface="宋体" panose="02010600030101010101" pitchFamily="2" charset="-122"/>
                <a:cs typeface="宋体" panose="02010600030101010101" pitchFamily="2" charset="-122"/>
              </a:rPr>
              <a:t>对违法生产、储存、使用、经营危险物品的作业场</a:t>
            </a:r>
            <a:r>
              <a:rPr sz="2000" b="1" spc="-5" dirty="0">
                <a:solidFill>
                  <a:srgbClr val="FF0000"/>
                </a:solidFill>
                <a:latin typeface="宋体" panose="02010600030101010101" pitchFamily="2" charset="-122"/>
                <a:cs typeface="宋体" panose="02010600030101010101" pitchFamily="2" charset="-122"/>
              </a:rPr>
              <a:t>所 </a:t>
            </a:r>
            <a:r>
              <a:rPr sz="2000" b="1" dirty="0">
                <a:solidFill>
                  <a:srgbClr val="FF0000"/>
                </a:solidFill>
                <a:latin typeface="宋体" panose="02010600030101010101" pitchFamily="2" charset="-122"/>
                <a:cs typeface="宋体" panose="02010600030101010101" pitchFamily="2" charset="-122"/>
              </a:rPr>
              <a:t>予以查封，</a:t>
            </a:r>
            <a:r>
              <a:rPr sz="2000" b="1" dirty="0">
                <a:latin typeface="宋体" panose="02010600030101010101" pitchFamily="2" charset="-122"/>
                <a:cs typeface="宋体" panose="02010600030101010101" pitchFamily="2" charset="-122"/>
              </a:rPr>
              <a:t>并</a:t>
            </a:r>
            <a:r>
              <a:rPr sz="2000" b="1" dirty="0">
                <a:solidFill>
                  <a:srgbClr val="FF0000"/>
                </a:solidFill>
                <a:latin typeface="宋体" panose="02010600030101010101" pitchFamily="2" charset="-122"/>
                <a:cs typeface="宋体" panose="02010600030101010101" pitchFamily="2" charset="-122"/>
              </a:rPr>
              <a:t>依法</a:t>
            </a:r>
            <a:r>
              <a:rPr sz="2000" b="1" dirty="0">
                <a:latin typeface="宋体" panose="02010600030101010101" pitchFamily="2" charset="-122"/>
                <a:cs typeface="宋体" panose="02010600030101010101" pitchFamily="2" charset="-122"/>
              </a:rPr>
              <a:t>作出处理决定</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104</a:t>
            </a:fld>
            <a:endParaRPr spc="-5" dirty="0">
              <a:solidFill>
                <a:srgbClr val="FFFF00"/>
              </a:solidFill>
            </a:endParaRPr>
          </a:p>
        </p:txBody>
      </p:sp>
      <p:sp>
        <p:nvSpPr>
          <p:cNvPr id="3" name="object 3"/>
          <p:cNvSpPr txBox="1">
            <a:spLocks noGrp="1"/>
          </p:cNvSpPr>
          <p:nvPr>
            <p:ph type="title"/>
          </p:nvPr>
        </p:nvSpPr>
        <p:spPr>
          <a:xfrm>
            <a:off x="1930400" y="97313"/>
            <a:ext cx="5283200" cy="482600"/>
          </a:xfrm>
          <a:prstGeom prst="rect">
            <a:avLst/>
          </a:prstGeom>
        </p:spPr>
        <p:txBody>
          <a:bodyPr vert="horz" wrap="square" lIns="0" tIns="0" rIns="0" bIns="0" rtlCol="0">
            <a:spAutoFit/>
          </a:bodyPr>
          <a:lstStyle/>
          <a:p>
            <a:pPr marL="12700">
              <a:lnSpc>
                <a:spcPts val="4205"/>
              </a:lnSpc>
              <a:tabLst>
                <a:tab pos="2526665" algn="l"/>
              </a:tabLst>
            </a:pPr>
            <a:r>
              <a:rPr b="0" dirty="0">
                <a:latin typeface="黑体" panose="02010609060101010101" charset="-122"/>
                <a:cs typeface="黑体" panose="02010609060101010101" charset="-122"/>
              </a:rPr>
              <a:t>第六十二条	安监部门职权</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277937"/>
            <a:ext cx="8135620" cy="4902200"/>
          </a:xfrm>
          <a:prstGeom prst="rect">
            <a:avLst/>
          </a:prstGeom>
        </p:spPr>
        <p:txBody>
          <a:bodyPr vert="horz" wrap="square" lIns="0" tIns="0" rIns="0" bIns="0" rtlCol="0">
            <a:spAutoFit/>
          </a:bodyPr>
          <a:lstStyle/>
          <a:p>
            <a:pPr marL="1702435" indent="-1690370">
              <a:lnSpc>
                <a:spcPct val="100000"/>
              </a:lnSpc>
            </a:pPr>
            <a:r>
              <a:rPr sz="2400" b="1" dirty="0">
                <a:solidFill>
                  <a:srgbClr val="C0504D"/>
                </a:solidFill>
                <a:latin typeface="宋体" panose="02010600030101010101" pitchFamily="2" charset="-122"/>
                <a:cs typeface="宋体" panose="02010600030101010101" pitchFamily="2" charset="-122"/>
              </a:rPr>
              <a:t>第六十三</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生产经营单位对监督检查的配</a:t>
            </a:r>
            <a:r>
              <a:rPr sz="2400" b="1" spc="-10" dirty="0">
                <a:latin typeface="宋体" panose="02010600030101010101" pitchFamily="2" charset="-122"/>
                <a:cs typeface="宋体" panose="02010600030101010101" pitchFamily="2" charset="-122"/>
              </a:rPr>
              <a:t>合</a:t>
            </a:r>
            <a:endParaRPr sz="2400">
              <a:latin typeface="宋体" panose="02010600030101010101" pitchFamily="2" charset="-122"/>
              <a:cs typeface="宋体" panose="02010600030101010101" pitchFamily="2" charset="-122"/>
            </a:endParaRPr>
          </a:p>
          <a:p>
            <a:pPr>
              <a:lnSpc>
                <a:spcPct val="100000"/>
              </a:lnSpc>
              <a:spcBef>
                <a:spcPts val="5"/>
              </a:spcBef>
            </a:pPr>
            <a:endParaRPr sz="2500">
              <a:latin typeface="Times New Roman" panose="02020603050405020304"/>
              <a:cs typeface="Times New Roman" panose="02020603050405020304"/>
            </a:endParaRPr>
          </a:p>
          <a:p>
            <a:pPr marL="1702435">
              <a:lnSpc>
                <a:spcPct val="100000"/>
              </a:lnSpc>
            </a:pPr>
            <a:r>
              <a:rPr sz="2400" b="1" dirty="0">
                <a:latin typeface="宋体" panose="02010600030101010101" pitchFamily="2" charset="-122"/>
                <a:cs typeface="宋体" panose="02010600030101010101" pitchFamily="2" charset="-122"/>
              </a:rPr>
              <a:t>“两个不得”（拒绝、阻挠</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marR="5080">
              <a:lnSpc>
                <a:spcPct val="150000"/>
              </a:lnSpc>
              <a:spcBef>
                <a:spcPts val="1440"/>
              </a:spcBef>
            </a:pPr>
            <a:r>
              <a:rPr sz="2400" b="1" dirty="0">
                <a:solidFill>
                  <a:srgbClr val="C0504D"/>
                </a:solidFill>
                <a:latin typeface="宋体" panose="02010600030101010101" pitchFamily="2" charset="-122"/>
                <a:cs typeface="宋体" panose="02010600030101010101" pitchFamily="2" charset="-122"/>
              </a:rPr>
              <a:t>第六十四</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监督检查人员职业守则：忠于职守，坚持原则</a:t>
            </a:r>
            <a:r>
              <a:rPr sz="2400" b="1" spc="-10" dirty="0">
                <a:latin typeface="宋体" panose="02010600030101010101" pitchFamily="2" charset="-122"/>
                <a:cs typeface="宋体" panose="02010600030101010101" pitchFamily="2" charset="-122"/>
              </a:rPr>
              <a:t>，</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秉公执法；出示证件，保守企业技术和业务秘密</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marR="5080">
              <a:lnSpc>
                <a:spcPct val="150000"/>
              </a:lnSpc>
              <a:spcBef>
                <a:spcPts val="1440"/>
              </a:spcBef>
            </a:pPr>
            <a:r>
              <a:rPr sz="2400" b="1" dirty="0">
                <a:solidFill>
                  <a:srgbClr val="C0504D"/>
                </a:solidFill>
                <a:latin typeface="宋体" panose="02010600030101010101" pitchFamily="2" charset="-122"/>
                <a:cs typeface="宋体" panose="02010600030101010101" pitchFamily="2" charset="-122"/>
              </a:rPr>
              <a:t>第六十五</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监督检查记录管理（检查时间、地点、内容、</a:t>
            </a:r>
            <a:r>
              <a:rPr sz="2400" b="1" spc="-10" dirty="0">
                <a:latin typeface="宋体" panose="02010600030101010101" pitchFamily="2" charset="-122"/>
                <a:cs typeface="宋体" panose="02010600030101010101" pitchFamily="2" charset="-122"/>
              </a:rPr>
              <a:t>发</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现问题及处理情况），检查人被检查人签字</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marR="5080">
              <a:lnSpc>
                <a:spcPct val="150000"/>
              </a:lnSpc>
              <a:spcBef>
                <a:spcPts val="1440"/>
              </a:spcBef>
            </a:pPr>
            <a:r>
              <a:rPr sz="2400" b="1" dirty="0">
                <a:solidFill>
                  <a:srgbClr val="C0504D"/>
                </a:solidFill>
                <a:latin typeface="宋体" panose="02010600030101010101" pitchFamily="2" charset="-122"/>
                <a:cs typeface="宋体" panose="02010600030101010101" pitchFamily="2" charset="-122"/>
              </a:rPr>
              <a:t>第六十六</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安全监督检查工作中有关部门互相协调配合，</a:t>
            </a:r>
            <a:r>
              <a:rPr sz="2400" b="1" spc="-10" dirty="0">
                <a:latin typeface="宋体" panose="02010600030101010101" pitchFamily="2" charset="-122"/>
                <a:cs typeface="宋体" panose="02010600030101010101" pitchFamily="2" charset="-122"/>
              </a:rPr>
              <a:t>移</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送规定</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105</a:t>
            </a:fld>
            <a:endParaRPr spc="-5" dirty="0">
              <a:solidFill>
                <a:srgbClr val="FFFF00"/>
              </a:solidFill>
            </a:endParaRPr>
          </a:p>
        </p:txBody>
      </p:sp>
      <p:sp>
        <p:nvSpPr>
          <p:cNvPr id="3" name="object 3"/>
          <p:cNvSpPr txBox="1">
            <a:spLocks noGrp="1"/>
          </p:cNvSpPr>
          <p:nvPr>
            <p:ph type="title"/>
          </p:nvPr>
        </p:nvSpPr>
        <p:spPr>
          <a:xfrm>
            <a:off x="1930400" y="97313"/>
            <a:ext cx="5283200" cy="482600"/>
          </a:xfrm>
          <a:prstGeom prst="rect">
            <a:avLst/>
          </a:prstGeom>
        </p:spPr>
        <p:txBody>
          <a:bodyPr vert="horz" wrap="square" lIns="0" tIns="0" rIns="0" bIns="0" rtlCol="0">
            <a:spAutoFit/>
          </a:bodyPr>
          <a:lstStyle/>
          <a:p>
            <a:pPr marL="12700">
              <a:lnSpc>
                <a:spcPts val="4205"/>
              </a:lnSpc>
              <a:tabLst>
                <a:tab pos="2526665" algn="l"/>
              </a:tabLst>
            </a:pPr>
            <a:r>
              <a:rPr b="0" dirty="0">
                <a:latin typeface="黑体" panose="02010609060101010101" charset="-122"/>
                <a:cs typeface="黑体" panose="02010609060101010101" charset="-122"/>
              </a:rPr>
              <a:t>第六十二条	安监部门职权</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138186"/>
            <a:ext cx="8324850" cy="4787900"/>
          </a:xfrm>
          <a:prstGeom prst="rect">
            <a:avLst/>
          </a:prstGeom>
        </p:spPr>
        <p:txBody>
          <a:bodyPr vert="horz" wrap="square" lIns="0" tIns="0" rIns="0" bIns="0" rtlCol="0">
            <a:spAutoFit/>
          </a:bodyPr>
          <a:lstStyle/>
          <a:p>
            <a:pPr marL="355600" marR="5080" indent="-342900">
              <a:lnSpc>
                <a:spcPct val="130000"/>
              </a:lnSpc>
            </a:pPr>
            <a:r>
              <a:rPr sz="2400" b="1" dirty="0">
                <a:solidFill>
                  <a:srgbClr val="000099"/>
                </a:solidFill>
                <a:latin typeface="黑体" panose="02010609060101010101" charset="-122"/>
                <a:cs typeface="黑体" panose="02010609060101010101" charset="-122"/>
              </a:rPr>
              <a:t>第六十七</a:t>
            </a:r>
            <a:r>
              <a:rPr sz="2400" b="1" spc="-10" dirty="0">
                <a:solidFill>
                  <a:srgbClr val="000099"/>
                </a:solidFill>
                <a:latin typeface="黑体" panose="02010609060101010101" charset="-122"/>
                <a:cs typeface="黑体" panose="02010609060101010101" charset="-122"/>
              </a:rPr>
              <a:t>条</a:t>
            </a:r>
            <a:r>
              <a:rPr sz="2400" b="1" spc="-655" dirty="0">
                <a:solidFill>
                  <a:srgbClr val="000099"/>
                </a:solidFill>
                <a:latin typeface="黑体" panose="02010609060101010101" charset="-122"/>
                <a:cs typeface="黑体" panose="02010609060101010101" charset="-122"/>
              </a:rPr>
              <a:t> </a:t>
            </a:r>
            <a:r>
              <a:rPr sz="2400" b="1" dirty="0">
                <a:solidFill>
                  <a:srgbClr val="FF0000"/>
                </a:solidFill>
                <a:latin typeface="黑体" panose="02010609060101010101" charset="-122"/>
                <a:cs typeface="黑体" panose="02010609060101010101" charset="-122"/>
              </a:rPr>
              <a:t>对企业存在重大事故隐患作出停产停业、停止</a:t>
            </a:r>
            <a:r>
              <a:rPr sz="2400" b="1" spc="-10" dirty="0">
                <a:solidFill>
                  <a:srgbClr val="FF0000"/>
                </a:solidFill>
                <a:latin typeface="黑体" panose="02010609060101010101" charset="-122"/>
                <a:cs typeface="黑体" panose="02010609060101010101" charset="-122"/>
              </a:rPr>
              <a:t>施</a:t>
            </a:r>
            <a:r>
              <a:rPr sz="2400" b="1" spc="-5" dirty="0">
                <a:solidFill>
                  <a:srgbClr val="FF0000"/>
                </a:solidFill>
                <a:latin typeface="黑体" panose="02010609060101010101" charset="-122"/>
                <a:cs typeface="黑体" panose="02010609060101010101" charset="-122"/>
              </a:rPr>
              <a:t> </a:t>
            </a:r>
            <a:r>
              <a:rPr sz="2400" b="1" dirty="0">
                <a:solidFill>
                  <a:srgbClr val="FF0000"/>
                </a:solidFill>
                <a:latin typeface="黑体" panose="02010609060101010101" charset="-122"/>
                <a:cs typeface="黑体" panose="02010609060101010101" charset="-122"/>
              </a:rPr>
              <a:t>工、停止使用相关设施或者设备的决定，企业不履行决定</a:t>
            </a:r>
            <a:r>
              <a:rPr sz="2400" b="1" spc="-10" dirty="0">
                <a:solidFill>
                  <a:srgbClr val="FF0000"/>
                </a:solidFill>
                <a:latin typeface="黑体" panose="02010609060101010101" charset="-122"/>
                <a:cs typeface="黑体" panose="02010609060101010101" charset="-122"/>
              </a:rPr>
              <a:t>，</a:t>
            </a:r>
            <a:r>
              <a:rPr sz="2400" b="1" spc="-5" dirty="0">
                <a:solidFill>
                  <a:srgbClr val="FF0000"/>
                </a:solidFill>
                <a:latin typeface="黑体" panose="02010609060101010101" charset="-122"/>
                <a:cs typeface="黑体" panose="02010609060101010101" charset="-122"/>
              </a:rPr>
              <a:t> </a:t>
            </a:r>
            <a:r>
              <a:rPr sz="2400" b="1" dirty="0">
                <a:latin typeface="宋体" panose="02010600030101010101" pitchFamily="2" charset="-122"/>
                <a:cs typeface="宋体" panose="02010600030101010101" pitchFamily="2" charset="-122"/>
              </a:rPr>
              <a:t>负有安全生产监督管理职责的部门可以采取通知有关单</a:t>
            </a:r>
            <a:r>
              <a:rPr sz="2400" b="1" spc="-10" dirty="0">
                <a:latin typeface="宋体" panose="02010600030101010101" pitchFamily="2" charset="-122"/>
                <a:cs typeface="宋体" panose="02010600030101010101" pitchFamily="2" charset="-122"/>
              </a:rPr>
              <a:t>位</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停止供电、停止供应民用爆炸物品等强制措施，有关单</a:t>
            </a:r>
            <a:r>
              <a:rPr sz="2400" b="1" spc="-10" dirty="0">
                <a:latin typeface="宋体" panose="02010600030101010101" pitchFamily="2" charset="-122"/>
                <a:cs typeface="宋体" panose="02010600030101010101" pitchFamily="2" charset="-122"/>
              </a:rPr>
              <a:t>位</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应当予以配合</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5080" indent="-342900">
              <a:lnSpc>
                <a:spcPct val="130000"/>
              </a:lnSpc>
              <a:spcBef>
                <a:spcPts val="1435"/>
              </a:spcBef>
            </a:pPr>
            <a:r>
              <a:rPr sz="2400" b="1" dirty="0">
                <a:latin typeface="宋体" panose="02010600030101010101" pitchFamily="2" charset="-122"/>
                <a:cs typeface="宋体" panose="02010600030101010101" pitchFamily="2" charset="-122"/>
              </a:rPr>
              <a:t>采取此项措施：有发生生产安全事故的现实危险的；保证</a:t>
            </a:r>
            <a:r>
              <a:rPr sz="2400" b="1" spc="-10" dirty="0">
                <a:latin typeface="宋体" panose="02010600030101010101" pitchFamily="2" charset="-122"/>
                <a:cs typeface="宋体" panose="02010600030101010101" pitchFamily="2" charset="-122"/>
              </a:rPr>
              <a:t>安</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全的前提下；经本部门主要负责人批准；采用书面通知；</a:t>
            </a:r>
            <a:r>
              <a:rPr sz="2400" b="1" spc="-10" dirty="0">
                <a:latin typeface="宋体" panose="02010600030101010101" pitchFamily="2" charset="-122"/>
                <a:cs typeface="宋体" panose="02010600030101010101" pitchFamily="2" charset="-122"/>
              </a:rPr>
              <a:t>。</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除有危及生产安全的紧急情形外，应当提前二十四小时</a:t>
            </a:r>
            <a:r>
              <a:rPr sz="2400" b="1" spc="-10" dirty="0">
                <a:latin typeface="宋体" panose="02010600030101010101" pitchFamily="2" charset="-122"/>
                <a:cs typeface="宋体" panose="02010600030101010101" pitchFamily="2" charset="-122"/>
              </a:rPr>
              <a:t>通</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知；生产经营单位采取相应措施消除事故隐患的，应当</a:t>
            </a:r>
            <a:r>
              <a:rPr sz="2400" b="1" spc="-10" dirty="0">
                <a:latin typeface="宋体" panose="02010600030101010101" pitchFamily="2" charset="-122"/>
                <a:cs typeface="宋体" panose="02010600030101010101" pitchFamily="2" charset="-122"/>
              </a:rPr>
              <a:t>及</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时解除前款规定的措施</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106</a:t>
            </a:fld>
            <a:endParaRPr spc="-5" dirty="0">
              <a:solidFill>
                <a:srgbClr val="FFFF00"/>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201737"/>
            <a:ext cx="8021320" cy="3402329"/>
          </a:xfrm>
          <a:prstGeom prst="rect">
            <a:avLst/>
          </a:prstGeom>
        </p:spPr>
        <p:txBody>
          <a:bodyPr vert="horz" wrap="square" lIns="0" tIns="0" rIns="0" bIns="0" rtlCol="0">
            <a:spAutoFit/>
          </a:bodyPr>
          <a:lstStyle/>
          <a:p>
            <a:pPr marL="12700">
              <a:lnSpc>
                <a:spcPct val="100000"/>
              </a:lnSpc>
            </a:pPr>
            <a:r>
              <a:rPr sz="2400" b="1" dirty="0">
                <a:solidFill>
                  <a:srgbClr val="C0504D"/>
                </a:solidFill>
                <a:latin typeface="宋体" panose="02010600030101010101" pitchFamily="2" charset="-122"/>
                <a:cs typeface="宋体" panose="02010600030101010101" pitchFamily="2" charset="-122"/>
              </a:rPr>
              <a:t>第六十八</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行政监察对安监部门与人员的监</a:t>
            </a:r>
            <a:r>
              <a:rPr sz="2400" b="1" spc="-10" dirty="0">
                <a:latin typeface="宋体" panose="02010600030101010101" pitchFamily="2" charset="-122"/>
                <a:cs typeface="宋体" panose="02010600030101010101" pitchFamily="2" charset="-122"/>
              </a:rPr>
              <a:t>察</a:t>
            </a:r>
            <a:endParaRPr sz="2400">
              <a:latin typeface="宋体" panose="02010600030101010101" pitchFamily="2" charset="-122"/>
              <a:cs typeface="宋体" panose="02010600030101010101" pitchFamily="2" charset="-122"/>
            </a:endParaRPr>
          </a:p>
          <a:p>
            <a:pPr marL="12700">
              <a:lnSpc>
                <a:spcPct val="100000"/>
              </a:lnSpc>
              <a:spcBef>
                <a:spcPts val="201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中华人民共和国监察部令第28</a:t>
            </a:r>
            <a:r>
              <a:rPr sz="2400" b="1" spc="-10" dirty="0">
                <a:solidFill>
                  <a:srgbClr val="FF0000"/>
                </a:solidFill>
                <a:latin typeface="宋体" panose="02010600030101010101" pitchFamily="2" charset="-122"/>
                <a:cs typeface="宋体" panose="02010600030101010101" pitchFamily="2" charset="-122"/>
              </a:rPr>
              <a:t>号</a:t>
            </a:r>
            <a:endParaRPr sz="2400">
              <a:latin typeface="宋体" panose="02010600030101010101" pitchFamily="2" charset="-122"/>
              <a:cs typeface="宋体" panose="02010600030101010101" pitchFamily="2" charset="-122"/>
            </a:endParaRPr>
          </a:p>
          <a:p>
            <a:pPr marL="355600" marR="5080" indent="-342900">
              <a:lnSpc>
                <a:spcPct val="150000"/>
              </a:lnSpc>
              <a:spcBef>
                <a:spcPts val="57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《监察机关参加生产安全事故调查处理的规定》自2013</a:t>
            </a:r>
            <a:r>
              <a:rPr sz="2400" b="1" spc="-10" dirty="0">
                <a:solidFill>
                  <a:srgbClr val="FF0000"/>
                </a:solidFill>
                <a:latin typeface="宋体" panose="02010600030101010101" pitchFamily="2" charset="-122"/>
                <a:cs typeface="宋体" panose="02010600030101010101" pitchFamily="2" charset="-122"/>
              </a:rPr>
              <a:t>年</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1月1日起施行</a:t>
            </a:r>
            <a:r>
              <a:rPr sz="2400" b="1" spc="-10" dirty="0">
                <a:solidFill>
                  <a:srgbClr val="FF0000"/>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43815" indent="-342900">
              <a:lnSpc>
                <a:spcPct val="150000"/>
              </a:lnSpc>
              <a:spcBef>
                <a:spcPts val="1440"/>
              </a:spcBef>
            </a:pPr>
            <a:r>
              <a:rPr sz="2400" b="1" dirty="0">
                <a:solidFill>
                  <a:srgbClr val="C0504D"/>
                </a:solidFill>
                <a:latin typeface="宋体" panose="02010600030101010101" pitchFamily="2" charset="-122"/>
                <a:cs typeface="宋体" panose="02010600030101010101" pitchFamily="2" charset="-122"/>
              </a:rPr>
              <a:t>第六十九</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服务机构（评价、认证、检测、检验</a:t>
            </a:r>
            <a:r>
              <a:rPr sz="2400" b="1" spc="-10" dirty="0">
                <a:latin typeface="宋体" panose="02010600030101010101" pitchFamily="2" charset="-122"/>
                <a:cs typeface="宋体" panose="02010600030101010101" pitchFamily="2" charset="-122"/>
              </a:rPr>
              <a:t>）</a:t>
            </a:r>
            <a:r>
              <a:rPr sz="2400" b="1" spc="10" dirty="0">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资质</a:t>
            </a:r>
            <a:r>
              <a:rPr sz="2400" b="1" spc="-10" dirty="0">
                <a:solidFill>
                  <a:srgbClr val="FF0000"/>
                </a:solidFill>
                <a:latin typeface="宋体" panose="02010600030101010101" pitchFamily="2" charset="-122"/>
                <a:cs typeface="宋体" panose="02010600030101010101" pitchFamily="2" charset="-122"/>
              </a:rPr>
              <a:t>与</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责</a:t>
            </a:r>
            <a:r>
              <a:rPr sz="2400" b="1" spc="-10" dirty="0">
                <a:solidFill>
                  <a:srgbClr val="FF0000"/>
                </a:solidFill>
                <a:latin typeface="宋体" panose="02010600030101010101" pitchFamily="2" charset="-122"/>
                <a:cs typeface="宋体" panose="02010600030101010101" pitchFamily="2" charset="-122"/>
              </a:rPr>
              <a:t>任</a:t>
            </a:r>
            <a:endParaRPr sz="2400">
              <a:latin typeface="宋体" panose="02010600030101010101" pitchFamily="2" charset="-122"/>
              <a:cs typeface="宋体" panose="02010600030101010101" pitchFamily="2" charset="-122"/>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107</a:t>
            </a:fld>
            <a:endParaRPr spc="-5" dirty="0">
              <a:solidFill>
                <a:srgbClr val="FFFF00"/>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1658937"/>
            <a:ext cx="8441690" cy="3804920"/>
          </a:xfrm>
          <a:prstGeom prst="rect">
            <a:avLst/>
          </a:prstGeom>
        </p:spPr>
        <p:txBody>
          <a:bodyPr vert="horz" wrap="square" lIns="0" tIns="0" rIns="0" bIns="0" rtlCol="0">
            <a:spAutoFit/>
          </a:bodyPr>
          <a:lstStyle/>
          <a:p>
            <a:pPr marL="12700">
              <a:lnSpc>
                <a:spcPct val="100000"/>
              </a:lnSpc>
            </a:pPr>
            <a:r>
              <a:rPr sz="2400" b="1" dirty="0">
                <a:solidFill>
                  <a:srgbClr val="C0504D"/>
                </a:solidFill>
                <a:latin typeface="宋体" panose="02010600030101010101" pitchFamily="2" charset="-122"/>
                <a:cs typeface="宋体" panose="02010600030101010101" pitchFamily="2" charset="-122"/>
              </a:rPr>
              <a:t>第七十</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安全生产举报制度与举报处</a:t>
            </a:r>
            <a:r>
              <a:rPr sz="2400" b="1" spc="-10" dirty="0">
                <a:latin typeface="宋体" panose="02010600030101010101" pitchFamily="2" charset="-122"/>
                <a:cs typeface="宋体" panose="02010600030101010101" pitchFamily="2" charset="-122"/>
              </a:rPr>
              <a:t>理</a:t>
            </a:r>
            <a:endParaRPr sz="2400">
              <a:latin typeface="宋体" panose="02010600030101010101" pitchFamily="2" charset="-122"/>
              <a:cs typeface="宋体" panose="02010600030101010101" pitchFamily="2" charset="-122"/>
            </a:endParaRPr>
          </a:p>
          <a:p>
            <a:pPr>
              <a:lnSpc>
                <a:spcPct val="100000"/>
              </a:lnSpc>
              <a:spcBef>
                <a:spcPts val="5"/>
              </a:spcBef>
            </a:pPr>
            <a:endParaRPr sz="2500">
              <a:latin typeface="Times New Roman" panose="02020603050405020304"/>
              <a:cs typeface="Times New Roman" panose="02020603050405020304"/>
            </a:endParaRPr>
          </a:p>
          <a:p>
            <a:pPr marL="12700">
              <a:lnSpc>
                <a:spcPct val="100000"/>
              </a:lnSpc>
            </a:pPr>
            <a:r>
              <a:rPr sz="2400" b="1" dirty="0">
                <a:solidFill>
                  <a:srgbClr val="C0504D"/>
                </a:solidFill>
                <a:latin typeface="宋体" panose="02010600030101010101" pitchFamily="2" charset="-122"/>
                <a:cs typeface="宋体" panose="02010600030101010101" pitchFamily="2" charset="-122"/>
              </a:rPr>
              <a:t>第七十一</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举报权（任何单位和个人</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marR="5080">
              <a:lnSpc>
                <a:spcPct val="150000"/>
              </a:lnSpc>
              <a:spcBef>
                <a:spcPts val="1440"/>
              </a:spcBef>
            </a:pPr>
            <a:r>
              <a:rPr sz="2400" b="1" dirty="0">
                <a:solidFill>
                  <a:srgbClr val="C0504D"/>
                </a:solidFill>
                <a:latin typeface="宋体" panose="02010600030101010101" pitchFamily="2" charset="-122"/>
                <a:cs typeface="宋体" panose="02010600030101010101" pitchFamily="2" charset="-122"/>
              </a:rPr>
              <a:t>第七十二</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基层组织对区域内隐患和违法行为向政府或有关</a:t>
            </a:r>
            <a:r>
              <a:rPr sz="2400" b="1" spc="-10" dirty="0">
                <a:latin typeface="宋体" panose="02010600030101010101" pitchFamily="2" charset="-122"/>
                <a:cs typeface="宋体" panose="02010600030101010101" pitchFamily="2" charset="-122"/>
              </a:rPr>
              <a:t>部</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门报告</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marR="923290">
              <a:lnSpc>
                <a:spcPct val="200000"/>
              </a:lnSpc>
            </a:pPr>
            <a:r>
              <a:rPr sz="2400" b="1" dirty="0">
                <a:solidFill>
                  <a:srgbClr val="C0504D"/>
                </a:solidFill>
                <a:latin typeface="宋体" panose="02010600030101010101" pitchFamily="2" charset="-122"/>
                <a:cs typeface="宋体" panose="02010600030101010101" pitchFamily="2" charset="-122"/>
              </a:rPr>
              <a:t>第七十三</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举报奖励（具体办法安监与财政制定</a:t>
            </a:r>
            <a:r>
              <a:rPr sz="2400" b="1" spc="-10" dirty="0">
                <a:latin typeface="宋体" panose="02010600030101010101" pitchFamily="2" charset="-122"/>
                <a:cs typeface="宋体" panose="02010600030101010101" pitchFamily="2" charset="-122"/>
              </a:rPr>
              <a:t>）</a:t>
            </a:r>
            <a:r>
              <a:rPr sz="2400" b="1" spc="-5" dirty="0">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第七十四</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媒体</a:t>
            </a:r>
            <a:r>
              <a:rPr sz="2400" b="1" dirty="0">
                <a:solidFill>
                  <a:srgbClr val="FF0000"/>
                </a:solidFill>
                <a:latin typeface="宋体" panose="02010600030101010101" pitchFamily="2" charset="-122"/>
                <a:cs typeface="宋体" panose="02010600030101010101" pitchFamily="2" charset="-122"/>
              </a:rPr>
              <a:t>公益</a:t>
            </a:r>
            <a:r>
              <a:rPr sz="2400" b="1" dirty="0">
                <a:latin typeface="宋体" panose="02010600030101010101" pitchFamily="2" charset="-122"/>
                <a:cs typeface="宋体" panose="02010600030101010101" pitchFamily="2" charset="-122"/>
              </a:rPr>
              <a:t>宣教义务；违法违规行为舆论监</a:t>
            </a:r>
            <a:r>
              <a:rPr sz="2400" b="1" spc="-10" dirty="0">
                <a:latin typeface="宋体" panose="02010600030101010101" pitchFamily="2" charset="-122"/>
                <a:cs typeface="宋体" panose="02010600030101010101" pitchFamily="2" charset="-122"/>
              </a:rPr>
              <a:t>督</a:t>
            </a:r>
            <a:endParaRPr sz="2400">
              <a:latin typeface="宋体" panose="02010600030101010101" pitchFamily="2" charset="-122"/>
              <a:cs typeface="宋体" panose="02010600030101010101" pitchFamily="2" charset="-122"/>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108</a:t>
            </a:fld>
            <a:endParaRPr spc="-5" dirty="0">
              <a:solidFill>
                <a:srgbClr val="FFFF00"/>
              </a:solidFil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619250">
              <a:lnSpc>
                <a:spcPct val="100000"/>
              </a:lnSpc>
            </a:pPr>
            <a:r>
              <a:rPr dirty="0"/>
              <a:t>（社会监督</a:t>
            </a:r>
            <a:r>
              <a:rPr dirty="0">
                <a:latin typeface="Times New Roman" panose="02020603050405020304"/>
                <a:cs typeface="Times New Roman" panose="02020603050405020304"/>
              </a:rPr>
              <a:t>70-74</a:t>
            </a:r>
            <a:r>
              <a:rPr dirty="0"/>
              <a:t>条</a:t>
            </a:r>
            <a:r>
              <a:rPr spc="-15" dirty="0"/>
              <a:t>）</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430337"/>
            <a:ext cx="8324850" cy="2524760"/>
          </a:xfrm>
          <a:prstGeom prst="rect">
            <a:avLst/>
          </a:prstGeom>
        </p:spPr>
        <p:txBody>
          <a:bodyPr vert="horz" wrap="square" lIns="0" tIns="0" rIns="0" bIns="0" rtlCol="0">
            <a:spAutoFit/>
          </a:bodyPr>
          <a:lstStyle/>
          <a:p>
            <a:pPr marL="355600" marR="5080" indent="-342900">
              <a:lnSpc>
                <a:spcPct val="150000"/>
              </a:lnSpc>
              <a:tabLst>
                <a:tab pos="1849755" algn="l"/>
              </a:tabLst>
            </a:pPr>
            <a:r>
              <a:rPr sz="2400" b="1" dirty="0">
                <a:solidFill>
                  <a:srgbClr val="000099"/>
                </a:solidFill>
                <a:latin typeface="宋体" panose="02010600030101010101" pitchFamily="2" charset="-122"/>
                <a:cs typeface="宋体" panose="02010600030101010101" pitchFamily="2" charset="-122"/>
              </a:rPr>
              <a:t>第七十五</a:t>
            </a:r>
            <a:r>
              <a:rPr sz="2400" b="1" spc="-10" dirty="0">
                <a:solidFill>
                  <a:srgbClr val="000099"/>
                </a:solidFill>
                <a:latin typeface="宋体" panose="02010600030101010101" pitchFamily="2" charset="-122"/>
                <a:cs typeface="宋体" panose="02010600030101010101" pitchFamily="2" charset="-122"/>
              </a:rPr>
              <a:t>条</a:t>
            </a:r>
            <a:r>
              <a:rPr sz="2400" b="1" dirty="0">
                <a:solidFill>
                  <a:srgbClr val="000099"/>
                </a:solidFill>
                <a:latin typeface="宋体" panose="02010600030101010101" pitchFamily="2" charset="-122"/>
                <a:cs typeface="宋体" panose="02010600030101010101" pitchFamily="2" charset="-122"/>
              </a:rPr>
              <a:t>	政府</a:t>
            </a:r>
            <a:r>
              <a:rPr sz="2400" b="1" dirty="0">
                <a:solidFill>
                  <a:srgbClr val="FF0000"/>
                </a:solidFill>
                <a:latin typeface="宋体" panose="02010600030101010101" pitchFamily="2" charset="-122"/>
                <a:cs typeface="宋体" panose="02010600030101010101" pitchFamily="2" charset="-122"/>
              </a:rPr>
              <a:t>建立企业违法行为信息库，</a:t>
            </a:r>
            <a:r>
              <a:rPr sz="2400" b="1" dirty="0">
                <a:latin typeface="宋体" panose="02010600030101010101" pitchFamily="2" charset="-122"/>
                <a:cs typeface="宋体" panose="02010600030101010101" pitchFamily="2" charset="-122"/>
              </a:rPr>
              <a:t>如实记录生</a:t>
            </a:r>
            <a:r>
              <a:rPr sz="2400" b="1" spc="-10" dirty="0">
                <a:latin typeface="宋体" panose="02010600030101010101" pitchFamily="2" charset="-122"/>
                <a:cs typeface="宋体" panose="02010600030101010101" pitchFamily="2" charset="-122"/>
              </a:rPr>
              <a:t>产</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经营单位的安全生产违法行为信息；对违法行为情节严</a:t>
            </a:r>
            <a:r>
              <a:rPr sz="2400" b="1" spc="-10" dirty="0">
                <a:latin typeface="宋体" panose="02010600030101010101" pitchFamily="2" charset="-122"/>
                <a:cs typeface="宋体" panose="02010600030101010101" pitchFamily="2" charset="-122"/>
              </a:rPr>
              <a:t>重</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的生产经营单位，应当向社会公告，并通报行业主管部门</a:t>
            </a:r>
            <a:r>
              <a:rPr sz="2400" b="1" spc="-10" dirty="0">
                <a:latin typeface="宋体" panose="02010600030101010101" pitchFamily="2" charset="-122"/>
                <a:cs typeface="宋体" panose="02010600030101010101" pitchFamily="2" charset="-122"/>
              </a:rPr>
              <a:t>、</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投资主管部门、国土资源主管部门、证券监督管理机构</a:t>
            </a:r>
            <a:r>
              <a:rPr sz="2400" b="1" spc="-10" dirty="0">
                <a:latin typeface="宋体" panose="02010600030101010101" pitchFamily="2" charset="-122"/>
                <a:cs typeface="宋体" panose="02010600030101010101" pitchFamily="2" charset="-122"/>
              </a:rPr>
              <a:t>以</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及有关金融机构</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109</a:t>
            </a:fld>
            <a:endParaRPr spc="-5"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3" name="object 3"/>
          <p:cNvSpPr txBox="1"/>
          <p:nvPr/>
        </p:nvSpPr>
        <p:spPr>
          <a:xfrm>
            <a:off x="546277" y="1521987"/>
            <a:ext cx="8154034" cy="1651635"/>
          </a:xfrm>
          <a:prstGeom prst="rect">
            <a:avLst/>
          </a:prstGeom>
        </p:spPr>
        <p:txBody>
          <a:bodyPr vert="horz" wrap="square" lIns="0" tIns="0" rIns="0" bIns="0" rtlCol="0">
            <a:spAutoFit/>
          </a:bodyPr>
          <a:lstStyle/>
          <a:p>
            <a:pPr marL="12700" marR="5080" algn="just">
              <a:lnSpc>
                <a:spcPct val="150000"/>
              </a:lnSpc>
            </a:pPr>
            <a:r>
              <a:rPr sz="2000" dirty="0">
                <a:latin typeface="宋体" panose="02010600030101010101" pitchFamily="2" charset="-122"/>
                <a:cs typeface="宋体" panose="02010600030101010101" pitchFamily="2" charset="-122"/>
              </a:rPr>
              <a:t>上述五个层面的安全生产管理机制缺一不可，不能互相替代，各有各的</a:t>
            </a:r>
            <a:r>
              <a:rPr sz="2000" spc="5" dirty="0">
                <a:latin typeface="宋体" panose="02010600030101010101" pitchFamily="2" charset="-122"/>
                <a:cs typeface="宋体" panose="02010600030101010101" pitchFamily="2" charset="-122"/>
              </a:rPr>
              <a:t>职</a:t>
            </a:r>
            <a:r>
              <a:rPr sz="2000" dirty="0">
                <a:latin typeface="宋体" panose="02010600030101010101" pitchFamily="2" charset="-122"/>
                <a:cs typeface="宋体" panose="02010600030101010101" pitchFamily="2" charset="-122"/>
              </a:rPr>
              <a:t> 责，各有各的特点。它们是相互联系、相互促进、相辅相成的统一的、</a:t>
            </a:r>
            <a:r>
              <a:rPr sz="2000" spc="5" dirty="0">
                <a:latin typeface="宋体" panose="02010600030101010101" pitchFamily="2" charset="-122"/>
                <a:cs typeface="宋体" panose="02010600030101010101" pitchFamily="2" charset="-122"/>
              </a:rPr>
              <a:t>有</a:t>
            </a:r>
            <a:r>
              <a:rPr sz="2000" dirty="0">
                <a:latin typeface="宋体" panose="02010600030101010101" pitchFamily="2" charset="-122"/>
                <a:cs typeface="宋体" panose="02010600030101010101" pitchFamily="2" charset="-122"/>
              </a:rPr>
              <a:t> 机整体，它们之间必须统筹协调，形成合力，总体推进、形成市场经济</a:t>
            </a:r>
            <a:r>
              <a:rPr sz="2000" spc="5" dirty="0">
                <a:latin typeface="宋体" panose="02010600030101010101" pitchFamily="2" charset="-122"/>
                <a:cs typeface="宋体" panose="02010600030101010101" pitchFamily="2" charset="-122"/>
              </a:rPr>
              <a:t>条</a:t>
            </a:r>
            <a:r>
              <a:rPr sz="2000" dirty="0">
                <a:latin typeface="宋体" panose="02010600030101010101" pitchFamily="2" charset="-122"/>
                <a:cs typeface="宋体" panose="02010600030101010101" pitchFamily="2" charset="-122"/>
              </a:rPr>
              <a:t> 件下安全生产工作的监督体系，使安全生产的监督管理更加规范</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p:nvPr/>
        </p:nvSpPr>
        <p:spPr>
          <a:xfrm>
            <a:off x="5200586" y="3632453"/>
            <a:ext cx="2487231" cy="240135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240538" y="4696020"/>
            <a:ext cx="406400" cy="444500"/>
          </a:xfrm>
          <a:prstGeom prst="rect">
            <a:avLst/>
          </a:prstGeom>
        </p:spPr>
        <p:txBody>
          <a:bodyPr vert="horz" wrap="square" lIns="0" tIns="0" rIns="0" bIns="0" rtlCol="0">
            <a:spAutoFit/>
          </a:bodyPr>
          <a:lstStyle/>
          <a:p>
            <a:pPr marL="12700" marR="5080">
              <a:lnSpc>
                <a:spcPct val="100000"/>
              </a:lnSpc>
            </a:pPr>
            <a:r>
              <a:rPr sz="1500" dirty="0">
                <a:solidFill>
                  <a:srgbClr val="FFFFFF"/>
                </a:solidFill>
                <a:latin typeface="宋体" panose="02010600030101010101" pitchFamily="2" charset="-122"/>
                <a:cs typeface="宋体" panose="02010600030101010101" pitchFamily="2" charset="-122"/>
              </a:rPr>
              <a:t>安全 生产</a:t>
            </a:r>
            <a:endParaRPr sz="1500">
              <a:latin typeface="宋体" panose="02010600030101010101" pitchFamily="2" charset="-122"/>
              <a:cs typeface="宋体" panose="02010600030101010101" pitchFamily="2" charset="-122"/>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11</a:t>
            </a:fld>
            <a:endParaRPr spc="-5" dirty="0">
              <a:solidFill>
                <a:srgbClr val="FFFF00"/>
              </a:solidFill>
            </a:endParaRPr>
          </a:p>
        </p:txBody>
      </p:sp>
      <p:sp>
        <p:nvSpPr>
          <p:cNvPr id="6" name="object 6"/>
          <p:cNvSpPr txBox="1"/>
          <p:nvPr/>
        </p:nvSpPr>
        <p:spPr>
          <a:xfrm>
            <a:off x="6221488" y="3830179"/>
            <a:ext cx="445134" cy="333375"/>
          </a:xfrm>
          <a:prstGeom prst="rect">
            <a:avLst/>
          </a:prstGeom>
        </p:spPr>
        <p:txBody>
          <a:bodyPr vert="horz" wrap="square" lIns="0" tIns="0" rIns="0" bIns="0" rtlCol="0">
            <a:spAutoFit/>
          </a:bodyPr>
          <a:lstStyle/>
          <a:p>
            <a:pPr marL="12700" marR="5080">
              <a:lnSpc>
                <a:spcPct val="100000"/>
              </a:lnSpc>
            </a:pPr>
            <a:r>
              <a:rPr sz="1100" dirty="0">
                <a:solidFill>
                  <a:srgbClr val="FFFFFF"/>
                </a:solidFill>
                <a:latin typeface="宋体" panose="02010600030101010101" pitchFamily="2" charset="-122"/>
                <a:cs typeface="宋体" panose="02010600030101010101" pitchFamily="2" charset="-122"/>
              </a:rPr>
              <a:t>政府</a:t>
            </a:r>
            <a:r>
              <a:rPr sz="1100" spc="5" dirty="0">
                <a:solidFill>
                  <a:srgbClr val="FFFFFF"/>
                </a:solidFill>
                <a:latin typeface="宋体" panose="02010600030101010101" pitchFamily="2" charset="-122"/>
                <a:cs typeface="宋体" panose="02010600030101010101" pitchFamily="2" charset="-122"/>
              </a:rPr>
              <a:t>统</a:t>
            </a:r>
            <a:r>
              <a:rPr sz="1100" dirty="0">
                <a:solidFill>
                  <a:srgbClr val="FFFFFF"/>
                </a:solidFill>
                <a:latin typeface="宋体" panose="02010600030101010101" pitchFamily="2" charset="-122"/>
                <a:cs typeface="宋体" panose="02010600030101010101" pitchFamily="2" charset="-122"/>
              </a:rPr>
              <a:t> 一领</a:t>
            </a:r>
            <a:r>
              <a:rPr sz="1100" spc="5" dirty="0">
                <a:solidFill>
                  <a:srgbClr val="FFFFFF"/>
                </a:solidFill>
                <a:latin typeface="宋体" panose="02010600030101010101" pitchFamily="2" charset="-122"/>
                <a:cs typeface="宋体" panose="02010600030101010101" pitchFamily="2" charset="-122"/>
              </a:rPr>
              <a:t>导</a:t>
            </a:r>
            <a:endParaRPr sz="1100">
              <a:latin typeface="宋体" panose="02010600030101010101" pitchFamily="2" charset="-122"/>
              <a:cs typeface="宋体" panose="02010600030101010101" pitchFamily="2" charset="-122"/>
            </a:endParaRPr>
          </a:p>
        </p:txBody>
      </p:sp>
      <p:sp>
        <p:nvSpPr>
          <p:cNvPr id="7" name="object 7"/>
          <p:cNvSpPr txBox="1"/>
          <p:nvPr/>
        </p:nvSpPr>
        <p:spPr>
          <a:xfrm>
            <a:off x="7098042" y="4467033"/>
            <a:ext cx="445134" cy="333375"/>
          </a:xfrm>
          <a:prstGeom prst="rect">
            <a:avLst/>
          </a:prstGeom>
        </p:spPr>
        <p:txBody>
          <a:bodyPr vert="horz" wrap="square" lIns="0" tIns="0" rIns="0" bIns="0" rtlCol="0">
            <a:spAutoFit/>
          </a:bodyPr>
          <a:lstStyle/>
          <a:p>
            <a:pPr marL="12700" marR="5080">
              <a:lnSpc>
                <a:spcPct val="100000"/>
              </a:lnSpc>
            </a:pPr>
            <a:r>
              <a:rPr sz="1100" dirty="0">
                <a:solidFill>
                  <a:srgbClr val="FFFFFF"/>
                </a:solidFill>
                <a:latin typeface="宋体" panose="02010600030101010101" pitchFamily="2" charset="-122"/>
                <a:cs typeface="宋体" panose="02010600030101010101" pitchFamily="2" charset="-122"/>
              </a:rPr>
              <a:t>社会</a:t>
            </a:r>
            <a:r>
              <a:rPr sz="1100" spc="5" dirty="0">
                <a:solidFill>
                  <a:srgbClr val="FFFFFF"/>
                </a:solidFill>
                <a:latin typeface="宋体" panose="02010600030101010101" pitchFamily="2" charset="-122"/>
                <a:cs typeface="宋体" panose="02010600030101010101" pitchFamily="2" charset="-122"/>
              </a:rPr>
              <a:t>广</a:t>
            </a:r>
            <a:r>
              <a:rPr sz="1100" dirty="0">
                <a:solidFill>
                  <a:srgbClr val="FFFFFF"/>
                </a:solidFill>
                <a:latin typeface="宋体" panose="02010600030101010101" pitchFamily="2" charset="-122"/>
                <a:cs typeface="宋体" panose="02010600030101010101" pitchFamily="2" charset="-122"/>
              </a:rPr>
              <a:t> 泛支</a:t>
            </a:r>
            <a:r>
              <a:rPr sz="1100" spc="5" dirty="0">
                <a:solidFill>
                  <a:srgbClr val="FFFFFF"/>
                </a:solidFill>
                <a:latin typeface="宋体" panose="02010600030101010101" pitchFamily="2" charset="-122"/>
                <a:cs typeface="宋体" panose="02010600030101010101" pitchFamily="2" charset="-122"/>
              </a:rPr>
              <a:t>持</a:t>
            </a:r>
            <a:endParaRPr sz="1100">
              <a:latin typeface="宋体" panose="02010600030101010101" pitchFamily="2" charset="-122"/>
              <a:cs typeface="宋体" panose="02010600030101010101" pitchFamily="2" charset="-122"/>
            </a:endParaRPr>
          </a:p>
        </p:txBody>
      </p:sp>
      <p:sp>
        <p:nvSpPr>
          <p:cNvPr id="8" name="object 8"/>
          <p:cNvSpPr txBox="1"/>
          <p:nvPr/>
        </p:nvSpPr>
        <p:spPr>
          <a:xfrm>
            <a:off x="6747357" y="5497473"/>
            <a:ext cx="461009" cy="333375"/>
          </a:xfrm>
          <a:prstGeom prst="rect">
            <a:avLst/>
          </a:prstGeom>
        </p:spPr>
        <p:txBody>
          <a:bodyPr vert="horz" wrap="square" lIns="0" tIns="0" rIns="0" bIns="0" rtlCol="0">
            <a:spAutoFit/>
          </a:bodyPr>
          <a:lstStyle/>
          <a:p>
            <a:pPr marL="12700" marR="5080" indent="15875">
              <a:lnSpc>
                <a:spcPct val="100000"/>
              </a:lnSpc>
            </a:pPr>
            <a:r>
              <a:rPr sz="1100" dirty="0">
                <a:solidFill>
                  <a:srgbClr val="FFFFFF"/>
                </a:solidFill>
                <a:latin typeface="宋体" panose="02010600030101010101" pitchFamily="2" charset="-122"/>
                <a:cs typeface="宋体" panose="02010600030101010101" pitchFamily="2" charset="-122"/>
              </a:rPr>
              <a:t>群众</a:t>
            </a:r>
            <a:r>
              <a:rPr sz="1100" spc="5" dirty="0">
                <a:solidFill>
                  <a:srgbClr val="FFFFFF"/>
                </a:solidFill>
                <a:latin typeface="宋体" panose="02010600030101010101" pitchFamily="2" charset="-122"/>
                <a:cs typeface="宋体" panose="02010600030101010101" pitchFamily="2" charset="-122"/>
              </a:rPr>
              <a:t>参</a:t>
            </a:r>
            <a:r>
              <a:rPr sz="1100" dirty="0">
                <a:solidFill>
                  <a:srgbClr val="FFFFFF"/>
                </a:solidFill>
                <a:latin typeface="宋体" panose="02010600030101010101" pitchFamily="2" charset="-122"/>
                <a:cs typeface="宋体" panose="02010600030101010101" pitchFamily="2" charset="-122"/>
              </a:rPr>
              <a:t> 与监</a:t>
            </a:r>
            <a:r>
              <a:rPr sz="1100" spc="5" dirty="0">
                <a:solidFill>
                  <a:srgbClr val="FFFFFF"/>
                </a:solidFill>
                <a:latin typeface="宋体" panose="02010600030101010101" pitchFamily="2" charset="-122"/>
                <a:cs typeface="宋体" panose="02010600030101010101" pitchFamily="2" charset="-122"/>
              </a:rPr>
              <a:t>督</a:t>
            </a:r>
            <a:endParaRPr sz="1100">
              <a:latin typeface="宋体" panose="02010600030101010101" pitchFamily="2" charset="-122"/>
              <a:cs typeface="宋体" panose="02010600030101010101" pitchFamily="2" charset="-122"/>
            </a:endParaRPr>
          </a:p>
        </p:txBody>
      </p:sp>
      <p:sp>
        <p:nvSpPr>
          <p:cNvPr id="9" name="object 9"/>
          <p:cNvSpPr txBox="1"/>
          <p:nvPr/>
        </p:nvSpPr>
        <p:spPr>
          <a:xfrm>
            <a:off x="5679757" y="5497473"/>
            <a:ext cx="445134" cy="333375"/>
          </a:xfrm>
          <a:prstGeom prst="rect">
            <a:avLst/>
          </a:prstGeom>
        </p:spPr>
        <p:txBody>
          <a:bodyPr vert="horz" wrap="square" lIns="0" tIns="0" rIns="0" bIns="0" rtlCol="0">
            <a:spAutoFit/>
          </a:bodyPr>
          <a:lstStyle/>
          <a:p>
            <a:pPr marL="12700" marR="5080">
              <a:lnSpc>
                <a:spcPct val="100000"/>
              </a:lnSpc>
            </a:pPr>
            <a:r>
              <a:rPr sz="1100" dirty="0">
                <a:solidFill>
                  <a:srgbClr val="FFFFFF"/>
                </a:solidFill>
                <a:latin typeface="宋体" panose="02010600030101010101" pitchFamily="2" charset="-122"/>
                <a:cs typeface="宋体" panose="02010600030101010101" pitchFamily="2" charset="-122"/>
              </a:rPr>
              <a:t>企业</a:t>
            </a:r>
            <a:r>
              <a:rPr sz="1100" spc="5" dirty="0">
                <a:solidFill>
                  <a:srgbClr val="FFFFFF"/>
                </a:solidFill>
                <a:latin typeface="宋体" panose="02010600030101010101" pitchFamily="2" charset="-122"/>
                <a:cs typeface="宋体" panose="02010600030101010101" pitchFamily="2" charset="-122"/>
              </a:rPr>
              <a:t>全</a:t>
            </a:r>
            <a:r>
              <a:rPr sz="1100" dirty="0">
                <a:solidFill>
                  <a:srgbClr val="FFFFFF"/>
                </a:solidFill>
                <a:latin typeface="宋体" panose="02010600030101010101" pitchFamily="2" charset="-122"/>
                <a:cs typeface="宋体" panose="02010600030101010101" pitchFamily="2" charset="-122"/>
              </a:rPr>
              <a:t> 面负</a:t>
            </a:r>
            <a:r>
              <a:rPr sz="1100" spc="5" dirty="0">
                <a:solidFill>
                  <a:srgbClr val="FFFFFF"/>
                </a:solidFill>
                <a:latin typeface="宋体" panose="02010600030101010101" pitchFamily="2" charset="-122"/>
                <a:cs typeface="宋体" panose="02010600030101010101" pitchFamily="2" charset="-122"/>
              </a:rPr>
              <a:t>责</a:t>
            </a:r>
            <a:endParaRPr sz="1100">
              <a:latin typeface="宋体" panose="02010600030101010101" pitchFamily="2" charset="-122"/>
              <a:cs typeface="宋体" panose="02010600030101010101" pitchFamily="2" charset="-122"/>
            </a:endParaRPr>
          </a:p>
        </p:txBody>
      </p:sp>
      <p:sp>
        <p:nvSpPr>
          <p:cNvPr id="10" name="object 10"/>
          <p:cNvSpPr txBox="1"/>
          <p:nvPr/>
        </p:nvSpPr>
        <p:spPr>
          <a:xfrm>
            <a:off x="5344934" y="4467033"/>
            <a:ext cx="445134" cy="333375"/>
          </a:xfrm>
          <a:prstGeom prst="rect">
            <a:avLst/>
          </a:prstGeom>
        </p:spPr>
        <p:txBody>
          <a:bodyPr vert="horz" wrap="square" lIns="0" tIns="0" rIns="0" bIns="0" rtlCol="0">
            <a:spAutoFit/>
          </a:bodyPr>
          <a:lstStyle/>
          <a:p>
            <a:pPr marL="12700" marR="5080">
              <a:lnSpc>
                <a:spcPct val="100000"/>
              </a:lnSpc>
            </a:pPr>
            <a:r>
              <a:rPr sz="1100" dirty="0">
                <a:solidFill>
                  <a:srgbClr val="FFFFFF"/>
                </a:solidFill>
                <a:latin typeface="宋体" panose="02010600030101010101" pitchFamily="2" charset="-122"/>
                <a:cs typeface="宋体" panose="02010600030101010101" pitchFamily="2" charset="-122"/>
              </a:rPr>
              <a:t>部门</a:t>
            </a:r>
            <a:r>
              <a:rPr sz="1100" spc="5" dirty="0">
                <a:solidFill>
                  <a:srgbClr val="FFFFFF"/>
                </a:solidFill>
                <a:latin typeface="宋体" panose="02010600030101010101" pitchFamily="2" charset="-122"/>
                <a:cs typeface="宋体" panose="02010600030101010101" pitchFamily="2" charset="-122"/>
              </a:rPr>
              <a:t>依</a:t>
            </a:r>
            <a:r>
              <a:rPr sz="1100" dirty="0">
                <a:solidFill>
                  <a:srgbClr val="FFFFFF"/>
                </a:solidFill>
                <a:latin typeface="宋体" panose="02010600030101010101" pitchFamily="2" charset="-122"/>
                <a:cs typeface="宋体" panose="02010600030101010101" pitchFamily="2" charset="-122"/>
              </a:rPr>
              <a:t> 法监</a:t>
            </a:r>
            <a:r>
              <a:rPr sz="1100" spc="5" dirty="0">
                <a:solidFill>
                  <a:srgbClr val="FFFFFF"/>
                </a:solidFill>
                <a:latin typeface="宋体" panose="02010600030101010101" pitchFamily="2" charset="-122"/>
                <a:cs typeface="宋体" panose="02010600030101010101" pitchFamily="2" charset="-122"/>
              </a:rPr>
              <a:t>管</a:t>
            </a:r>
            <a:endParaRPr sz="1100">
              <a:latin typeface="宋体" panose="02010600030101010101" pitchFamily="2" charset="-122"/>
              <a:cs typeface="宋体" panose="02010600030101010101" pitchFamily="2" charset="-122"/>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181813"/>
            <a:ext cx="7950834" cy="432434"/>
          </a:xfrm>
          <a:prstGeom prst="rect">
            <a:avLst/>
          </a:prstGeom>
        </p:spPr>
        <p:txBody>
          <a:bodyPr vert="horz" wrap="square" lIns="0" tIns="0" rIns="0" bIns="0" rtlCol="0">
            <a:spAutoFit/>
          </a:bodyPr>
          <a:lstStyle/>
          <a:p>
            <a:pPr marL="12700">
              <a:lnSpc>
                <a:spcPts val="3750"/>
              </a:lnSpc>
            </a:pPr>
            <a:r>
              <a:rPr sz="3200" b="0" dirty="0">
                <a:latin typeface="宋体" panose="02010600030101010101" pitchFamily="2" charset="-122"/>
                <a:cs typeface="宋体" panose="02010600030101010101" pitchFamily="2" charset="-122"/>
              </a:rPr>
              <a:t>第五</a:t>
            </a:r>
            <a:r>
              <a:rPr sz="3200" b="0" spc="5" dirty="0">
                <a:latin typeface="宋体" panose="02010600030101010101" pitchFamily="2" charset="-122"/>
                <a:cs typeface="宋体" panose="02010600030101010101" pitchFamily="2" charset="-122"/>
              </a:rPr>
              <a:t>章</a:t>
            </a:r>
            <a:r>
              <a:rPr sz="3200" b="0" spc="-5" dirty="0">
                <a:latin typeface="宋体" panose="02010600030101010101" pitchFamily="2" charset="-122"/>
                <a:cs typeface="宋体" panose="02010600030101010101" pitchFamily="2" charset="-122"/>
              </a:rPr>
              <a:t> </a:t>
            </a:r>
            <a:r>
              <a:rPr sz="3200" b="0" dirty="0">
                <a:latin typeface="宋体" panose="02010600030101010101" pitchFamily="2" charset="-122"/>
                <a:cs typeface="宋体" panose="02010600030101010101" pitchFamily="2" charset="-122"/>
              </a:rPr>
              <a:t>生产安全事故的应急救援与调查处</a:t>
            </a:r>
            <a:r>
              <a:rPr sz="3200" b="0" spc="5" dirty="0">
                <a:latin typeface="宋体" panose="02010600030101010101" pitchFamily="2" charset="-122"/>
                <a:cs typeface="宋体" panose="02010600030101010101" pitchFamily="2" charset="-122"/>
              </a:rPr>
              <a:t>理</a:t>
            </a:r>
            <a:endParaRPr sz="3200">
              <a:latin typeface="宋体" panose="02010600030101010101" pitchFamily="2" charset="-122"/>
              <a:cs typeface="宋体" panose="02010600030101010101" pitchFamily="2" charset="-122"/>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110</a:t>
            </a:fld>
            <a:endParaRPr spc="-5" dirty="0">
              <a:solidFill>
                <a:srgbClr val="FFFF00"/>
              </a:solidFill>
            </a:endParaRPr>
          </a:p>
        </p:txBody>
      </p:sp>
      <p:sp>
        <p:nvSpPr>
          <p:cNvPr id="3" name="object 3"/>
          <p:cNvSpPr txBox="1"/>
          <p:nvPr/>
        </p:nvSpPr>
        <p:spPr>
          <a:xfrm>
            <a:off x="1355089" y="1204798"/>
            <a:ext cx="6433820" cy="445134"/>
          </a:xfrm>
          <a:prstGeom prst="rect">
            <a:avLst/>
          </a:prstGeom>
        </p:spPr>
        <p:txBody>
          <a:bodyPr vert="horz" wrap="square" lIns="0" tIns="0" rIns="0" bIns="0" rtlCol="0">
            <a:spAutoFit/>
          </a:bodyPr>
          <a:lstStyle/>
          <a:p>
            <a:pPr marL="12700">
              <a:lnSpc>
                <a:spcPct val="100000"/>
              </a:lnSpc>
            </a:pPr>
            <a:r>
              <a:rPr sz="3200" dirty="0">
                <a:latin typeface="宋体" panose="02010600030101010101" pitchFamily="2" charset="-122"/>
                <a:cs typeface="宋体" panose="02010600030101010101" pitchFamily="2" charset="-122"/>
              </a:rPr>
              <a:t>（</a:t>
            </a:r>
            <a:r>
              <a:rPr sz="2200" dirty="0">
                <a:latin typeface="宋体" panose="02010600030101010101" pitchFamily="2" charset="-122"/>
                <a:cs typeface="宋体" panose="02010600030101010101" pitchFamily="2" charset="-122"/>
              </a:rPr>
              <a:t>共</a:t>
            </a:r>
            <a:r>
              <a:rPr sz="2200" spc="-5" dirty="0">
                <a:latin typeface="Calibri" panose="020F0502020204030204"/>
                <a:cs typeface="Calibri" panose="020F0502020204030204"/>
              </a:rPr>
              <a:t>11</a:t>
            </a:r>
            <a:r>
              <a:rPr sz="2200" dirty="0">
                <a:latin typeface="宋体" panose="02010600030101010101" pitchFamily="2" charset="-122"/>
                <a:cs typeface="宋体" panose="02010600030101010101" pitchFamily="2" charset="-122"/>
              </a:rPr>
              <a:t>条，增加</a:t>
            </a:r>
            <a:r>
              <a:rPr sz="2200" spc="-5" dirty="0">
                <a:latin typeface="Calibri" panose="020F0502020204030204"/>
                <a:cs typeface="Calibri" panose="020F0502020204030204"/>
              </a:rPr>
              <a:t>2</a:t>
            </a:r>
            <a:r>
              <a:rPr sz="2200" dirty="0">
                <a:latin typeface="宋体" panose="02010600030101010101" pitchFamily="2" charset="-122"/>
                <a:cs typeface="宋体" panose="02010600030101010101" pitchFamily="2" charset="-122"/>
              </a:rPr>
              <a:t>条</a:t>
            </a:r>
            <a:r>
              <a:rPr sz="2200" spc="-5" dirty="0">
                <a:latin typeface="Calibri" panose="020F0502020204030204"/>
                <a:cs typeface="Calibri" panose="020F0502020204030204"/>
              </a:rPr>
              <a:t>76\78</a:t>
            </a:r>
            <a:r>
              <a:rPr sz="2200" dirty="0">
                <a:latin typeface="宋体" panose="02010600030101010101" pitchFamily="2" charset="-122"/>
                <a:cs typeface="宋体" panose="02010600030101010101" pitchFamily="2" charset="-122"/>
              </a:rPr>
              <a:t>，修改</a:t>
            </a:r>
            <a:r>
              <a:rPr sz="2200" spc="-5" dirty="0">
                <a:latin typeface="Calibri" panose="020F0502020204030204"/>
                <a:cs typeface="Calibri" panose="020F0502020204030204"/>
              </a:rPr>
              <a:t>4</a:t>
            </a:r>
            <a:r>
              <a:rPr sz="2200" dirty="0">
                <a:latin typeface="宋体" panose="02010600030101010101" pitchFamily="2" charset="-122"/>
                <a:cs typeface="宋体" panose="02010600030101010101" pitchFamily="2" charset="-122"/>
              </a:rPr>
              <a:t>条</a:t>
            </a:r>
            <a:r>
              <a:rPr sz="2200" spc="-5" dirty="0">
                <a:latin typeface="Calibri" panose="020F0502020204030204"/>
                <a:cs typeface="Calibri" panose="020F0502020204030204"/>
              </a:rPr>
              <a:t>77\79\82\83</a:t>
            </a:r>
            <a:r>
              <a:rPr sz="2200" dirty="0">
                <a:latin typeface="Calibri" panose="020F0502020204030204"/>
                <a:cs typeface="Calibri" panose="020F0502020204030204"/>
              </a:rPr>
              <a:t> </a:t>
            </a:r>
            <a:r>
              <a:rPr sz="2200" spc="-180" dirty="0">
                <a:latin typeface="Calibri" panose="020F0502020204030204"/>
                <a:cs typeface="Calibri" panose="020F0502020204030204"/>
              </a:rPr>
              <a:t> </a:t>
            </a:r>
            <a:r>
              <a:rPr sz="3200" spc="5" dirty="0">
                <a:latin typeface="宋体" panose="02010600030101010101" pitchFamily="2" charset="-122"/>
                <a:cs typeface="宋体" panose="02010600030101010101" pitchFamily="2" charset="-122"/>
              </a:rPr>
              <a:t>）</a:t>
            </a:r>
            <a:endParaRPr sz="3200">
              <a:latin typeface="宋体" panose="02010600030101010101" pitchFamily="2" charset="-122"/>
              <a:cs typeface="宋体" panose="02010600030101010101" pitchFamily="2" charset="-122"/>
            </a:endParaRPr>
          </a:p>
        </p:txBody>
      </p:sp>
      <p:sp>
        <p:nvSpPr>
          <p:cNvPr id="4" name="object 4"/>
          <p:cNvSpPr txBox="1"/>
          <p:nvPr/>
        </p:nvSpPr>
        <p:spPr>
          <a:xfrm>
            <a:off x="78739" y="1719897"/>
            <a:ext cx="4025900" cy="4220845"/>
          </a:xfrm>
          <a:prstGeom prst="rect">
            <a:avLst/>
          </a:prstGeom>
        </p:spPr>
        <p:txBody>
          <a:bodyPr vert="horz" wrap="square" lIns="0" tIns="0" rIns="0" bIns="0" rtlCol="0">
            <a:spAutoFit/>
          </a:bodyPr>
          <a:lstStyle/>
          <a:p>
            <a:pPr marL="355600" marR="172085" indent="-342900">
              <a:lnSpc>
                <a:spcPct val="120000"/>
              </a:lnSpc>
              <a:tabLst>
                <a:tab pos="354965" algn="l"/>
              </a:tabLst>
            </a:pPr>
            <a:r>
              <a:rPr sz="2400" dirty="0">
                <a:solidFill>
                  <a:srgbClr val="FF0000"/>
                </a:solidFill>
                <a:latin typeface="Calibri" panose="020F0502020204030204"/>
                <a:cs typeface="Calibri" panose="020F0502020204030204"/>
              </a:rPr>
              <a:t>•	</a:t>
            </a:r>
            <a:r>
              <a:rPr sz="2400" dirty="0">
                <a:solidFill>
                  <a:srgbClr val="FF0000"/>
                </a:solidFill>
                <a:latin typeface="宋体" panose="02010600030101010101" pitchFamily="2" charset="-122"/>
                <a:cs typeface="宋体" panose="02010600030101010101" pitchFamily="2" charset="-122"/>
              </a:rPr>
              <a:t>第七十六条</a:t>
            </a:r>
            <a:r>
              <a:rPr sz="2400" spc="-110" dirty="0">
                <a:solidFill>
                  <a:srgbClr val="FF0000"/>
                </a:solidFill>
                <a:latin typeface="宋体" panose="02010600030101010101" pitchFamily="2" charset="-122"/>
                <a:cs typeface="宋体" panose="02010600030101010101" pitchFamily="2" charset="-122"/>
              </a:rPr>
              <a:t> </a:t>
            </a:r>
            <a:r>
              <a:rPr sz="2400" dirty="0">
                <a:solidFill>
                  <a:srgbClr val="FF0000"/>
                </a:solidFill>
                <a:latin typeface="宋体" panose="02010600030101010101" pitchFamily="2" charset="-122"/>
                <a:cs typeface="宋体" panose="02010600030101010101" pitchFamily="2" charset="-122"/>
              </a:rPr>
              <a:t>政府应急能力 建设</a:t>
            </a:r>
            <a:endParaRPr sz="2400">
              <a:latin typeface="宋体" panose="02010600030101010101" pitchFamily="2" charset="-122"/>
              <a:cs typeface="宋体" panose="02010600030101010101" pitchFamily="2" charset="-122"/>
            </a:endParaRPr>
          </a:p>
          <a:p>
            <a:pPr marL="355600" marR="157480" indent="-342900">
              <a:lnSpc>
                <a:spcPct val="120000"/>
              </a:lnSpc>
              <a:spcBef>
                <a:spcPts val="570"/>
              </a:spcBef>
              <a:tabLst>
                <a:tab pos="354965" algn="l"/>
                <a:tab pos="2030730" algn="l"/>
              </a:tabLst>
            </a:pPr>
            <a:r>
              <a:rPr sz="2400" dirty="0">
                <a:latin typeface="Arial" panose="020B0604020202020204"/>
                <a:cs typeface="Arial" panose="020B0604020202020204"/>
              </a:rPr>
              <a:t>•	</a:t>
            </a:r>
            <a:r>
              <a:rPr sz="2400" dirty="0">
                <a:latin typeface="黑体" panose="02010609060101010101" charset="-122"/>
                <a:cs typeface="黑体" panose="02010609060101010101" charset="-122"/>
              </a:rPr>
              <a:t>第七十七条	政府预案与体 系</a:t>
            </a:r>
            <a:endParaRPr sz="2400">
              <a:latin typeface="黑体" panose="02010609060101010101" charset="-122"/>
              <a:cs typeface="黑体" panose="02010609060101010101" charset="-122"/>
            </a:endParaRPr>
          </a:p>
          <a:p>
            <a:pPr marL="12700">
              <a:lnSpc>
                <a:spcPct val="100000"/>
              </a:lnSpc>
              <a:spcBef>
                <a:spcPts val="1150"/>
              </a:spcBef>
              <a:tabLst>
                <a:tab pos="354965" algn="l"/>
              </a:tabLst>
            </a:pPr>
            <a:r>
              <a:rPr sz="2400" dirty="0">
                <a:solidFill>
                  <a:srgbClr val="FF0000"/>
                </a:solidFill>
                <a:latin typeface="Calibri" panose="020F0502020204030204"/>
                <a:cs typeface="Calibri" panose="020F0502020204030204"/>
              </a:rPr>
              <a:t>•	</a:t>
            </a:r>
            <a:r>
              <a:rPr sz="2400" dirty="0">
                <a:solidFill>
                  <a:srgbClr val="FF0000"/>
                </a:solidFill>
                <a:latin typeface="宋体" panose="02010600030101010101" pitchFamily="2" charset="-122"/>
                <a:cs typeface="宋体" panose="02010600030101010101" pitchFamily="2" charset="-122"/>
              </a:rPr>
              <a:t>第七十八条企业应急预案</a:t>
            </a:r>
            <a:endParaRPr sz="2400">
              <a:latin typeface="宋体" panose="02010600030101010101" pitchFamily="2" charset="-122"/>
              <a:cs typeface="宋体" panose="02010600030101010101" pitchFamily="2" charset="-122"/>
            </a:endParaRPr>
          </a:p>
          <a:p>
            <a:pPr marL="355600" marR="5080" indent="-342900">
              <a:lnSpc>
                <a:spcPct val="120000"/>
              </a:lnSpc>
              <a:spcBef>
                <a:spcPts val="575"/>
              </a:spcBef>
              <a:tabLst>
                <a:tab pos="354965" algn="l"/>
              </a:tabLst>
            </a:pPr>
            <a:r>
              <a:rPr sz="2400" dirty="0">
                <a:latin typeface="Arial" panose="020B0604020202020204"/>
                <a:cs typeface="Arial" panose="020B0604020202020204"/>
              </a:rPr>
              <a:t>•	</a:t>
            </a:r>
            <a:r>
              <a:rPr sz="2400" dirty="0">
                <a:latin typeface="黑体" panose="02010609060101010101" charset="-122"/>
                <a:cs typeface="黑体" panose="02010609060101010101" charset="-122"/>
              </a:rPr>
              <a:t>第七十九条高危行业救援义 务</a:t>
            </a:r>
            <a:endParaRPr sz="2400">
              <a:latin typeface="黑体" panose="02010609060101010101" charset="-122"/>
              <a:cs typeface="黑体" panose="02010609060101010101" charset="-122"/>
            </a:endParaRPr>
          </a:p>
          <a:p>
            <a:pPr marL="12700">
              <a:lnSpc>
                <a:spcPct val="100000"/>
              </a:lnSpc>
              <a:spcBef>
                <a:spcPts val="1150"/>
              </a:spcBef>
              <a:tabLst>
                <a:tab pos="354965" algn="l"/>
                <a:tab pos="1725930" algn="l"/>
              </a:tabLst>
            </a:pPr>
            <a:r>
              <a:rPr sz="2400" dirty="0">
                <a:latin typeface="Arial" panose="020B0604020202020204"/>
                <a:cs typeface="Arial" panose="020B0604020202020204"/>
              </a:rPr>
              <a:t>•	</a:t>
            </a:r>
            <a:r>
              <a:rPr sz="2400" dirty="0">
                <a:latin typeface="黑体" panose="02010609060101010101" charset="-122"/>
                <a:cs typeface="黑体" panose="02010609060101010101" charset="-122"/>
              </a:rPr>
              <a:t>第八十条	企业事故报告</a:t>
            </a:r>
            <a:endParaRPr sz="2400">
              <a:latin typeface="黑体" panose="02010609060101010101" charset="-122"/>
              <a:cs typeface="黑体" panose="02010609060101010101" charset="-122"/>
            </a:endParaRPr>
          </a:p>
          <a:p>
            <a:pPr marL="12700">
              <a:lnSpc>
                <a:spcPct val="100000"/>
              </a:lnSpc>
              <a:spcBef>
                <a:spcPts val="1150"/>
              </a:spcBef>
              <a:tabLst>
                <a:tab pos="354965" algn="l"/>
              </a:tabLst>
            </a:pPr>
            <a:r>
              <a:rPr sz="2400" dirty="0">
                <a:latin typeface="Arial" panose="020B0604020202020204"/>
                <a:cs typeface="Arial" panose="020B0604020202020204"/>
              </a:rPr>
              <a:t>•	</a:t>
            </a:r>
            <a:r>
              <a:rPr sz="2400" dirty="0">
                <a:latin typeface="黑体" panose="02010609060101010101" charset="-122"/>
                <a:cs typeface="黑体" panose="02010609060101010101" charset="-122"/>
              </a:rPr>
              <a:t>第八十一条政府事故报告</a:t>
            </a:r>
            <a:endParaRPr sz="2400">
              <a:latin typeface="黑体" panose="02010609060101010101" charset="-122"/>
              <a:cs typeface="黑体" panose="02010609060101010101" charset="-122"/>
            </a:endParaRPr>
          </a:p>
        </p:txBody>
      </p:sp>
      <p:sp>
        <p:nvSpPr>
          <p:cNvPr id="5" name="object 5"/>
          <p:cNvSpPr txBox="1"/>
          <p:nvPr/>
        </p:nvSpPr>
        <p:spPr>
          <a:xfrm>
            <a:off x="5184140" y="1811337"/>
            <a:ext cx="3530600" cy="951865"/>
          </a:xfrm>
          <a:prstGeom prst="rect">
            <a:avLst/>
          </a:prstGeom>
        </p:spPr>
        <p:txBody>
          <a:bodyPr vert="horz" wrap="square" lIns="0" tIns="0" rIns="0" bIns="0" rtlCol="0">
            <a:spAutoFit/>
          </a:bodyPr>
          <a:lstStyle/>
          <a:p>
            <a:pPr marL="12700" marR="5080">
              <a:lnSpc>
                <a:spcPct val="170000"/>
              </a:lnSpc>
              <a:tabLst>
                <a:tab pos="354965" algn="l"/>
                <a:tab pos="1687830" algn="l"/>
                <a:tab pos="2030730" algn="l"/>
              </a:tabLst>
            </a:pPr>
            <a:r>
              <a:rPr sz="2400"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第八十二条	政府援救 第八十三条	事故调查原则</a:t>
            </a:r>
            <a:endParaRPr sz="2400">
              <a:latin typeface="宋体" panose="02010600030101010101" pitchFamily="2" charset="-122"/>
              <a:cs typeface="宋体" panose="02010600030101010101" pitchFamily="2" charset="-122"/>
            </a:endParaRPr>
          </a:p>
        </p:txBody>
      </p:sp>
      <p:sp>
        <p:nvSpPr>
          <p:cNvPr id="6" name="object 6"/>
          <p:cNvSpPr txBox="1"/>
          <p:nvPr/>
        </p:nvSpPr>
        <p:spPr>
          <a:xfrm>
            <a:off x="5184140" y="3054667"/>
            <a:ext cx="3835400" cy="1500505"/>
          </a:xfrm>
          <a:prstGeom prst="rect">
            <a:avLst/>
          </a:prstGeom>
        </p:spPr>
        <p:txBody>
          <a:bodyPr vert="horz" wrap="square" lIns="0" tIns="0" rIns="0" bIns="0" rtlCol="0">
            <a:spAutoFit/>
          </a:bodyPr>
          <a:lstStyle/>
          <a:p>
            <a:pPr marL="12700" marR="5080">
              <a:lnSpc>
                <a:spcPct val="170000"/>
              </a:lnSpc>
              <a:tabLst>
                <a:tab pos="1687830" algn="l"/>
              </a:tabLst>
            </a:pPr>
            <a:r>
              <a:rPr sz="2400" dirty="0">
                <a:latin typeface="宋体" panose="02010600030101010101" pitchFamily="2" charset="-122"/>
                <a:cs typeface="宋体" panose="02010600030101010101" pitchFamily="2" charset="-122"/>
              </a:rPr>
              <a:t>第八十四条责任事故的追究 第八十五条	不得阻挠、干涉</a:t>
            </a:r>
            <a:endParaRPr sz="2400">
              <a:latin typeface="宋体" panose="02010600030101010101" pitchFamily="2" charset="-122"/>
              <a:cs typeface="宋体" panose="02010600030101010101" pitchFamily="2" charset="-122"/>
            </a:endParaRPr>
          </a:p>
          <a:p>
            <a:pPr marL="355600">
              <a:lnSpc>
                <a:spcPts val="2835"/>
              </a:lnSpc>
              <a:spcBef>
                <a:spcPts val="1440"/>
              </a:spcBef>
            </a:pPr>
            <a:r>
              <a:rPr sz="2400" dirty="0">
                <a:latin typeface="宋体" panose="02010600030101010101" pitchFamily="2" charset="-122"/>
                <a:cs typeface="宋体" panose="02010600030101010101" pitchFamily="2" charset="-122"/>
              </a:rPr>
              <a:t>事故调查</a:t>
            </a:r>
            <a:endParaRPr sz="2400">
              <a:latin typeface="宋体" panose="02010600030101010101" pitchFamily="2" charset="-122"/>
              <a:cs typeface="宋体" panose="02010600030101010101" pitchFamily="2" charset="-122"/>
            </a:endParaRPr>
          </a:p>
        </p:txBody>
      </p:sp>
      <p:sp>
        <p:nvSpPr>
          <p:cNvPr id="7" name="object 7"/>
          <p:cNvSpPr txBox="1"/>
          <p:nvPr/>
        </p:nvSpPr>
        <p:spPr>
          <a:xfrm>
            <a:off x="5184140" y="4846637"/>
            <a:ext cx="3835400" cy="330200"/>
          </a:xfrm>
          <a:prstGeom prst="rect">
            <a:avLst/>
          </a:prstGeom>
        </p:spPr>
        <p:txBody>
          <a:bodyPr vert="horz" wrap="square" lIns="0" tIns="0" rIns="0" bIns="0" rtlCol="0">
            <a:spAutoFit/>
          </a:bodyPr>
          <a:lstStyle/>
          <a:p>
            <a:pPr marL="12700">
              <a:lnSpc>
                <a:spcPts val="2840"/>
              </a:lnSpc>
              <a:tabLst>
                <a:tab pos="1687830" algn="l"/>
              </a:tabLst>
            </a:pPr>
            <a:r>
              <a:rPr sz="2400" dirty="0">
                <a:latin typeface="宋体" panose="02010600030101010101" pitchFamily="2" charset="-122"/>
                <a:cs typeface="宋体" panose="02010600030101010101" pitchFamily="2" charset="-122"/>
              </a:rPr>
              <a:t>第八十六条	事故统计与公布</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28625">
              <a:lnSpc>
                <a:spcPts val="4205"/>
              </a:lnSpc>
            </a:pPr>
            <a:r>
              <a:rPr dirty="0"/>
              <a:t>应急组织体系与器材（76-79条</a:t>
            </a:r>
            <a:r>
              <a:rPr spc="-15" dirty="0"/>
              <a:t>）</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111</a:t>
            </a:fld>
            <a:endParaRPr spc="-5" dirty="0">
              <a:solidFill>
                <a:srgbClr val="FFFF00"/>
              </a:solidFill>
            </a:endParaRPr>
          </a:p>
        </p:txBody>
      </p:sp>
      <p:sp>
        <p:nvSpPr>
          <p:cNvPr id="3" name="object 3"/>
          <p:cNvSpPr txBox="1"/>
          <p:nvPr/>
        </p:nvSpPr>
        <p:spPr>
          <a:xfrm>
            <a:off x="78739" y="1658937"/>
            <a:ext cx="1897380" cy="345440"/>
          </a:xfrm>
          <a:prstGeom prst="rect">
            <a:avLst/>
          </a:prstGeom>
        </p:spPr>
        <p:txBody>
          <a:bodyPr vert="horz" wrap="square" lIns="0" tIns="0" rIns="0" bIns="0" rtlCol="0">
            <a:spAutoFit/>
          </a:bodyPr>
          <a:lstStyle/>
          <a:p>
            <a:pPr marL="12700">
              <a:lnSpc>
                <a:spcPct val="100000"/>
              </a:lnSpc>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第七十六</a:t>
            </a:r>
            <a:r>
              <a:rPr sz="2400" b="1" spc="-10" dirty="0">
                <a:solidFill>
                  <a:srgbClr val="FF0000"/>
                </a:solidFill>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p:txBody>
      </p:sp>
      <p:sp>
        <p:nvSpPr>
          <p:cNvPr id="4" name="object 4"/>
          <p:cNvSpPr txBox="1"/>
          <p:nvPr/>
        </p:nvSpPr>
        <p:spPr>
          <a:xfrm>
            <a:off x="2259329" y="1658937"/>
            <a:ext cx="5839460" cy="330200"/>
          </a:xfrm>
          <a:prstGeom prst="rect">
            <a:avLst/>
          </a:prstGeom>
        </p:spPr>
        <p:txBody>
          <a:bodyPr vert="horz" wrap="square" lIns="0" tIns="0" rIns="0" bIns="0" rtlCol="0">
            <a:spAutoFit/>
          </a:bodyPr>
          <a:lstStyle/>
          <a:p>
            <a:pPr marL="12700">
              <a:lnSpc>
                <a:spcPts val="2840"/>
              </a:lnSpc>
            </a:pPr>
            <a:r>
              <a:rPr sz="2400" b="1" dirty="0">
                <a:solidFill>
                  <a:srgbClr val="FF0000"/>
                </a:solidFill>
                <a:latin typeface="宋体" panose="02010600030101010101" pitchFamily="2" charset="-122"/>
                <a:cs typeface="宋体" panose="02010600030101010101" pitchFamily="2" charset="-122"/>
              </a:rPr>
              <a:t>国家应急能力建设</a:t>
            </a:r>
            <a:r>
              <a:rPr sz="2400" b="1" dirty="0">
                <a:latin typeface="宋体" panose="02010600030101010101" pitchFamily="2" charset="-122"/>
                <a:cs typeface="宋体" panose="02010600030101010101" pitchFamily="2" charset="-122"/>
              </a:rPr>
              <a:t>，在重点行业、领域建</a:t>
            </a:r>
            <a:r>
              <a:rPr sz="2400" b="1" spc="-10" dirty="0">
                <a:latin typeface="宋体" panose="02010600030101010101" pitchFamily="2" charset="-122"/>
                <a:cs typeface="宋体" panose="02010600030101010101" pitchFamily="2" charset="-122"/>
              </a:rPr>
              <a:t>立</a:t>
            </a:r>
            <a:endParaRPr sz="2400">
              <a:latin typeface="宋体" panose="02010600030101010101" pitchFamily="2" charset="-122"/>
              <a:cs typeface="宋体" panose="02010600030101010101" pitchFamily="2" charset="-122"/>
            </a:endParaRPr>
          </a:p>
        </p:txBody>
      </p:sp>
      <p:sp>
        <p:nvSpPr>
          <p:cNvPr id="5" name="object 5"/>
          <p:cNvSpPr txBox="1"/>
          <p:nvPr/>
        </p:nvSpPr>
        <p:spPr>
          <a:xfrm>
            <a:off x="78739" y="2207577"/>
            <a:ext cx="8018780" cy="3329304"/>
          </a:xfrm>
          <a:prstGeom prst="rect">
            <a:avLst/>
          </a:prstGeom>
        </p:spPr>
        <p:txBody>
          <a:bodyPr vert="horz" wrap="square" lIns="0" tIns="0" rIns="0" bIns="0" rtlCol="0">
            <a:spAutoFit/>
          </a:bodyPr>
          <a:lstStyle/>
          <a:p>
            <a:pPr marL="355600" marR="5080">
              <a:lnSpc>
                <a:spcPct val="150000"/>
              </a:lnSpc>
            </a:pPr>
            <a:r>
              <a:rPr sz="2400" b="1" dirty="0">
                <a:latin typeface="宋体" panose="02010600030101010101" pitchFamily="2" charset="-122"/>
                <a:cs typeface="宋体" panose="02010600030101010101" pitchFamily="2" charset="-122"/>
              </a:rPr>
              <a:t>救援基地和救援队伍；</a:t>
            </a:r>
            <a:r>
              <a:rPr sz="2400" b="1" dirty="0">
                <a:solidFill>
                  <a:srgbClr val="FF0000"/>
                </a:solidFill>
                <a:latin typeface="宋体" panose="02010600030101010101" pitchFamily="2" charset="-122"/>
                <a:cs typeface="宋体" panose="02010600030101010101" pitchFamily="2" charset="-122"/>
              </a:rPr>
              <a:t>鼓励企业和其它社会力量</a:t>
            </a:r>
            <a:r>
              <a:rPr sz="2400" b="1" dirty="0">
                <a:latin typeface="宋体" panose="02010600030101010101" pitchFamily="2" charset="-122"/>
                <a:cs typeface="宋体" panose="02010600030101010101" pitchFamily="2" charset="-122"/>
              </a:rPr>
              <a:t>建立应</a:t>
            </a:r>
            <a:r>
              <a:rPr sz="2400" b="1" spc="-10" dirty="0">
                <a:latin typeface="宋体" panose="02010600030101010101" pitchFamily="2" charset="-122"/>
                <a:cs typeface="宋体" panose="02010600030101010101" pitchFamily="2" charset="-122"/>
              </a:rPr>
              <a:t>急</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队伍，配备相应的应急救援装备和物资</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5080" indent="-342900">
              <a:lnSpc>
                <a:spcPct val="150000"/>
              </a:lnSpc>
              <a:spcBef>
                <a:spcPts val="1440"/>
              </a:spcBef>
              <a:tabLst>
                <a:tab pos="354965" algn="l"/>
              </a:tabLst>
            </a:pPr>
            <a:r>
              <a:rPr sz="2400" dirty="0">
                <a:latin typeface="Arial" panose="020B0604020202020204"/>
                <a:cs typeface="Arial" panose="020B0604020202020204"/>
              </a:rPr>
              <a:t>•	</a:t>
            </a:r>
            <a:r>
              <a:rPr sz="2400" b="1" dirty="0">
                <a:latin typeface="宋体" panose="02010600030101010101" pitchFamily="2" charset="-122"/>
                <a:cs typeface="宋体" panose="02010600030101010101" pitchFamily="2" charset="-122"/>
              </a:rPr>
              <a:t>国家安监总局建立全国</a:t>
            </a:r>
            <a:r>
              <a:rPr sz="2400" b="1" dirty="0">
                <a:solidFill>
                  <a:srgbClr val="FF0000"/>
                </a:solidFill>
                <a:latin typeface="宋体" panose="02010600030101010101" pitchFamily="2" charset="-122"/>
                <a:cs typeface="宋体" panose="02010600030101010101" pitchFamily="2" charset="-122"/>
              </a:rPr>
              <a:t>应急救援信息系统，</a:t>
            </a:r>
            <a:r>
              <a:rPr sz="2400" b="1" dirty="0">
                <a:latin typeface="宋体" panose="02010600030101010101" pitchFamily="2" charset="-122"/>
                <a:cs typeface="宋体" panose="02010600030101010101" pitchFamily="2" charset="-122"/>
              </a:rPr>
              <a:t>国务院有关</a:t>
            </a:r>
            <a:r>
              <a:rPr sz="2400" b="1" spc="-10" dirty="0">
                <a:latin typeface="宋体" panose="02010600030101010101" pitchFamily="2" charset="-122"/>
                <a:cs typeface="宋体" panose="02010600030101010101" pitchFamily="2" charset="-122"/>
              </a:rPr>
              <a:t>部</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门建立相关行业、领域的应急救援信息系统</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157480" indent="-342900">
              <a:lnSpc>
                <a:spcPct val="150000"/>
              </a:lnSpc>
              <a:spcBef>
                <a:spcPts val="57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第七十七</a:t>
            </a:r>
            <a:r>
              <a:rPr sz="2400" b="1" spc="-10" dirty="0">
                <a:solidFill>
                  <a:srgbClr val="FF0000"/>
                </a:solidFill>
                <a:latin typeface="宋体" panose="02010600030101010101" pitchFamily="2" charset="-122"/>
                <a:cs typeface="宋体" panose="02010600030101010101" pitchFamily="2" charset="-122"/>
              </a:rPr>
              <a:t>条</a:t>
            </a:r>
            <a:r>
              <a:rPr sz="2400" b="1" spc="10" dirty="0">
                <a:solidFill>
                  <a:srgbClr val="FF0000"/>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县级以上地方政府制定（特大）</a:t>
            </a:r>
            <a:r>
              <a:rPr sz="2400" b="1" dirty="0">
                <a:solidFill>
                  <a:srgbClr val="FF0000"/>
                </a:solidFill>
                <a:latin typeface="宋体" panose="02010600030101010101" pitchFamily="2" charset="-122"/>
                <a:cs typeface="宋体" panose="02010600030101010101" pitchFamily="2" charset="-122"/>
              </a:rPr>
              <a:t>生产安全</a:t>
            </a:r>
            <a:r>
              <a:rPr sz="2400" b="1" spc="-10" dirty="0">
                <a:solidFill>
                  <a:srgbClr val="FF0000"/>
                </a:solidFill>
                <a:latin typeface="宋体" panose="02010600030101010101" pitchFamily="2" charset="-122"/>
                <a:cs typeface="宋体" panose="02010600030101010101" pitchFamily="2" charset="-122"/>
              </a:rPr>
              <a:t>事</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故应急预案</a:t>
            </a:r>
            <a:r>
              <a:rPr sz="2400" b="1" dirty="0">
                <a:latin typeface="宋体" panose="02010600030101010101" pitchFamily="2" charset="-122"/>
                <a:cs typeface="宋体" panose="02010600030101010101" pitchFamily="2" charset="-122"/>
              </a:rPr>
              <a:t>、建立应急救援体</a:t>
            </a:r>
            <a:r>
              <a:rPr sz="2400" b="1" spc="-10" dirty="0">
                <a:latin typeface="宋体" panose="02010600030101010101" pitchFamily="2" charset="-122"/>
                <a:cs typeface="宋体" panose="02010600030101010101" pitchFamily="2" charset="-122"/>
              </a:rPr>
              <a:t>系</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9183" rIns="0" bIns="0" rtlCol="0">
            <a:spAutoFit/>
          </a:bodyPr>
          <a:lstStyle/>
          <a:p>
            <a:pPr marL="1310005">
              <a:lnSpc>
                <a:spcPts val="3720"/>
              </a:lnSpc>
            </a:pPr>
            <a:r>
              <a:rPr sz="3200" dirty="0">
                <a:latin typeface="方正姚体" panose="02010601030101010101" charset="-122"/>
                <a:cs typeface="方正姚体" panose="02010601030101010101" charset="-122"/>
              </a:rPr>
              <a:t>企业应急监管法律法规标</a:t>
            </a:r>
            <a:r>
              <a:rPr sz="3200" spc="-10" dirty="0">
                <a:latin typeface="方正姚体" panose="02010601030101010101" charset="-122"/>
                <a:cs typeface="方正姚体" panose="02010601030101010101" charset="-122"/>
              </a:rPr>
              <a:t>准</a:t>
            </a:r>
            <a:endParaRPr sz="3200">
              <a:latin typeface="方正姚体" panose="02010601030101010101" charset="-122"/>
              <a:cs typeface="方正姚体" panose="02010601030101010101" charset="-122"/>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112</a:t>
            </a:fld>
            <a:endParaRPr spc="-5" dirty="0">
              <a:solidFill>
                <a:srgbClr val="FFFF00"/>
              </a:solidFill>
            </a:endParaRPr>
          </a:p>
        </p:txBody>
      </p:sp>
      <p:sp>
        <p:nvSpPr>
          <p:cNvPr id="3" name="object 3"/>
          <p:cNvSpPr txBox="1"/>
          <p:nvPr/>
        </p:nvSpPr>
        <p:spPr>
          <a:xfrm>
            <a:off x="508952" y="1551622"/>
            <a:ext cx="8441690" cy="4204970"/>
          </a:xfrm>
          <a:prstGeom prst="rect">
            <a:avLst/>
          </a:prstGeom>
        </p:spPr>
        <p:txBody>
          <a:bodyPr vert="horz" wrap="square" lIns="0" tIns="0" rIns="0" bIns="0" rtlCol="0">
            <a:spAutoFit/>
          </a:bodyPr>
          <a:lstStyle/>
          <a:p>
            <a:pPr marL="12700">
              <a:lnSpc>
                <a:spcPct val="100000"/>
              </a:lnSpc>
              <a:tabLst>
                <a:tab pos="354965" algn="l"/>
              </a:tabLst>
            </a:pPr>
            <a:r>
              <a:rPr sz="2400" dirty="0">
                <a:solidFill>
                  <a:srgbClr val="CC0000"/>
                </a:solidFill>
                <a:latin typeface="Arial" panose="020B0604020202020204"/>
                <a:cs typeface="Arial" panose="020B0604020202020204"/>
              </a:rPr>
              <a:t>•	</a:t>
            </a:r>
            <a:r>
              <a:rPr sz="2400" b="1" dirty="0">
                <a:solidFill>
                  <a:srgbClr val="CC0000"/>
                </a:solidFill>
                <a:latin typeface="宋体" panose="02010600030101010101" pitchFamily="2" charset="-122"/>
                <a:cs typeface="宋体" panose="02010600030101010101" pitchFamily="2" charset="-122"/>
              </a:rPr>
              <a:t>《中华人民共和国突发事件应对法》</a:t>
            </a:r>
            <a:r>
              <a:rPr sz="2400" b="1" dirty="0">
                <a:solidFill>
                  <a:srgbClr val="000066"/>
                </a:solidFill>
                <a:latin typeface="宋体" panose="02010600030101010101" pitchFamily="2" charset="-122"/>
                <a:cs typeface="宋体" panose="02010600030101010101" pitchFamily="2" charset="-122"/>
              </a:rPr>
              <a:t>主席</a:t>
            </a:r>
            <a:r>
              <a:rPr sz="2400" b="1" spc="-10" dirty="0">
                <a:solidFill>
                  <a:srgbClr val="000066"/>
                </a:solidFill>
                <a:latin typeface="宋体" panose="02010600030101010101" pitchFamily="2" charset="-122"/>
                <a:cs typeface="宋体" panose="02010600030101010101" pitchFamily="2" charset="-122"/>
              </a:rPr>
              <a:t>令</a:t>
            </a:r>
            <a:r>
              <a:rPr sz="2400" b="1" spc="10" dirty="0">
                <a:solidFill>
                  <a:srgbClr val="000066"/>
                </a:solidFill>
                <a:latin typeface="宋体" panose="02010600030101010101" pitchFamily="2" charset="-122"/>
                <a:cs typeface="宋体" panose="02010600030101010101" pitchFamily="2" charset="-122"/>
              </a:rPr>
              <a:t> </a:t>
            </a:r>
            <a:r>
              <a:rPr sz="2400" b="1" dirty="0">
                <a:solidFill>
                  <a:srgbClr val="000066"/>
                </a:solidFill>
                <a:latin typeface="宋体" panose="02010600030101010101" pitchFamily="2" charset="-122"/>
                <a:cs typeface="宋体" panose="02010600030101010101" pitchFamily="2" charset="-122"/>
              </a:rPr>
              <a:t>第69</a:t>
            </a:r>
            <a:r>
              <a:rPr sz="2400" b="1" spc="-10" dirty="0">
                <a:solidFill>
                  <a:srgbClr val="000066"/>
                </a:solidFill>
                <a:latin typeface="宋体" panose="02010600030101010101" pitchFamily="2" charset="-122"/>
                <a:cs typeface="宋体" panose="02010600030101010101" pitchFamily="2" charset="-122"/>
              </a:rPr>
              <a:t>号</a:t>
            </a:r>
            <a:endParaRPr sz="2400">
              <a:latin typeface="宋体" panose="02010600030101010101" pitchFamily="2" charset="-122"/>
              <a:cs typeface="宋体" panose="02010600030101010101" pitchFamily="2" charset="-122"/>
            </a:endParaRPr>
          </a:p>
          <a:p>
            <a:pPr marL="355600" marR="123190" indent="-342900">
              <a:lnSpc>
                <a:spcPct val="139000"/>
              </a:lnSpc>
              <a:spcBef>
                <a:spcPts val="605"/>
              </a:spcBef>
            </a:pPr>
            <a:r>
              <a:rPr sz="2400" b="1" dirty="0">
                <a:solidFill>
                  <a:srgbClr val="000066"/>
                </a:solidFill>
                <a:latin typeface="宋体" panose="02010600030101010101" pitchFamily="2" charset="-122"/>
                <a:cs typeface="宋体" panose="02010600030101010101" pitchFamily="2" charset="-122"/>
              </a:rPr>
              <a:t>《生产安全事故应急预案管理办法》</a:t>
            </a:r>
            <a:r>
              <a:rPr sz="2400" b="1" dirty="0">
                <a:solidFill>
                  <a:srgbClr val="CC0000"/>
                </a:solidFill>
                <a:latin typeface="宋体" panose="02010600030101010101" pitchFamily="2" charset="-122"/>
                <a:cs typeface="宋体" panose="02010600030101010101" pitchFamily="2" charset="-122"/>
              </a:rPr>
              <a:t>（总局令第</a:t>
            </a:r>
            <a:r>
              <a:rPr sz="2400" b="1" dirty="0">
                <a:solidFill>
                  <a:srgbClr val="CC0000"/>
                </a:solidFill>
                <a:latin typeface="Arial" panose="020B0604020202020204"/>
                <a:cs typeface="Arial" panose="020B0604020202020204"/>
              </a:rPr>
              <a:t>17</a:t>
            </a:r>
            <a:r>
              <a:rPr sz="2400" b="1" dirty="0">
                <a:solidFill>
                  <a:srgbClr val="CC0000"/>
                </a:solidFill>
                <a:latin typeface="宋体" panose="02010600030101010101" pitchFamily="2" charset="-122"/>
                <a:cs typeface="宋体" panose="02010600030101010101" pitchFamily="2" charset="-122"/>
              </a:rPr>
              <a:t>号）（201</a:t>
            </a:r>
            <a:r>
              <a:rPr sz="2400" b="1" spc="-10" dirty="0">
                <a:solidFill>
                  <a:srgbClr val="CC0000"/>
                </a:solidFill>
                <a:latin typeface="宋体" panose="02010600030101010101" pitchFamily="2" charset="-122"/>
                <a:cs typeface="宋体" panose="02010600030101010101" pitchFamily="2" charset="-122"/>
              </a:rPr>
              <a:t>6 </a:t>
            </a:r>
            <a:r>
              <a:rPr sz="2400" b="1" dirty="0">
                <a:solidFill>
                  <a:srgbClr val="CC0000"/>
                </a:solidFill>
                <a:latin typeface="宋体" panose="02010600030101010101" pitchFamily="2" charset="-122"/>
                <a:cs typeface="宋体" panose="02010600030101010101" pitchFamily="2" charset="-122"/>
              </a:rPr>
              <a:t>年7月1日起施行</a:t>
            </a:r>
            <a:r>
              <a:rPr sz="2400" b="1" spc="-10" dirty="0">
                <a:solidFill>
                  <a:srgbClr val="CC0000"/>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768350" indent="-342900">
              <a:lnSpc>
                <a:spcPct val="140000"/>
              </a:lnSpc>
              <a:spcBef>
                <a:spcPts val="575"/>
              </a:spcBef>
            </a:pPr>
            <a:r>
              <a:rPr sz="2400" b="1" dirty="0">
                <a:solidFill>
                  <a:srgbClr val="000066"/>
                </a:solidFill>
                <a:latin typeface="宋体" panose="02010600030101010101" pitchFamily="2" charset="-122"/>
                <a:cs typeface="宋体" panose="02010600030101010101" pitchFamily="2" charset="-122"/>
              </a:rPr>
              <a:t>《生产经营单位生产安全事故应急预案编制导则）</a:t>
            </a:r>
            <a:r>
              <a:rPr sz="2400" b="1" dirty="0">
                <a:solidFill>
                  <a:srgbClr val="CC0000"/>
                </a:solidFill>
                <a:latin typeface="宋体" panose="02010600030101010101" pitchFamily="2" charset="-122"/>
                <a:cs typeface="宋体" panose="02010600030101010101" pitchFamily="2" charset="-122"/>
              </a:rPr>
              <a:t>（GB/</a:t>
            </a:r>
            <a:r>
              <a:rPr sz="2400" b="1" spc="-10" dirty="0">
                <a:solidFill>
                  <a:srgbClr val="CC0000"/>
                </a:solidFill>
                <a:latin typeface="宋体" panose="02010600030101010101" pitchFamily="2" charset="-122"/>
                <a:cs typeface="宋体" panose="02010600030101010101" pitchFamily="2" charset="-122"/>
              </a:rPr>
              <a:t>T </a:t>
            </a:r>
            <a:r>
              <a:rPr sz="2400" b="1" dirty="0">
                <a:solidFill>
                  <a:srgbClr val="CC0000"/>
                </a:solidFill>
                <a:latin typeface="宋体" panose="02010600030101010101" pitchFamily="2" charset="-122"/>
                <a:cs typeface="宋体" panose="02010600030101010101" pitchFamily="2" charset="-122"/>
              </a:rPr>
              <a:t>29639-2013</a:t>
            </a:r>
            <a:r>
              <a:rPr sz="2400" b="1" spc="-10" dirty="0">
                <a:solidFill>
                  <a:srgbClr val="CC0000"/>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5080" indent="-342900">
              <a:lnSpc>
                <a:spcPct val="140000"/>
              </a:lnSpc>
              <a:spcBef>
                <a:spcPts val="575"/>
              </a:spcBef>
            </a:pPr>
            <a:r>
              <a:rPr sz="2400" b="1" dirty="0">
                <a:solidFill>
                  <a:srgbClr val="000066"/>
                </a:solidFill>
                <a:latin typeface="宋体" panose="02010600030101010101" pitchFamily="2" charset="-122"/>
                <a:cs typeface="宋体" panose="02010600030101010101" pitchFamily="2" charset="-122"/>
              </a:rPr>
              <a:t>《关于印发&lt;生产经营单位生产安全事故应急预案评审指南的</a:t>
            </a:r>
            <a:r>
              <a:rPr sz="2400" b="1" spc="-10" dirty="0">
                <a:solidFill>
                  <a:srgbClr val="000066"/>
                </a:solidFill>
                <a:latin typeface="宋体" panose="02010600030101010101" pitchFamily="2" charset="-122"/>
                <a:cs typeface="宋体" panose="02010600030101010101" pitchFamily="2" charset="-122"/>
              </a:rPr>
              <a:t>通</a:t>
            </a:r>
            <a:r>
              <a:rPr sz="2400" b="1" spc="-5" dirty="0">
                <a:solidFill>
                  <a:srgbClr val="000066"/>
                </a:solidFill>
                <a:latin typeface="宋体" panose="02010600030101010101" pitchFamily="2" charset="-122"/>
                <a:cs typeface="宋体" panose="02010600030101010101" pitchFamily="2" charset="-122"/>
              </a:rPr>
              <a:t> </a:t>
            </a:r>
            <a:r>
              <a:rPr sz="2400" b="1" dirty="0">
                <a:solidFill>
                  <a:srgbClr val="000066"/>
                </a:solidFill>
                <a:latin typeface="宋体" panose="02010600030101010101" pitchFamily="2" charset="-122"/>
                <a:cs typeface="宋体" panose="02010600030101010101" pitchFamily="2" charset="-122"/>
              </a:rPr>
              <a:t>知》</a:t>
            </a:r>
            <a:r>
              <a:rPr sz="2400" b="1" dirty="0">
                <a:solidFill>
                  <a:srgbClr val="CC0000"/>
                </a:solidFill>
                <a:latin typeface="宋体" panose="02010600030101010101" pitchFamily="2" charset="-122"/>
                <a:cs typeface="宋体" panose="02010600030101010101" pitchFamily="2" charset="-122"/>
              </a:rPr>
              <a:t>（安监总厅应急〔2009〕73号</a:t>
            </a:r>
            <a:r>
              <a:rPr sz="2400" b="1" spc="-10" dirty="0">
                <a:solidFill>
                  <a:srgbClr val="CC0000"/>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a:lnSpc>
                <a:spcPts val="2835"/>
              </a:lnSpc>
              <a:spcBef>
                <a:spcPts val="1725"/>
              </a:spcBef>
            </a:pPr>
            <a:r>
              <a:rPr sz="2400" b="1" dirty="0">
                <a:solidFill>
                  <a:srgbClr val="000066"/>
                </a:solidFill>
                <a:latin typeface="宋体" panose="02010600030101010101" pitchFamily="2" charset="-122"/>
                <a:cs typeface="宋体" panose="02010600030101010101" pitchFamily="2" charset="-122"/>
              </a:rPr>
              <a:t>《生产安全事故应急演练指南》</a:t>
            </a:r>
            <a:r>
              <a:rPr sz="2400" b="1" spc="-10" dirty="0">
                <a:solidFill>
                  <a:srgbClr val="CC0000"/>
                </a:solidFill>
                <a:latin typeface="宋体" panose="02010600030101010101" pitchFamily="2" charset="-122"/>
                <a:cs typeface="宋体" panose="02010600030101010101" pitchFamily="2" charset="-122"/>
              </a:rPr>
              <a:t>（</a:t>
            </a:r>
            <a:r>
              <a:rPr sz="2400" b="1" spc="10" dirty="0">
                <a:solidFill>
                  <a:srgbClr val="CC0000"/>
                </a:solidFill>
                <a:latin typeface="宋体" panose="02010600030101010101" pitchFamily="2" charset="-122"/>
                <a:cs typeface="宋体" panose="02010600030101010101" pitchFamily="2" charset="-122"/>
              </a:rPr>
              <a:t> </a:t>
            </a:r>
            <a:r>
              <a:rPr sz="2400" b="1" dirty="0">
                <a:solidFill>
                  <a:srgbClr val="CC0000"/>
                </a:solidFill>
                <a:latin typeface="宋体" panose="02010600030101010101" pitchFamily="2" charset="-122"/>
                <a:cs typeface="宋体" panose="02010600030101010101" pitchFamily="2" charset="-122"/>
              </a:rPr>
              <a:t>AQ/T9007-2011</a:t>
            </a:r>
            <a:r>
              <a:rPr sz="2400" b="1" spc="-10" dirty="0">
                <a:solidFill>
                  <a:srgbClr val="CC0000"/>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28625">
              <a:lnSpc>
                <a:spcPts val="4205"/>
              </a:lnSpc>
            </a:pPr>
            <a:r>
              <a:rPr dirty="0"/>
              <a:t>应急组织体系与器材（76-79条</a:t>
            </a:r>
            <a:r>
              <a:rPr spc="-15" dirty="0"/>
              <a:t>）</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113</a:t>
            </a:fld>
            <a:endParaRPr spc="-5" dirty="0">
              <a:solidFill>
                <a:srgbClr val="FFFF00"/>
              </a:solidFill>
            </a:endParaRPr>
          </a:p>
        </p:txBody>
      </p:sp>
      <p:sp>
        <p:nvSpPr>
          <p:cNvPr id="3" name="object 3"/>
          <p:cNvSpPr txBox="1"/>
          <p:nvPr/>
        </p:nvSpPr>
        <p:spPr>
          <a:xfrm>
            <a:off x="78739" y="1811337"/>
            <a:ext cx="1897380" cy="345440"/>
          </a:xfrm>
          <a:prstGeom prst="rect">
            <a:avLst/>
          </a:prstGeom>
        </p:spPr>
        <p:txBody>
          <a:bodyPr vert="horz" wrap="square" lIns="0" tIns="0" rIns="0" bIns="0" rtlCol="0">
            <a:spAutoFit/>
          </a:bodyPr>
          <a:lstStyle/>
          <a:p>
            <a:pPr marL="12700">
              <a:lnSpc>
                <a:spcPct val="100000"/>
              </a:lnSpc>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第七十八</a:t>
            </a:r>
            <a:r>
              <a:rPr sz="2400" b="1" spc="-10" dirty="0">
                <a:solidFill>
                  <a:srgbClr val="FF0000"/>
                </a:solidFill>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p:txBody>
      </p:sp>
      <p:sp>
        <p:nvSpPr>
          <p:cNvPr id="4" name="object 4"/>
          <p:cNvSpPr txBox="1"/>
          <p:nvPr/>
        </p:nvSpPr>
        <p:spPr>
          <a:xfrm>
            <a:off x="2259329" y="1811337"/>
            <a:ext cx="5839460" cy="330200"/>
          </a:xfrm>
          <a:prstGeom prst="rect">
            <a:avLst/>
          </a:prstGeom>
        </p:spPr>
        <p:txBody>
          <a:bodyPr vert="horz" wrap="square" lIns="0" tIns="0" rIns="0" bIns="0" rtlCol="0">
            <a:spAutoFit/>
          </a:bodyPr>
          <a:lstStyle/>
          <a:p>
            <a:pPr marL="12700">
              <a:lnSpc>
                <a:spcPts val="2840"/>
              </a:lnSpc>
            </a:pPr>
            <a:r>
              <a:rPr sz="2400" b="1" dirty="0">
                <a:solidFill>
                  <a:srgbClr val="FF0000"/>
                </a:solidFill>
                <a:latin typeface="宋体" panose="02010600030101010101" pitchFamily="2" charset="-122"/>
                <a:cs typeface="宋体" panose="02010600030101010101" pitchFamily="2" charset="-122"/>
              </a:rPr>
              <a:t>生产经营单位应急救援预案，</a:t>
            </a:r>
            <a:r>
              <a:rPr sz="2400" b="1" dirty="0">
                <a:latin typeface="宋体" panose="02010600030101010101" pitchFamily="2" charset="-122"/>
                <a:cs typeface="宋体" panose="02010600030101010101" pitchFamily="2" charset="-122"/>
              </a:rPr>
              <a:t>与所在地县</a:t>
            </a:r>
            <a:r>
              <a:rPr sz="2400" b="1" spc="-10" dirty="0">
                <a:latin typeface="宋体" panose="02010600030101010101" pitchFamily="2" charset="-122"/>
                <a:cs typeface="宋体" panose="02010600030101010101" pitchFamily="2" charset="-122"/>
              </a:rPr>
              <a:t>级</a:t>
            </a:r>
            <a:endParaRPr sz="2400">
              <a:latin typeface="宋体" panose="02010600030101010101" pitchFamily="2" charset="-122"/>
              <a:cs typeface="宋体" panose="02010600030101010101" pitchFamily="2" charset="-122"/>
            </a:endParaRPr>
          </a:p>
        </p:txBody>
      </p:sp>
      <p:sp>
        <p:nvSpPr>
          <p:cNvPr id="5" name="object 5"/>
          <p:cNvSpPr txBox="1"/>
          <p:nvPr/>
        </p:nvSpPr>
        <p:spPr>
          <a:xfrm>
            <a:off x="78739" y="2359977"/>
            <a:ext cx="8018780" cy="3307715"/>
          </a:xfrm>
          <a:prstGeom prst="rect">
            <a:avLst/>
          </a:prstGeom>
        </p:spPr>
        <p:txBody>
          <a:bodyPr vert="horz" wrap="square" lIns="0" tIns="0" rIns="0" bIns="0" rtlCol="0">
            <a:spAutoFit/>
          </a:bodyPr>
          <a:lstStyle/>
          <a:p>
            <a:pPr marL="355600">
              <a:lnSpc>
                <a:spcPct val="100000"/>
              </a:lnSpc>
            </a:pPr>
            <a:r>
              <a:rPr sz="2400" b="1" dirty="0">
                <a:latin typeface="宋体" panose="02010600030101010101" pitchFamily="2" charset="-122"/>
                <a:cs typeface="宋体" panose="02010600030101010101" pitchFamily="2" charset="-122"/>
              </a:rPr>
              <a:t>以上地方政府预案相衔接，并定期组织演练</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a:lnSpc>
                <a:spcPct val="100000"/>
              </a:lnSpc>
              <a:spcBef>
                <a:spcPts val="201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第七十九</a:t>
            </a:r>
            <a:r>
              <a:rPr sz="2400" b="1" spc="-10" dirty="0">
                <a:solidFill>
                  <a:srgbClr val="FF0000"/>
                </a:solidFill>
                <a:latin typeface="宋体" panose="02010600030101010101" pitchFamily="2" charset="-122"/>
                <a:cs typeface="宋体" panose="02010600030101010101" pitchFamily="2" charset="-122"/>
              </a:rPr>
              <a:t>条</a:t>
            </a:r>
            <a:r>
              <a:rPr sz="2400" b="1" spc="10"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高危行业救援义</a:t>
            </a:r>
            <a:r>
              <a:rPr sz="2400" b="1" spc="-10" dirty="0">
                <a:solidFill>
                  <a:srgbClr val="FF0000"/>
                </a:solidFill>
                <a:latin typeface="宋体" panose="02010600030101010101" pitchFamily="2" charset="-122"/>
                <a:cs typeface="宋体" panose="02010600030101010101" pitchFamily="2" charset="-122"/>
              </a:rPr>
              <a:t>务</a:t>
            </a:r>
            <a:endParaRPr sz="2400">
              <a:latin typeface="宋体" panose="02010600030101010101" pitchFamily="2" charset="-122"/>
              <a:cs typeface="宋体" panose="02010600030101010101" pitchFamily="2" charset="-122"/>
            </a:endParaRPr>
          </a:p>
          <a:p>
            <a:pPr marL="355600" marR="5080" indent="-342900" algn="just">
              <a:lnSpc>
                <a:spcPct val="150000"/>
              </a:lnSpc>
              <a:spcBef>
                <a:spcPts val="575"/>
              </a:spcBef>
            </a:pPr>
            <a:r>
              <a:rPr sz="2400" dirty="0">
                <a:latin typeface="Arial" panose="020B0604020202020204"/>
                <a:cs typeface="Arial" panose="020B0604020202020204"/>
              </a:rPr>
              <a:t>•  </a:t>
            </a:r>
            <a:r>
              <a:rPr sz="2400" spc="-145" dirty="0">
                <a:latin typeface="Arial" panose="020B0604020202020204"/>
                <a:cs typeface="Arial" panose="020B0604020202020204"/>
              </a:rPr>
              <a:t> </a:t>
            </a:r>
            <a:r>
              <a:rPr sz="2400" b="1" dirty="0">
                <a:latin typeface="宋体" panose="02010600030101010101" pitchFamily="2" charset="-122"/>
                <a:cs typeface="宋体" panose="02010600030101010101" pitchFamily="2" charset="-122"/>
              </a:rPr>
              <a:t>危险物品的生产、经营、储存单位以及矿山、</a:t>
            </a:r>
            <a:r>
              <a:rPr sz="2400" b="1" dirty="0">
                <a:solidFill>
                  <a:srgbClr val="FF0000"/>
                </a:solidFill>
                <a:latin typeface="宋体" panose="02010600030101010101" pitchFamily="2" charset="-122"/>
                <a:cs typeface="宋体" panose="02010600030101010101" pitchFamily="2" charset="-122"/>
              </a:rPr>
              <a:t>金属冶炼</a:t>
            </a:r>
            <a:r>
              <a:rPr sz="2400" b="1" spc="-10" dirty="0">
                <a:solidFill>
                  <a:srgbClr val="FF0000"/>
                </a:solidFill>
                <a:latin typeface="宋体" panose="02010600030101010101" pitchFamily="2" charset="-122"/>
                <a:cs typeface="宋体" panose="02010600030101010101" pitchFamily="2" charset="-122"/>
              </a:rPr>
              <a:t>、</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城市轨道交通运营、</a:t>
            </a:r>
            <a:r>
              <a:rPr sz="2400" b="1" dirty="0">
                <a:latin typeface="宋体" panose="02010600030101010101" pitchFamily="2" charset="-122"/>
                <a:cs typeface="宋体" panose="02010600030101010101" pitchFamily="2" charset="-122"/>
              </a:rPr>
              <a:t>建筑施工单位应建立应急救援组织</a:t>
            </a:r>
            <a:r>
              <a:rPr sz="2400" b="1" spc="-10" dirty="0">
                <a:latin typeface="宋体" panose="02010600030101010101" pitchFamily="2" charset="-122"/>
                <a:cs typeface="宋体" panose="02010600030101010101" pitchFamily="2" charset="-122"/>
              </a:rPr>
              <a:t>，</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配备应急设备、器材和物</a:t>
            </a:r>
            <a:r>
              <a:rPr sz="2400" b="1" spc="-10" dirty="0">
                <a:latin typeface="宋体" panose="02010600030101010101" pitchFamily="2" charset="-122"/>
                <a:cs typeface="宋体" panose="02010600030101010101" pitchFamily="2" charset="-122"/>
              </a:rPr>
              <a:t>资</a:t>
            </a:r>
            <a:endParaRPr sz="2400">
              <a:latin typeface="宋体" panose="02010600030101010101" pitchFamily="2" charset="-122"/>
              <a:cs typeface="宋体" panose="02010600030101010101" pitchFamily="2" charset="-122"/>
            </a:endParaRPr>
          </a:p>
          <a:p>
            <a:pPr marL="12700">
              <a:lnSpc>
                <a:spcPct val="100000"/>
              </a:lnSpc>
              <a:spcBef>
                <a:spcPts val="2015"/>
              </a:spcBef>
              <a:tabLst>
                <a:tab pos="354965" algn="l"/>
              </a:tabLst>
            </a:pPr>
            <a:r>
              <a:rPr sz="2400" dirty="0">
                <a:latin typeface="Arial" panose="020B0604020202020204"/>
                <a:cs typeface="Arial" panose="020B0604020202020204"/>
              </a:rPr>
              <a:t>•	</a:t>
            </a:r>
            <a:r>
              <a:rPr sz="2400" b="1" dirty="0">
                <a:latin typeface="宋体" panose="02010600030101010101" pitchFamily="2" charset="-122"/>
                <a:cs typeface="宋体" panose="02010600030101010101" pitchFamily="2" charset="-122"/>
              </a:rPr>
              <a:t>中小企业指定兼职应急人</a:t>
            </a:r>
            <a:r>
              <a:rPr sz="2400" b="1" spc="-10" dirty="0">
                <a:latin typeface="宋体" panose="02010600030101010101" pitchFamily="2" charset="-122"/>
                <a:cs typeface="宋体" panose="02010600030101010101" pitchFamily="2" charset="-122"/>
              </a:rPr>
              <a:t>员</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（事故报告制度）</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114</a:t>
            </a:fld>
            <a:endParaRPr spc="-5" dirty="0">
              <a:solidFill>
                <a:srgbClr val="FFFF00"/>
              </a:solidFill>
            </a:endParaRPr>
          </a:p>
        </p:txBody>
      </p:sp>
      <p:sp>
        <p:nvSpPr>
          <p:cNvPr id="3" name="object 3"/>
          <p:cNvSpPr txBox="1"/>
          <p:nvPr/>
        </p:nvSpPr>
        <p:spPr>
          <a:xfrm>
            <a:off x="78739" y="1506537"/>
            <a:ext cx="8018780" cy="3768090"/>
          </a:xfrm>
          <a:prstGeom prst="rect">
            <a:avLst/>
          </a:prstGeom>
        </p:spPr>
        <p:txBody>
          <a:bodyPr vert="horz" wrap="square" lIns="0" tIns="0" rIns="0" bIns="0" rtlCol="0">
            <a:spAutoFit/>
          </a:bodyPr>
          <a:lstStyle/>
          <a:p>
            <a:pPr marL="320040" marR="5080" indent="-307340">
              <a:lnSpc>
                <a:spcPct val="150000"/>
              </a:lnSpc>
              <a:tabLst>
                <a:tab pos="1697355" algn="l"/>
              </a:tabLst>
            </a:pPr>
            <a:r>
              <a:rPr sz="2400" b="1" dirty="0">
                <a:solidFill>
                  <a:srgbClr val="FF0000"/>
                </a:solidFill>
                <a:latin typeface="宋体" panose="02010600030101010101" pitchFamily="2" charset="-122"/>
                <a:cs typeface="宋体" panose="02010600030101010101" pitchFamily="2" charset="-122"/>
              </a:rPr>
              <a:t>第八十</a:t>
            </a:r>
            <a:r>
              <a:rPr sz="2400" b="1" spc="-10" dirty="0">
                <a:solidFill>
                  <a:srgbClr val="FF0000"/>
                </a:solidFill>
                <a:latin typeface="宋体" panose="02010600030101010101" pitchFamily="2" charset="-122"/>
                <a:cs typeface="宋体" panose="02010600030101010101" pitchFamily="2" charset="-122"/>
              </a:rPr>
              <a:t>条</a:t>
            </a:r>
            <a:r>
              <a:rPr sz="2400" b="1" dirty="0">
                <a:solidFill>
                  <a:srgbClr val="FF0000"/>
                </a:solidFill>
                <a:latin typeface="宋体" panose="02010600030101010101" pitchFamily="2" charset="-122"/>
                <a:cs typeface="宋体" panose="02010600030101010101" pitchFamily="2" charset="-122"/>
              </a:rPr>
              <a:t>	企业发生事故，现场人员立即报告负责人，</a:t>
            </a:r>
            <a:r>
              <a:rPr sz="2400" b="1" spc="-10" dirty="0">
                <a:solidFill>
                  <a:srgbClr val="FF0000"/>
                </a:solidFill>
                <a:latin typeface="宋体" panose="02010600030101010101" pitchFamily="2" charset="-122"/>
                <a:cs typeface="宋体" panose="02010600030101010101" pitchFamily="2" charset="-122"/>
              </a:rPr>
              <a:t>负</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责人应迅速采取措施，立即组织抢救，防止事故扩大，</a:t>
            </a:r>
            <a:r>
              <a:rPr sz="2400" b="1" spc="-10" dirty="0">
                <a:solidFill>
                  <a:srgbClr val="FF0000"/>
                </a:solidFill>
                <a:latin typeface="宋体" panose="02010600030101010101" pitchFamily="2" charset="-122"/>
                <a:cs typeface="宋体" panose="02010600030101010101" pitchFamily="2" charset="-122"/>
              </a:rPr>
              <a:t>并</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按规定报告负有安监职责的部门</a:t>
            </a:r>
            <a:r>
              <a:rPr sz="2400" b="1" spc="-10" dirty="0">
                <a:solidFill>
                  <a:srgbClr val="FF0000"/>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41275" indent="-35560">
              <a:lnSpc>
                <a:spcPct val="150000"/>
              </a:lnSpc>
              <a:spcBef>
                <a:spcPts val="575"/>
              </a:spcBef>
            </a:pPr>
            <a:r>
              <a:rPr sz="2400" b="1" dirty="0">
                <a:latin typeface="宋体" panose="02010600030101010101" pitchFamily="2" charset="-122"/>
                <a:cs typeface="宋体" panose="02010600030101010101" pitchFamily="2" charset="-122"/>
              </a:rPr>
              <a:t>“两个不得”（隐瞒不报、谎报或迟报；破坏现场，毁</a:t>
            </a:r>
            <a:r>
              <a:rPr sz="2400" b="1" spc="-10" dirty="0">
                <a:latin typeface="宋体" panose="02010600030101010101" pitchFamily="2" charset="-122"/>
                <a:cs typeface="宋体" panose="02010600030101010101" pitchFamily="2" charset="-122"/>
              </a:rPr>
              <a:t>坏</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证据</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5080" indent="-342900">
              <a:lnSpc>
                <a:spcPct val="150000"/>
              </a:lnSpc>
              <a:spcBef>
                <a:spcPts val="575"/>
              </a:spcBef>
            </a:pPr>
            <a:r>
              <a:rPr sz="2400" b="1" dirty="0">
                <a:solidFill>
                  <a:srgbClr val="FF0000"/>
                </a:solidFill>
                <a:latin typeface="宋体" panose="02010600030101010101" pitchFamily="2" charset="-122"/>
                <a:cs typeface="宋体" panose="02010600030101010101" pitchFamily="2" charset="-122"/>
              </a:rPr>
              <a:t>第八十一</a:t>
            </a:r>
            <a:r>
              <a:rPr sz="2400" b="1" spc="-10" dirty="0">
                <a:solidFill>
                  <a:srgbClr val="FF0000"/>
                </a:solidFill>
                <a:latin typeface="宋体" panose="02010600030101010101" pitchFamily="2" charset="-122"/>
                <a:cs typeface="宋体" panose="02010600030101010101" pitchFamily="2" charset="-122"/>
              </a:rPr>
              <a:t>条</a:t>
            </a:r>
            <a:r>
              <a:rPr sz="2400" b="1" spc="10"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政府事故报告。</a:t>
            </a:r>
            <a:r>
              <a:rPr sz="2400" b="1" dirty="0">
                <a:latin typeface="宋体" panose="02010600030101010101" pitchFamily="2" charset="-122"/>
                <a:cs typeface="宋体" panose="02010600030101010101" pitchFamily="2" charset="-122"/>
              </a:rPr>
              <a:t>负有安监职责部门接到报告</a:t>
            </a:r>
            <a:r>
              <a:rPr sz="2400" b="1" spc="-10" dirty="0">
                <a:latin typeface="宋体" panose="02010600030101010101" pitchFamily="2" charset="-122"/>
                <a:cs typeface="宋体" panose="02010600030101010101" pitchFamily="2" charset="-122"/>
              </a:rPr>
              <a:t>后</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应按规定上报，部门和政府不得隐瞒不报、谎报和</a:t>
            </a:r>
            <a:r>
              <a:rPr sz="2400" b="1" dirty="0">
                <a:solidFill>
                  <a:srgbClr val="FF0000"/>
                </a:solidFill>
                <a:latin typeface="宋体" panose="02010600030101010101" pitchFamily="2" charset="-122"/>
                <a:cs typeface="宋体" panose="02010600030101010101" pitchFamily="2" charset="-122"/>
              </a:rPr>
              <a:t>迟报</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923569"/>
            <a:ext cx="8288020" cy="5267960"/>
          </a:xfrm>
          <a:prstGeom prst="rect">
            <a:avLst/>
          </a:prstGeom>
        </p:spPr>
        <p:txBody>
          <a:bodyPr vert="horz" wrap="square" lIns="0" tIns="0" rIns="0" bIns="0" rtlCol="0">
            <a:spAutoFit/>
          </a:bodyPr>
          <a:lstStyle/>
          <a:p>
            <a:pPr marL="12700" marR="461010">
              <a:lnSpc>
                <a:spcPct val="150000"/>
              </a:lnSpc>
            </a:pPr>
            <a:r>
              <a:rPr sz="2400" b="1" dirty="0">
                <a:solidFill>
                  <a:srgbClr val="FF0000"/>
                </a:solidFill>
                <a:latin typeface="宋体" panose="02010600030101010101" pitchFamily="2" charset="-122"/>
                <a:cs typeface="宋体" panose="02010600030101010101" pitchFamily="2" charset="-122"/>
              </a:rPr>
              <a:t>总局令第42</a:t>
            </a:r>
            <a:r>
              <a:rPr sz="2400" b="1" spc="-10" dirty="0">
                <a:solidFill>
                  <a:srgbClr val="FF0000"/>
                </a:solidFill>
                <a:latin typeface="宋体" panose="02010600030101010101" pitchFamily="2" charset="-122"/>
                <a:cs typeface="宋体" panose="02010600030101010101" pitchFamily="2" charset="-122"/>
              </a:rPr>
              <a:t>号</a:t>
            </a:r>
            <a:r>
              <a:rPr sz="2400" b="1" spc="10"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《关于修改&lt;&lt;生产安全事故报告和调查处</a:t>
            </a:r>
            <a:r>
              <a:rPr sz="2400" b="1" spc="-10" dirty="0">
                <a:solidFill>
                  <a:srgbClr val="FF0000"/>
                </a:solidFill>
                <a:latin typeface="宋体" panose="02010600030101010101" pitchFamily="2" charset="-122"/>
                <a:cs typeface="宋体" panose="02010600030101010101" pitchFamily="2" charset="-122"/>
              </a:rPr>
              <a:t>理</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条例&gt;罚款处罚暂行规定&gt;部分条款的决定》</a:t>
            </a:r>
            <a:r>
              <a:rPr sz="2400" b="1" spc="-10" dirty="0">
                <a:solidFill>
                  <a:srgbClr val="FF0000"/>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a:lnSpc>
                <a:spcPct val="100000"/>
              </a:lnSpc>
              <a:spcBef>
                <a:spcPts val="1440"/>
              </a:spcBef>
              <a:tabLst>
                <a:tab pos="1078865" algn="l"/>
              </a:tabLst>
            </a:pPr>
            <a:r>
              <a:rPr sz="2400" dirty="0">
                <a:solidFill>
                  <a:srgbClr val="001F5F"/>
                </a:solidFill>
                <a:latin typeface="宋体" panose="02010600030101010101" pitchFamily="2" charset="-122"/>
                <a:cs typeface="宋体" panose="02010600030101010101" pitchFamily="2" charset="-122"/>
              </a:rPr>
              <a:t>第五条	迟报、漏报、谎报和瞒报，依照下列情形认定：</a:t>
            </a:r>
            <a:endParaRPr sz="2400">
              <a:latin typeface="宋体" panose="02010600030101010101" pitchFamily="2" charset="-122"/>
              <a:cs typeface="宋体" panose="02010600030101010101" pitchFamily="2" charset="-122"/>
            </a:endParaRPr>
          </a:p>
          <a:p>
            <a:pPr marL="12700">
              <a:lnSpc>
                <a:spcPct val="100000"/>
              </a:lnSpc>
              <a:spcBef>
                <a:spcPts val="1440"/>
              </a:spcBef>
            </a:pPr>
            <a:r>
              <a:rPr sz="2400" b="1" dirty="0">
                <a:solidFill>
                  <a:srgbClr val="001F5F"/>
                </a:solidFill>
                <a:latin typeface="宋体" panose="02010600030101010101" pitchFamily="2" charset="-122"/>
                <a:cs typeface="宋体" panose="02010600030101010101" pitchFamily="2" charset="-122"/>
              </a:rPr>
              <a:t>（一）</a:t>
            </a:r>
            <a:r>
              <a:rPr sz="2400" b="1" dirty="0">
                <a:solidFill>
                  <a:srgbClr val="FF0000"/>
                </a:solidFill>
                <a:latin typeface="宋体" panose="02010600030101010101" pitchFamily="2" charset="-122"/>
                <a:cs typeface="宋体" panose="02010600030101010101" pitchFamily="2" charset="-122"/>
              </a:rPr>
              <a:t>迟报：</a:t>
            </a:r>
            <a:r>
              <a:rPr sz="2400" b="1" dirty="0">
                <a:solidFill>
                  <a:srgbClr val="001F5F"/>
                </a:solidFill>
                <a:latin typeface="宋体" panose="02010600030101010101" pitchFamily="2" charset="-122"/>
                <a:cs typeface="宋体" panose="02010600030101010101" pitchFamily="2" charset="-122"/>
              </a:rPr>
              <a:t>报告时间</a:t>
            </a:r>
            <a:r>
              <a:rPr sz="2400" b="1" dirty="0">
                <a:solidFill>
                  <a:srgbClr val="FF0000"/>
                </a:solidFill>
                <a:latin typeface="宋体" panose="02010600030101010101" pitchFamily="2" charset="-122"/>
                <a:cs typeface="宋体" panose="02010600030101010101" pitchFamily="2" charset="-122"/>
              </a:rPr>
              <a:t>超过规定时限</a:t>
            </a:r>
            <a:r>
              <a:rPr sz="2400" b="1" dirty="0">
                <a:solidFill>
                  <a:srgbClr val="001F5F"/>
                </a:solidFill>
                <a:latin typeface="宋体" panose="02010600030101010101" pitchFamily="2" charset="-122"/>
                <a:cs typeface="宋体" panose="02010600030101010101" pitchFamily="2" charset="-122"/>
              </a:rPr>
              <a:t>的</a:t>
            </a:r>
            <a:r>
              <a:rPr sz="2400" b="1" spc="-10" dirty="0">
                <a:solidFill>
                  <a:srgbClr val="001F5F"/>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marR="463550">
              <a:lnSpc>
                <a:spcPct val="150000"/>
              </a:lnSpc>
            </a:pPr>
            <a:r>
              <a:rPr sz="2400" b="1" dirty="0">
                <a:solidFill>
                  <a:srgbClr val="001F5F"/>
                </a:solidFill>
                <a:latin typeface="宋体" panose="02010600030101010101" pitchFamily="2" charset="-122"/>
                <a:cs typeface="宋体" panose="02010600030101010101" pitchFamily="2" charset="-122"/>
              </a:rPr>
              <a:t>（二）</a:t>
            </a:r>
            <a:r>
              <a:rPr sz="2400" b="1" dirty="0">
                <a:solidFill>
                  <a:srgbClr val="FF0000"/>
                </a:solidFill>
                <a:latin typeface="宋体" panose="02010600030101010101" pitchFamily="2" charset="-122"/>
                <a:cs typeface="宋体" panose="02010600030101010101" pitchFamily="2" charset="-122"/>
              </a:rPr>
              <a:t>漏报</a:t>
            </a:r>
            <a:r>
              <a:rPr sz="2400" b="1" spc="-10" dirty="0">
                <a:solidFill>
                  <a:srgbClr val="FF0000"/>
                </a:solidFill>
                <a:latin typeface="宋体" panose="02010600030101010101" pitchFamily="2" charset="-122"/>
                <a:cs typeface="宋体" panose="02010600030101010101" pitchFamily="2" charset="-122"/>
              </a:rPr>
              <a:t>：</a:t>
            </a:r>
            <a:r>
              <a:rPr sz="2400" b="1" spc="10" dirty="0">
                <a:solidFill>
                  <a:srgbClr val="FF0000"/>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因</a:t>
            </a:r>
            <a:r>
              <a:rPr sz="2400" b="1" dirty="0">
                <a:solidFill>
                  <a:srgbClr val="FF0000"/>
                </a:solidFill>
                <a:latin typeface="宋体" panose="02010600030101010101" pitchFamily="2" charset="-122"/>
                <a:cs typeface="宋体" panose="02010600030101010101" pitchFamily="2" charset="-122"/>
              </a:rPr>
              <a:t>过失</a:t>
            </a:r>
            <a:r>
              <a:rPr sz="2400" b="1" dirty="0">
                <a:solidFill>
                  <a:srgbClr val="001F5F"/>
                </a:solidFill>
                <a:latin typeface="宋体" panose="02010600030101010101" pitchFamily="2" charset="-122"/>
                <a:cs typeface="宋体" panose="02010600030101010101" pitchFamily="2" charset="-122"/>
              </a:rPr>
              <a:t>对事故发生的时间、地点、类别、</a:t>
            </a:r>
            <a:r>
              <a:rPr sz="2400" b="1" spc="-10" dirty="0">
                <a:solidFill>
                  <a:srgbClr val="001F5F"/>
                </a:solidFill>
                <a:latin typeface="宋体" panose="02010600030101010101" pitchFamily="2" charset="-122"/>
                <a:cs typeface="宋体" panose="02010600030101010101" pitchFamily="2" charset="-122"/>
              </a:rPr>
              <a:t>伤</a:t>
            </a:r>
            <a:r>
              <a:rPr sz="2400" b="1" spc="-5"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亡人数、直接经济损失等内容遗漏未报的</a:t>
            </a:r>
            <a:r>
              <a:rPr sz="2400" b="1" spc="-10" dirty="0">
                <a:solidFill>
                  <a:srgbClr val="001F5F"/>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marR="5080">
              <a:lnSpc>
                <a:spcPct val="150000"/>
              </a:lnSpc>
            </a:pPr>
            <a:r>
              <a:rPr sz="2400" b="1" dirty="0">
                <a:solidFill>
                  <a:srgbClr val="001F5F"/>
                </a:solidFill>
                <a:latin typeface="宋体" panose="02010600030101010101" pitchFamily="2" charset="-122"/>
                <a:cs typeface="宋体" panose="02010600030101010101" pitchFamily="2" charset="-122"/>
              </a:rPr>
              <a:t>（三）</a:t>
            </a:r>
            <a:r>
              <a:rPr sz="2400" b="1" dirty="0">
                <a:solidFill>
                  <a:srgbClr val="FF0000"/>
                </a:solidFill>
                <a:latin typeface="宋体" panose="02010600030101010101" pitchFamily="2" charset="-122"/>
                <a:cs typeface="宋体" panose="02010600030101010101" pitchFamily="2" charset="-122"/>
              </a:rPr>
              <a:t>谎报：故意</a:t>
            </a:r>
            <a:r>
              <a:rPr sz="2400" b="1" dirty="0">
                <a:solidFill>
                  <a:srgbClr val="001F5F"/>
                </a:solidFill>
                <a:latin typeface="宋体" panose="02010600030101010101" pitchFamily="2" charset="-122"/>
                <a:cs typeface="宋体" panose="02010600030101010101" pitchFamily="2" charset="-122"/>
              </a:rPr>
              <a:t>不如实报告事故发生的时间、地点、初</a:t>
            </a:r>
            <a:r>
              <a:rPr sz="2400" b="1" spc="-10" dirty="0">
                <a:solidFill>
                  <a:srgbClr val="001F5F"/>
                </a:solidFill>
                <a:latin typeface="宋体" panose="02010600030101010101" pitchFamily="2" charset="-122"/>
                <a:cs typeface="宋体" panose="02010600030101010101" pitchFamily="2" charset="-122"/>
              </a:rPr>
              <a:t>步</a:t>
            </a:r>
            <a:r>
              <a:rPr sz="2400" b="1" spc="-5"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原因、性质、伤亡人数和涉险人数、直接经济损失等内容的</a:t>
            </a:r>
            <a:r>
              <a:rPr sz="2400" b="1" spc="-10" dirty="0">
                <a:solidFill>
                  <a:srgbClr val="001F5F"/>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marR="311785">
              <a:lnSpc>
                <a:spcPct val="150000"/>
              </a:lnSpc>
            </a:pPr>
            <a:r>
              <a:rPr sz="2400" b="1" dirty="0">
                <a:solidFill>
                  <a:srgbClr val="001F5F"/>
                </a:solidFill>
                <a:latin typeface="宋体" panose="02010600030101010101" pitchFamily="2" charset="-122"/>
                <a:cs typeface="宋体" panose="02010600030101010101" pitchFamily="2" charset="-122"/>
              </a:rPr>
              <a:t>（四）</a:t>
            </a:r>
            <a:r>
              <a:rPr sz="2400" b="1" dirty="0">
                <a:solidFill>
                  <a:srgbClr val="FF0000"/>
                </a:solidFill>
                <a:latin typeface="宋体" panose="02010600030101010101" pitchFamily="2" charset="-122"/>
                <a:cs typeface="宋体" panose="02010600030101010101" pitchFamily="2" charset="-122"/>
              </a:rPr>
              <a:t>瞒报：</a:t>
            </a:r>
            <a:r>
              <a:rPr sz="2400" b="1" dirty="0">
                <a:solidFill>
                  <a:srgbClr val="001F5F"/>
                </a:solidFill>
                <a:latin typeface="宋体" panose="02010600030101010101" pitchFamily="2" charset="-122"/>
                <a:cs typeface="宋体" panose="02010600030101010101" pitchFamily="2" charset="-122"/>
              </a:rPr>
              <a:t>隐瞒已经发生的事故，超过规定时限未报告</a:t>
            </a:r>
            <a:r>
              <a:rPr sz="2400" b="1" spc="-10" dirty="0">
                <a:solidFill>
                  <a:srgbClr val="001F5F"/>
                </a:solidFill>
                <a:latin typeface="宋体" panose="02010600030101010101" pitchFamily="2" charset="-122"/>
                <a:cs typeface="宋体" panose="02010600030101010101" pitchFamily="2" charset="-122"/>
              </a:rPr>
              <a:t>，</a:t>
            </a:r>
            <a:r>
              <a:rPr sz="2400" b="1" spc="-5"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经查证属实的</a:t>
            </a:r>
            <a:r>
              <a:rPr sz="2400" b="1" spc="-10" dirty="0">
                <a:solidFill>
                  <a:srgbClr val="001F5F"/>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115</a:t>
            </a:fld>
            <a:endParaRPr spc="-5" dirty="0">
              <a:solidFill>
                <a:srgbClr val="FFFF00"/>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018222"/>
            <a:ext cx="8324850" cy="4716780"/>
          </a:xfrm>
          <a:prstGeom prst="rect">
            <a:avLst/>
          </a:prstGeom>
        </p:spPr>
        <p:txBody>
          <a:bodyPr vert="horz" wrap="square" lIns="0" tIns="0" rIns="0" bIns="0" rtlCol="0">
            <a:spAutoFit/>
          </a:bodyPr>
          <a:lstStyle/>
          <a:p>
            <a:pPr marL="12700">
              <a:lnSpc>
                <a:spcPct val="100000"/>
              </a:lnSpc>
            </a:pPr>
            <a:r>
              <a:rPr sz="2400" b="1" dirty="0">
                <a:solidFill>
                  <a:srgbClr val="FF0000"/>
                </a:solidFill>
                <a:latin typeface="宋体" panose="02010600030101010101" pitchFamily="2" charset="-122"/>
                <a:cs typeface="宋体" panose="02010600030101010101" pitchFamily="2" charset="-122"/>
              </a:rPr>
              <a:t>第八十二</a:t>
            </a:r>
            <a:r>
              <a:rPr sz="2400" b="1" spc="-10" dirty="0">
                <a:solidFill>
                  <a:srgbClr val="FF0000"/>
                </a:solidFill>
                <a:latin typeface="宋体" panose="02010600030101010101" pitchFamily="2" charset="-122"/>
                <a:cs typeface="宋体" panose="02010600030101010101" pitchFamily="2" charset="-122"/>
              </a:rPr>
              <a:t>条</a:t>
            </a:r>
            <a:r>
              <a:rPr sz="2400" b="1" spc="10"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政府及安监部门事故援</a:t>
            </a:r>
            <a:r>
              <a:rPr sz="2400" b="1" spc="-10" dirty="0">
                <a:solidFill>
                  <a:srgbClr val="FF0000"/>
                </a:solidFill>
                <a:latin typeface="宋体" panose="02010600030101010101" pitchFamily="2" charset="-122"/>
                <a:cs typeface="宋体" panose="02010600030101010101" pitchFamily="2" charset="-122"/>
              </a:rPr>
              <a:t>救</a:t>
            </a:r>
            <a:endParaRPr sz="2400">
              <a:latin typeface="宋体" panose="02010600030101010101" pitchFamily="2" charset="-122"/>
              <a:cs typeface="宋体" panose="02010600030101010101" pitchFamily="2" charset="-122"/>
            </a:endParaRPr>
          </a:p>
          <a:p>
            <a:pPr marL="355600" marR="463550" indent="-342900">
              <a:lnSpc>
                <a:spcPct val="140000"/>
              </a:lnSpc>
              <a:spcBef>
                <a:spcPts val="575"/>
              </a:spcBef>
              <a:tabLst>
                <a:tab pos="508000" algn="l"/>
              </a:tabLst>
            </a:pPr>
            <a:r>
              <a:rPr sz="2400" dirty="0">
                <a:latin typeface="Arial" panose="020B0604020202020204"/>
                <a:cs typeface="Arial" panose="020B0604020202020204"/>
              </a:rPr>
              <a:t>•		</a:t>
            </a:r>
            <a:r>
              <a:rPr sz="2400" b="1" dirty="0">
                <a:latin typeface="宋体" panose="02010600030101010101" pitchFamily="2" charset="-122"/>
                <a:cs typeface="宋体" panose="02010600030101010101" pitchFamily="2" charset="-122"/>
              </a:rPr>
              <a:t>接到（重大）生产安全事故报告后，按应急救援预案</a:t>
            </a:r>
            <a:r>
              <a:rPr sz="2400" b="1" spc="-10" dirty="0">
                <a:latin typeface="宋体" panose="02010600030101010101" pitchFamily="2" charset="-122"/>
                <a:cs typeface="宋体" panose="02010600030101010101" pitchFamily="2" charset="-122"/>
              </a:rPr>
              <a:t>的</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要求立即赶到事故现场，组织事故抢救</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5080" indent="-342900">
              <a:lnSpc>
                <a:spcPct val="140000"/>
              </a:lnSpc>
              <a:spcBef>
                <a:spcPts val="57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事故抢救的部门和单位应当服从统一指挥，加强协同联动</a:t>
            </a:r>
            <a:r>
              <a:rPr sz="2400" b="1" spc="-10" dirty="0">
                <a:solidFill>
                  <a:srgbClr val="FF0000"/>
                </a:solidFill>
                <a:latin typeface="宋体" panose="02010600030101010101" pitchFamily="2" charset="-122"/>
                <a:cs typeface="宋体" panose="02010600030101010101" pitchFamily="2" charset="-122"/>
              </a:rPr>
              <a:t>，</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并根据事故救援的需要采取警戒、疏散等措施，防止事</a:t>
            </a:r>
            <a:r>
              <a:rPr sz="2400" b="1" spc="-10" dirty="0">
                <a:solidFill>
                  <a:srgbClr val="FF0000"/>
                </a:solidFill>
                <a:latin typeface="宋体" panose="02010600030101010101" pitchFamily="2" charset="-122"/>
                <a:cs typeface="宋体" panose="02010600030101010101" pitchFamily="2" charset="-122"/>
              </a:rPr>
              <a:t>故</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扩大和次生灾害的发生</a:t>
            </a:r>
            <a:r>
              <a:rPr sz="2400" b="1" spc="-10" dirty="0">
                <a:solidFill>
                  <a:srgbClr val="FF0000"/>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a:lnSpc>
                <a:spcPct val="100000"/>
              </a:lnSpc>
              <a:spcBef>
                <a:spcPts val="172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抢救过程中，要采取措施避免或者减少对环境造成的危害</a:t>
            </a:r>
            <a:r>
              <a:rPr sz="2400" b="1" spc="-10" dirty="0">
                <a:solidFill>
                  <a:srgbClr val="FF0000"/>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311150" indent="-342900">
              <a:lnSpc>
                <a:spcPct val="140000"/>
              </a:lnSpc>
              <a:spcBef>
                <a:spcPts val="575"/>
              </a:spcBef>
              <a:tabLst>
                <a:tab pos="354965" algn="l"/>
              </a:tabLst>
            </a:pPr>
            <a:r>
              <a:rPr sz="2400" dirty="0">
                <a:latin typeface="Arial" panose="020B0604020202020204"/>
                <a:cs typeface="Arial" panose="020B0604020202020204"/>
              </a:rPr>
              <a:t>•	</a:t>
            </a:r>
            <a:r>
              <a:rPr sz="2400" b="1" dirty="0">
                <a:latin typeface="宋体" panose="02010600030101010101" pitchFamily="2" charset="-122"/>
                <a:cs typeface="宋体" panose="02010600030101010101" pitchFamily="2" charset="-122"/>
              </a:rPr>
              <a:t>任何单位和个人都应当支持、配合事故抢救，并提供一</a:t>
            </a:r>
            <a:r>
              <a:rPr sz="2400" b="1" spc="-10" dirty="0">
                <a:latin typeface="宋体" panose="02010600030101010101" pitchFamily="2" charset="-122"/>
                <a:cs typeface="宋体" panose="02010600030101010101" pitchFamily="2" charset="-122"/>
              </a:rPr>
              <a:t>切</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便利条件</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116</a:t>
            </a:fld>
            <a:endParaRPr spc="-5" dirty="0">
              <a:solidFill>
                <a:srgbClr val="FFFF00"/>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（事故调查处理）</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117</a:t>
            </a:fld>
            <a:endParaRPr spc="-5" dirty="0">
              <a:solidFill>
                <a:srgbClr val="FFFF00"/>
              </a:solidFill>
            </a:endParaRPr>
          </a:p>
        </p:txBody>
      </p:sp>
      <p:sp>
        <p:nvSpPr>
          <p:cNvPr id="3" name="object 3"/>
          <p:cNvSpPr txBox="1"/>
          <p:nvPr/>
        </p:nvSpPr>
        <p:spPr>
          <a:xfrm>
            <a:off x="474281" y="1346288"/>
            <a:ext cx="7829550" cy="4495165"/>
          </a:xfrm>
          <a:prstGeom prst="rect">
            <a:avLst/>
          </a:prstGeom>
        </p:spPr>
        <p:txBody>
          <a:bodyPr vert="horz" wrap="square" lIns="0" tIns="0" rIns="0" bIns="0" rtlCol="0">
            <a:spAutoFit/>
          </a:bodyPr>
          <a:lstStyle/>
          <a:p>
            <a:pPr marL="12700" marR="5080">
              <a:lnSpc>
                <a:spcPct val="140000"/>
              </a:lnSpc>
            </a:pPr>
            <a:r>
              <a:rPr sz="2400" b="1" dirty="0">
                <a:latin typeface="宋体" panose="02010600030101010101" pitchFamily="2" charset="-122"/>
                <a:cs typeface="宋体" panose="02010600030101010101" pitchFamily="2" charset="-122"/>
              </a:rPr>
              <a:t>第八十三</a:t>
            </a:r>
            <a:r>
              <a:rPr sz="2400" b="1" spc="-10" dirty="0">
                <a:latin typeface="宋体" panose="02010600030101010101" pitchFamily="2" charset="-122"/>
                <a:cs typeface="宋体" panose="02010600030101010101" pitchFamily="2" charset="-122"/>
              </a:rPr>
              <a:t>条</a:t>
            </a:r>
            <a:r>
              <a:rPr sz="2400" b="1" spc="10"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事故调查基本原则（</a:t>
            </a:r>
            <a:r>
              <a:rPr sz="2400" b="1" dirty="0">
                <a:solidFill>
                  <a:srgbClr val="FF0000"/>
                </a:solidFill>
                <a:latin typeface="宋体" panose="02010600030101010101" pitchFamily="2" charset="-122"/>
                <a:cs typeface="宋体" panose="02010600030101010101" pitchFamily="2" charset="-122"/>
              </a:rPr>
              <a:t>科学严谨、依法依规、</a:t>
            </a:r>
            <a:r>
              <a:rPr sz="2400" b="1" spc="-10" dirty="0">
                <a:solidFill>
                  <a:srgbClr val="FF0000"/>
                </a:solidFill>
                <a:latin typeface="宋体" panose="02010600030101010101" pitchFamily="2" charset="-122"/>
                <a:cs typeface="宋体" panose="02010600030101010101" pitchFamily="2" charset="-122"/>
              </a:rPr>
              <a:t>实</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事求是、注重实效</a:t>
            </a:r>
            <a:r>
              <a:rPr sz="2400" b="1" dirty="0">
                <a:latin typeface="宋体" panose="02010600030101010101" pitchFamily="2" charset="-122"/>
                <a:cs typeface="宋体" panose="02010600030101010101" pitchFamily="2" charset="-122"/>
              </a:rPr>
              <a:t>）</a:t>
            </a:r>
            <a:r>
              <a:rPr sz="2400" b="1" spc="-10" dirty="0">
                <a:latin typeface="宋体" panose="02010600030101010101" pitchFamily="2" charset="-122"/>
                <a:cs typeface="宋体" panose="02010600030101010101" pitchFamily="2" charset="-122"/>
              </a:rPr>
              <a:t>。</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事故调查报告向社会公布。调查处理办法由国务院制</a:t>
            </a:r>
            <a:r>
              <a:rPr sz="2400" b="1" spc="-10" dirty="0">
                <a:latin typeface="宋体" panose="02010600030101010101" pitchFamily="2" charset="-122"/>
                <a:cs typeface="宋体" panose="02010600030101010101" pitchFamily="2" charset="-122"/>
              </a:rPr>
              <a:t>定</a:t>
            </a:r>
            <a:endParaRPr sz="2400">
              <a:latin typeface="宋体" panose="02010600030101010101" pitchFamily="2" charset="-122"/>
              <a:cs typeface="宋体" panose="02010600030101010101" pitchFamily="2" charset="-122"/>
            </a:endParaRPr>
          </a:p>
          <a:p>
            <a:pPr marL="12700">
              <a:lnSpc>
                <a:spcPct val="100000"/>
              </a:lnSpc>
              <a:spcBef>
                <a:spcPts val="860"/>
              </a:spcBef>
            </a:pPr>
            <a:r>
              <a:rPr sz="2400" b="1" dirty="0">
                <a:latin typeface="宋体" panose="02010600030101010101" pitchFamily="2" charset="-122"/>
                <a:cs typeface="宋体" panose="02010600030101010101" pitchFamily="2" charset="-122"/>
              </a:rPr>
              <a:t>（493号令</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marR="158750">
              <a:lnSpc>
                <a:spcPct val="140000"/>
              </a:lnSpc>
              <a:spcBef>
                <a:spcPts val="285"/>
              </a:spcBef>
            </a:pPr>
            <a:r>
              <a:rPr sz="2400" b="1" dirty="0">
                <a:solidFill>
                  <a:srgbClr val="FF0000"/>
                </a:solidFill>
                <a:latin typeface="宋体" panose="02010600030101010101" pitchFamily="2" charset="-122"/>
                <a:cs typeface="宋体" panose="02010600030101010101" pitchFamily="2" charset="-122"/>
              </a:rPr>
              <a:t>第八十四</a:t>
            </a:r>
            <a:r>
              <a:rPr sz="2400" b="1" spc="-10" dirty="0">
                <a:solidFill>
                  <a:srgbClr val="FF0000"/>
                </a:solidFill>
                <a:latin typeface="宋体" panose="02010600030101010101" pitchFamily="2" charset="-122"/>
                <a:cs typeface="宋体" panose="02010600030101010101" pitchFamily="2" charset="-122"/>
              </a:rPr>
              <a:t>条</a:t>
            </a:r>
            <a:r>
              <a:rPr sz="2400" b="1" spc="10" dirty="0">
                <a:solidFill>
                  <a:srgbClr val="FF0000"/>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经调查确定为责任事故的</a:t>
            </a:r>
            <a:r>
              <a:rPr sz="2400" b="1" dirty="0">
                <a:solidFill>
                  <a:srgbClr val="FF0000"/>
                </a:solidFill>
                <a:latin typeface="宋体" panose="02010600030101010101" pitchFamily="2" charset="-122"/>
                <a:cs typeface="宋体" panose="02010600030101010101" pitchFamily="2" charset="-122"/>
              </a:rPr>
              <a:t>责任追究规定</a:t>
            </a:r>
            <a:r>
              <a:rPr sz="2400" b="1" spc="-10" dirty="0">
                <a:solidFill>
                  <a:srgbClr val="FF0000"/>
                </a:solidFill>
                <a:latin typeface="宋体" panose="02010600030101010101" pitchFamily="2" charset="-122"/>
                <a:cs typeface="宋体" panose="02010600030101010101" pitchFamily="2" charset="-122"/>
              </a:rPr>
              <a:t>：</a:t>
            </a:r>
            <a:r>
              <a:rPr sz="2400" b="1" spc="-5" dirty="0">
                <a:solidFill>
                  <a:srgbClr val="FF0000"/>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除对事故单位责任追究外，还要追究对</a:t>
            </a:r>
            <a:r>
              <a:rPr sz="2400" b="1" dirty="0">
                <a:solidFill>
                  <a:srgbClr val="FF0000"/>
                </a:solidFill>
                <a:latin typeface="宋体" panose="02010600030101010101" pitchFamily="2" charset="-122"/>
                <a:cs typeface="宋体" panose="02010600030101010101" pitchFamily="2" charset="-122"/>
              </a:rPr>
              <a:t>有审批和监督职</a:t>
            </a:r>
            <a:r>
              <a:rPr sz="2400" b="1" spc="-10" dirty="0">
                <a:solidFill>
                  <a:srgbClr val="FF0000"/>
                </a:solidFill>
                <a:latin typeface="宋体" panose="02010600030101010101" pitchFamily="2" charset="-122"/>
                <a:cs typeface="宋体" panose="02010600030101010101" pitchFamily="2" charset="-122"/>
              </a:rPr>
              <a:t>责</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的部门</a:t>
            </a:r>
            <a:r>
              <a:rPr sz="2400" b="1" dirty="0">
                <a:latin typeface="宋体" panose="02010600030101010101" pitchFamily="2" charset="-122"/>
                <a:cs typeface="宋体" panose="02010600030101010101" pitchFamily="2" charset="-122"/>
              </a:rPr>
              <a:t>及人员失职渎职行为的责</a:t>
            </a:r>
            <a:r>
              <a:rPr sz="2400" b="1" spc="-10" dirty="0">
                <a:latin typeface="宋体" panose="02010600030101010101" pitchFamily="2" charset="-122"/>
                <a:cs typeface="宋体" panose="02010600030101010101" pitchFamily="2" charset="-122"/>
              </a:rPr>
              <a:t>任</a:t>
            </a:r>
            <a:endParaRPr sz="2400">
              <a:latin typeface="宋体" panose="02010600030101010101" pitchFamily="2" charset="-122"/>
              <a:cs typeface="宋体" panose="02010600030101010101" pitchFamily="2" charset="-122"/>
            </a:endParaRPr>
          </a:p>
          <a:p>
            <a:pPr marL="12700" marR="5080">
              <a:lnSpc>
                <a:spcPct val="150000"/>
              </a:lnSpc>
            </a:pPr>
            <a:r>
              <a:rPr sz="2400" b="1" dirty="0">
                <a:solidFill>
                  <a:srgbClr val="FF0000"/>
                </a:solidFill>
                <a:latin typeface="宋体" panose="02010600030101010101" pitchFamily="2" charset="-122"/>
                <a:cs typeface="宋体" panose="02010600030101010101" pitchFamily="2" charset="-122"/>
              </a:rPr>
              <a:t>第八十五</a:t>
            </a:r>
            <a:r>
              <a:rPr sz="2400" b="1" spc="-10" dirty="0">
                <a:solidFill>
                  <a:srgbClr val="FF0000"/>
                </a:solidFill>
                <a:latin typeface="宋体" panose="02010600030101010101" pitchFamily="2" charset="-122"/>
                <a:cs typeface="宋体" panose="02010600030101010101" pitchFamily="2" charset="-122"/>
              </a:rPr>
              <a:t>条</a:t>
            </a:r>
            <a:r>
              <a:rPr sz="2400" b="1" spc="10"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任何单位和个人不得阻挠、干涉</a:t>
            </a:r>
            <a:r>
              <a:rPr sz="2400" b="1" dirty="0">
                <a:latin typeface="宋体" panose="02010600030101010101" pitchFamily="2" charset="-122"/>
                <a:cs typeface="宋体" panose="02010600030101010101" pitchFamily="2" charset="-122"/>
              </a:rPr>
              <a:t>事故调查处</a:t>
            </a:r>
            <a:r>
              <a:rPr sz="2400" b="1" spc="-10" dirty="0">
                <a:latin typeface="宋体" panose="02010600030101010101" pitchFamily="2" charset="-122"/>
                <a:cs typeface="宋体" panose="02010600030101010101" pitchFamily="2" charset="-122"/>
              </a:rPr>
              <a:t>理</a:t>
            </a:r>
            <a:r>
              <a:rPr sz="2400" b="1" spc="-5" dirty="0">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第八十六</a:t>
            </a:r>
            <a:r>
              <a:rPr sz="2400" b="1" spc="-10" dirty="0">
                <a:solidFill>
                  <a:srgbClr val="FF0000"/>
                </a:solidFill>
                <a:latin typeface="宋体" panose="02010600030101010101" pitchFamily="2" charset="-122"/>
                <a:cs typeface="宋体" panose="02010600030101010101" pitchFamily="2" charset="-122"/>
              </a:rPr>
              <a:t>条</a:t>
            </a:r>
            <a:r>
              <a:rPr sz="2400" b="1" spc="10" dirty="0">
                <a:solidFill>
                  <a:srgbClr val="FF0000"/>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县级以上政府负责事故</a:t>
            </a:r>
            <a:r>
              <a:rPr sz="2400" b="1" dirty="0">
                <a:solidFill>
                  <a:srgbClr val="FF0000"/>
                </a:solidFill>
                <a:latin typeface="宋体" panose="02010600030101010101" pitchFamily="2" charset="-122"/>
                <a:cs typeface="宋体" panose="02010600030101010101" pitchFamily="2" charset="-122"/>
              </a:rPr>
              <a:t>统计分析与向社会公</a:t>
            </a:r>
            <a:r>
              <a:rPr sz="2400" b="1" spc="-10" dirty="0">
                <a:solidFill>
                  <a:srgbClr val="FF0000"/>
                </a:solidFill>
                <a:latin typeface="宋体" panose="02010600030101010101" pitchFamily="2" charset="-122"/>
                <a:cs typeface="宋体" panose="02010600030101010101" pitchFamily="2" charset="-122"/>
              </a:rPr>
              <a:t>布</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2800" rIns="0" bIns="0" rtlCol="0">
            <a:spAutoFit/>
          </a:bodyPr>
          <a:lstStyle/>
          <a:p>
            <a:pPr marL="2235835">
              <a:lnSpc>
                <a:spcPts val="3750"/>
              </a:lnSpc>
            </a:pPr>
            <a:r>
              <a:rPr sz="3200" b="0" dirty="0">
                <a:latin typeface="宋体" panose="02010600030101010101" pitchFamily="2" charset="-122"/>
                <a:cs typeface="宋体" panose="02010600030101010101" pitchFamily="2" charset="-122"/>
              </a:rPr>
              <a:t>第六</a:t>
            </a:r>
            <a:r>
              <a:rPr sz="3200" b="0" spc="5" dirty="0">
                <a:latin typeface="宋体" panose="02010600030101010101" pitchFamily="2" charset="-122"/>
                <a:cs typeface="宋体" panose="02010600030101010101" pitchFamily="2" charset="-122"/>
              </a:rPr>
              <a:t>章</a:t>
            </a:r>
            <a:r>
              <a:rPr sz="3200" b="0" spc="-5" dirty="0">
                <a:latin typeface="宋体" panose="02010600030101010101" pitchFamily="2" charset="-122"/>
                <a:cs typeface="宋体" panose="02010600030101010101" pitchFamily="2" charset="-122"/>
              </a:rPr>
              <a:t> </a:t>
            </a:r>
            <a:r>
              <a:rPr sz="3200" b="0" dirty="0">
                <a:latin typeface="宋体" panose="02010600030101010101" pitchFamily="2" charset="-122"/>
                <a:cs typeface="宋体" panose="02010600030101010101" pitchFamily="2" charset="-122"/>
              </a:rPr>
              <a:t>法律责</a:t>
            </a:r>
            <a:r>
              <a:rPr sz="3200" b="0" spc="5" dirty="0">
                <a:latin typeface="宋体" panose="02010600030101010101" pitchFamily="2" charset="-122"/>
                <a:cs typeface="宋体" panose="02010600030101010101" pitchFamily="2" charset="-122"/>
              </a:rPr>
              <a:t>任</a:t>
            </a:r>
            <a:endParaRPr sz="3200">
              <a:latin typeface="宋体" panose="02010600030101010101" pitchFamily="2" charset="-122"/>
              <a:cs typeface="宋体" panose="02010600030101010101" pitchFamily="2" charset="-122"/>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118</a:t>
            </a:fld>
            <a:endParaRPr spc="-5" dirty="0">
              <a:solidFill>
                <a:srgbClr val="FFFF00"/>
              </a:solidFill>
            </a:endParaRPr>
          </a:p>
        </p:txBody>
      </p:sp>
      <p:sp>
        <p:nvSpPr>
          <p:cNvPr id="3" name="object 3"/>
          <p:cNvSpPr txBox="1"/>
          <p:nvPr/>
        </p:nvSpPr>
        <p:spPr>
          <a:xfrm>
            <a:off x="491490" y="1108636"/>
            <a:ext cx="8161020" cy="279400"/>
          </a:xfrm>
          <a:prstGeom prst="rect">
            <a:avLst/>
          </a:prstGeom>
        </p:spPr>
        <p:txBody>
          <a:bodyPr vert="horz" wrap="square" lIns="0" tIns="0" rIns="0" bIns="0" rtlCol="0">
            <a:spAutoFit/>
          </a:bodyPr>
          <a:lstStyle/>
          <a:p>
            <a:pPr marL="12700">
              <a:lnSpc>
                <a:spcPct val="100000"/>
              </a:lnSpc>
            </a:pPr>
            <a:r>
              <a:rPr sz="1800" dirty="0">
                <a:latin typeface="宋体" panose="02010600030101010101" pitchFamily="2" charset="-122"/>
                <a:cs typeface="宋体" panose="02010600030101010101" pitchFamily="2" charset="-122"/>
              </a:rPr>
              <a:t>（共</a:t>
            </a:r>
            <a:r>
              <a:rPr sz="1800" dirty="0">
                <a:latin typeface="黑体" panose="02010609060101010101" charset="-122"/>
                <a:cs typeface="黑体" panose="02010609060101010101" charset="-122"/>
              </a:rPr>
              <a:t>25</a:t>
            </a:r>
            <a:r>
              <a:rPr sz="1800" dirty="0">
                <a:latin typeface="宋体" panose="02010600030101010101" pitchFamily="2" charset="-122"/>
                <a:cs typeface="宋体" panose="02010600030101010101" pitchFamily="2" charset="-122"/>
              </a:rPr>
              <a:t>条增加</a:t>
            </a:r>
            <a:r>
              <a:rPr sz="1800" spc="-5" dirty="0">
                <a:latin typeface="Calibri" panose="020F0502020204030204"/>
                <a:cs typeface="Calibri" panose="020F0502020204030204"/>
              </a:rPr>
              <a:t>6 </a:t>
            </a:r>
            <a:r>
              <a:rPr sz="1800" dirty="0">
                <a:latin typeface="宋体" panose="02010600030101010101" pitchFamily="2" charset="-122"/>
                <a:cs typeface="宋体" panose="02010600030101010101" pitchFamily="2" charset="-122"/>
              </a:rPr>
              <a:t>条（</a:t>
            </a:r>
            <a:r>
              <a:rPr sz="1800" spc="-10" dirty="0">
                <a:latin typeface="Calibri" panose="020F0502020204030204"/>
                <a:cs typeface="Calibri" panose="020F0502020204030204"/>
              </a:rPr>
              <a:t>92</a:t>
            </a:r>
            <a:r>
              <a:rPr sz="1800" dirty="0">
                <a:latin typeface="Calibri" panose="020F0502020204030204"/>
                <a:cs typeface="Calibri" panose="020F0502020204030204"/>
              </a:rPr>
              <a:t>\</a:t>
            </a:r>
            <a:r>
              <a:rPr sz="1800" spc="-10" dirty="0">
                <a:latin typeface="Calibri" panose="020F0502020204030204"/>
                <a:cs typeface="Calibri" panose="020F0502020204030204"/>
              </a:rPr>
              <a:t>93</a:t>
            </a:r>
            <a:r>
              <a:rPr sz="1800" dirty="0">
                <a:latin typeface="Calibri" panose="020F0502020204030204"/>
                <a:cs typeface="Calibri" panose="020F0502020204030204"/>
              </a:rPr>
              <a:t>\</a:t>
            </a:r>
            <a:r>
              <a:rPr sz="1800" spc="-10" dirty="0">
                <a:latin typeface="Calibri" panose="020F0502020204030204"/>
                <a:cs typeface="Calibri" panose="020F0502020204030204"/>
              </a:rPr>
              <a:t>99</a:t>
            </a:r>
            <a:r>
              <a:rPr sz="1800" dirty="0">
                <a:latin typeface="Calibri" panose="020F0502020204030204"/>
                <a:cs typeface="Calibri" panose="020F0502020204030204"/>
              </a:rPr>
              <a:t>\</a:t>
            </a:r>
            <a:r>
              <a:rPr sz="1800" spc="-10" dirty="0">
                <a:latin typeface="Calibri" panose="020F0502020204030204"/>
                <a:cs typeface="Calibri" panose="020F0502020204030204"/>
              </a:rPr>
              <a:t>105</a:t>
            </a:r>
            <a:r>
              <a:rPr sz="1800" dirty="0">
                <a:latin typeface="Calibri" panose="020F0502020204030204"/>
                <a:cs typeface="Calibri" panose="020F0502020204030204"/>
              </a:rPr>
              <a:t>\</a:t>
            </a:r>
            <a:r>
              <a:rPr sz="1800" spc="-10" dirty="0">
                <a:latin typeface="Calibri" panose="020F0502020204030204"/>
                <a:cs typeface="Calibri" panose="020F0502020204030204"/>
              </a:rPr>
              <a:t>109</a:t>
            </a:r>
            <a:r>
              <a:rPr sz="1800" spc="-5" dirty="0">
                <a:latin typeface="Calibri" panose="020F0502020204030204"/>
                <a:cs typeface="Calibri" panose="020F0502020204030204"/>
              </a:rPr>
              <a:t>)</a:t>
            </a:r>
            <a:r>
              <a:rPr sz="1800" dirty="0">
                <a:latin typeface="宋体" panose="02010600030101010101" pitchFamily="2" charset="-122"/>
                <a:cs typeface="宋体" panose="02010600030101010101" pitchFamily="2" charset="-122"/>
              </a:rPr>
              <a:t>、修改</a:t>
            </a:r>
            <a:r>
              <a:rPr sz="1800" spc="-10" dirty="0">
                <a:latin typeface="Calibri" panose="020F0502020204030204"/>
                <a:cs typeface="Calibri" panose="020F0502020204030204"/>
              </a:rPr>
              <a:t>13</a:t>
            </a:r>
            <a:r>
              <a:rPr sz="1800" dirty="0">
                <a:latin typeface="宋体" panose="02010600030101010101" pitchFamily="2" charset="-122"/>
                <a:cs typeface="宋体" panose="02010600030101010101" pitchFamily="2" charset="-122"/>
              </a:rPr>
              <a:t>（</a:t>
            </a:r>
            <a:r>
              <a:rPr sz="1800" spc="-10" dirty="0">
                <a:latin typeface="Calibri" panose="020F0502020204030204"/>
                <a:cs typeface="Calibri" panose="020F0502020204030204"/>
              </a:rPr>
              <a:t>87</a:t>
            </a:r>
            <a:r>
              <a:rPr sz="1800" dirty="0">
                <a:latin typeface="Calibri" panose="020F0502020204030204"/>
                <a:cs typeface="Calibri" panose="020F0502020204030204"/>
              </a:rPr>
              <a:t>\</a:t>
            </a:r>
            <a:r>
              <a:rPr sz="1800" spc="-10" dirty="0">
                <a:latin typeface="Calibri" panose="020F0502020204030204"/>
                <a:cs typeface="Calibri" panose="020F0502020204030204"/>
              </a:rPr>
              <a:t>89</a:t>
            </a:r>
            <a:r>
              <a:rPr sz="1800" dirty="0">
                <a:latin typeface="Calibri" panose="020F0502020204030204"/>
                <a:cs typeface="Calibri" panose="020F0502020204030204"/>
              </a:rPr>
              <a:t>\</a:t>
            </a:r>
            <a:r>
              <a:rPr sz="1800" spc="-10" dirty="0">
                <a:latin typeface="Calibri" panose="020F0502020204030204"/>
                <a:cs typeface="Calibri" panose="020F0502020204030204"/>
              </a:rPr>
              <a:t>90</a:t>
            </a:r>
            <a:r>
              <a:rPr sz="1800" dirty="0">
                <a:latin typeface="Calibri" panose="020F0502020204030204"/>
                <a:cs typeface="Calibri" panose="020F0502020204030204"/>
              </a:rPr>
              <a:t>\</a:t>
            </a:r>
            <a:r>
              <a:rPr sz="1800" spc="-10" dirty="0">
                <a:latin typeface="Calibri" panose="020F0502020204030204"/>
                <a:cs typeface="Calibri" panose="020F0502020204030204"/>
              </a:rPr>
              <a:t>91</a:t>
            </a:r>
            <a:r>
              <a:rPr sz="1800" dirty="0">
                <a:latin typeface="Calibri" panose="020F0502020204030204"/>
                <a:cs typeface="Calibri" panose="020F0502020204030204"/>
              </a:rPr>
              <a:t>\</a:t>
            </a:r>
            <a:r>
              <a:rPr sz="1800" spc="-10" dirty="0">
                <a:latin typeface="Calibri" panose="020F0502020204030204"/>
                <a:cs typeface="Calibri" panose="020F0502020204030204"/>
              </a:rPr>
              <a:t>9498</a:t>
            </a:r>
            <a:r>
              <a:rPr sz="1800" dirty="0">
                <a:latin typeface="Calibri" panose="020F0502020204030204"/>
                <a:cs typeface="Calibri" panose="020F0502020204030204"/>
              </a:rPr>
              <a:t>\</a:t>
            </a:r>
            <a:r>
              <a:rPr sz="1800" spc="-10" dirty="0">
                <a:latin typeface="Calibri" panose="020F0502020204030204"/>
                <a:cs typeface="Calibri" panose="020F0502020204030204"/>
              </a:rPr>
              <a:t>100102</a:t>
            </a:r>
            <a:r>
              <a:rPr sz="1800" dirty="0">
                <a:latin typeface="Calibri" panose="020F0502020204030204"/>
                <a:cs typeface="Calibri" panose="020F0502020204030204"/>
              </a:rPr>
              <a:t>\</a:t>
            </a:r>
            <a:r>
              <a:rPr sz="1800" spc="-10" dirty="0">
                <a:latin typeface="Calibri" panose="020F0502020204030204"/>
                <a:cs typeface="Calibri" panose="020F0502020204030204"/>
              </a:rPr>
              <a:t>106</a:t>
            </a:r>
            <a:r>
              <a:rPr sz="180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p:txBody>
      </p:sp>
      <p:sp>
        <p:nvSpPr>
          <p:cNvPr id="4" name="object 4"/>
          <p:cNvSpPr txBox="1"/>
          <p:nvPr/>
        </p:nvSpPr>
        <p:spPr>
          <a:xfrm>
            <a:off x="78739" y="1679823"/>
            <a:ext cx="3471545" cy="676275"/>
          </a:xfrm>
          <a:prstGeom prst="rect">
            <a:avLst/>
          </a:prstGeom>
        </p:spPr>
        <p:txBody>
          <a:bodyPr vert="horz" wrap="square" lIns="0" tIns="0" rIns="0" bIns="0" rtlCol="0">
            <a:spAutoFit/>
          </a:bodyPr>
          <a:lstStyle/>
          <a:p>
            <a:pPr marL="12700" marR="5080">
              <a:lnSpc>
                <a:spcPct val="130000"/>
              </a:lnSpc>
            </a:pPr>
            <a:r>
              <a:rPr sz="2000" b="1" dirty="0">
                <a:solidFill>
                  <a:srgbClr val="800080"/>
                </a:solidFill>
                <a:latin typeface="宋体" panose="02010600030101010101" pitchFamily="2" charset="-122"/>
                <a:cs typeface="宋体" panose="02010600030101010101" pitchFamily="2" charset="-122"/>
              </a:rPr>
              <a:t>第八十七</a:t>
            </a:r>
            <a:r>
              <a:rPr sz="2000" b="1" spc="-5" dirty="0">
                <a:solidFill>
                  <a:srgbClr val="800080"/>
                </a:solidFill>
                <a:latin typeface="宋体" panose="02010600030101010101" pitchFamily="2" charset="-122"/>
                <a:cs typeface="宋体" panose="02010600030101010101" pitchFamily="2" charset="-122"/>
              </a:rPr>
              <a:t>条</a:t>
            </a:r>
            <a:r>
              <a:rPr sz="2000" b="1" spc="5" dirty="0">
                <a:solidFill>
                  <a:srgbClr val="800080"/>
                </a:solidFill>
                <a:latin typeface="宋体" panose="02010600030101010101" pitchFamily="2" charset="-122"/>
                <a:cs typeface="宋体" panose="02010600030101010101" pitchFamily="2" charset="-122"/>
              </a:rPr>
              <a:t> </a:t>
            </a:r>
            <a:r>
              <a:rPr sz="2000" b="1" dirty="0">
                <a:solidFill>
                  <a:srgbClr val="800080"/>
                </a:solidFill>
                <a:latin typeface="宋体" panose="02010600030101010101" pitchFamily="2" charset="-122"/>
                <a:cs typeface="宋体" panose="02010600030101010101" pitchFamily="2" charset="-122"/>
              </a:rPr>
              <a:t>安监部门法律责</a:t>
            </a:r>
            <a:r>
              <a:rPr sz="2000" b="1" spc="-5" dirty="0">
                <a:solidFill>
                  <a:srgbClr val="800080"/>
                </a:solidFill>
                <a:latin typeface="宋体" panose="02010600030101010101" pitchFamily="2" charset="-122"/>
                <a:cs typeface="宋体" panose="02010600030101010101" pitchFamily="2" charset="-122"/>
              </a:rPr>
              <a:t>任 </a:t>
            </a:r>
            <a:r>
              <a:rPr sz="2000" b="1" dirty="0">
                <a:solidFill>
                  <a:srgbClr val="800080"/>
                </a:solidFill>
                <a:latin typeface="宋体" panose="02010600030101010101" pitchFamily="2" charset="-122"/>
                <a:cs typeface="宋体" panose="02010600030101010101" pitchFamily="2" charset="-122"/>
              </a:rPr>
              <a:t>第八十八</a:t>
            </a:r>
            <a:r>
              <a:rPr sz="2000" b="1" spc="-5" dirty="0">
                <a:solidFill>
                  <a:srgbClr val="800080"/>
                </a:solidFill>
                <a:latin typeface="宋体" panose="02010600030101010101" pitchFamily="2" charset="-122"/>
                <a:cs typeface="宋体" panose="02010600030101010101" pitchFamily="2" charset="-122"/>
              </a:rPr>
              <a:t>条</a:t>
            </a:r>
            <a:r>
              <a:rPr sz="2000" b="1" spc="5" dirty="0">
                <a:solidFill>
                  <a:srgbClr val="800080"/>
                </a:solidFill>
                <a:latin typeface="宋体" panose="02010600030101010101" pitchFamily="2" charset="-122"/>
                <a:cs typeface="宋体" panose="02010600030101010101" pitchFamily="2" charset="-122"/>
              </a:rPr>
              <a:t> </a:t>
            </a:r>
            <a:r>
              <a:rPr sz="2000" b="1" dirty="0">
                <a:solidFill>
                  <a:srgbClr val="800080"/>
                </a:solidFill>
                <a:latin typeface="宋体" panose="02010600030101010101" pitchFamily="2" charset="-122"/>
                <a:cs typeface="宋体" panose="02010600030101010101" pitchFamily="2" charset="-122"/>
              </a:rPr>
              <a:t>安监部门责任约</a:t>
            </a:r>
            <a:r>
              <a:rPr sz="2000" b="1" spc="-5" dirty="0">
                <a:solidFill>
                  <a:srgbClr val="800080"/>
                </a:solidFill>
                <a:latin typeface="宋体" panose="02010600030101010101" pitchFamily="2" charset="-122"/>
                <a:cs typeface="宋体" panose="02010600030101010101" pitchFamily="2" charset="-122"/>
              </a:rPr>
              <a:t>束</a:t>
            </a:r>
            <a:endParaRPr sz="2000">
              <a:latin typeface="宋体" panose="02010600030101010101" pitchFamily="2" charset="-122"/>
              <a:cs typeface="宋体" panose="02010600030101010101" pitchFamily="2" charset="-122"/>
            </a:endParaRPr>
          </a:p>
        </p:txBody>
      </p:sp>
      <p:sp>
        <p:nvSpPr>
          <p:cNvPr id="5" name="object 5"/>
          <p:cNvSpPr txBox="1"/>
          <p:nvPr/>
        </p:nvSpPr>
        <p:spPr>
          <a:xfrm>
            <a:off x="78739" y="2472302"/>
            <a:ext cx="1301115" cy="1468755"/>
          </a:xfrm>
          <a:prstGeom prst="rect">
            <a:avLst/>
          </a:prstGeom>
        </p:spPr>
        <p:txBody>
          <a:bodyPr vert="horz" wrap="square" lIns="0" tIns="0" rIns="0" bIns="0" rtlCol="0">
            <a:spAutoFit/>
          </a:bodyPr>
          <a:lstStyle/>
          <a:p>
            <a:pPr marL="12700" marR="5080">
              <a:lnSpc>
                <a:spcPct val="130000"/>
              </a:lnSpc>
            </a:pPr>
            <a:r>
              <a:rPr sz="2000" b="1" dirty="0">
                <a:solidFill>
                  <a:srgbClr val="C0504D"/>
                </a:solidFill>
                <a:latin typeface="宋体" panose="02010600030101010101" pitchFamily="2" charset="-122"/>
                <a:cs typeface="宋体" panose="02010600030101010101" pitchFamily="2" charset="-122"/>
              </a:rPr>
              <a:t>第八十九</a:t>
            </a:r>
            <a:r>
              <a:rPr sz="2000" b="1" spc="-5" dirty="0">
                <a:solidFill>
                  <a:srgbClr val="C0504D"/>
                </a:solidFill>
                <a:latin typeface="宋体" panose="02010600030101010101" pitchFamily="2" charset="-122"/>
                <a:cs typeface="宋体" panose="02010600030101010101" pitchFamily="2" charset="-122"/>
              </a:rPr>
              <a:t>条 </a:t>
            </a:r>
            <a:r>
              <a:rPr sz="2000" b="1" dirty="0">
                <a:solidFill>
                  <a:srgbClr val="000099"/>
                </a:solidFill>
                <a:latin typeface="宋体" panose="02010600030101010101" pitchFamily="2" charset="-122"/>
                <a:cs typeface="宋体" panose="02010600030101010101" pitchFamily="2" charset="-122"/>
              </a:rPr>
              <a:t>第九十</a:t>
            </a:r>
            <a:r>
              <a:rPr sz="2000" b="1" spc="-5" dirty="0">
                <a:solidFill>
                  <a:srgbClr val="000099"/>
                </a:solidFill>
                <a:latin typeface="宋体" panose="02010600030101010101" pitchFamily="2" charset="-122"/>
                <a:cs typeface="宋体" panose="02010600030101010101" pitchFamily="2" charset="-122"/>
              </a:rPr>
              <a:t>条 </a:t>
            </a:r>
            <a:r>
              <a:rPr sz="2000" b="1" dirty="0">
                <a:solidFill>
                  <a:srgbClr val="000099"/>
                </a:solidFill>
                <a:latin typeface="宋体" panose="02010600030101010101" pitchFamily="2" charset="-122"/>
                <a:cs typeface="宋体" panose="02010600030101010101" pitchFamily="2" charset="-122"/>
              </a:rPr>
              <a:t>第九十一</a:t>
            </a:r>
            <a:r>
              <a:rPr sz="2000" b="1" spc="-5" dirty="0">
                <a:solidFill>
                  <a:srgbClr val="000099"/>
                </a:solidFill>
                <a:latin typeface="宋体" panose="02010600030101010101" pitchFamily="2" charset="-122"/>
                <a:cs typeface="宋体" panose="02010600030101010101" pitchFamily="2" charset="-122"/>
              </a:rPr>
              <a:t>条 </a:t>
            </a:r>
            <a:r>
              <a:rPr sz="2000" b="1" dirty="0">
                <a:solidFill>
                  <a:srgbClr val="000099"/>
                </a:solidFill>
                <a:latin typeface="宋体" panose="02010600030101010101" pitchFamily="2" charset="-122"/>
                <a:cs typeface="宋体" panose="02010600030101010101" pitchFamily="2" charset="-122"/>
              </a:rPr>
              <a:t>第九十二</a:t>
            </a:r>
            <a:r>
              <a:rPr sz="2000" b="1" spc="-5" dirty="0">
                <a:solidFill>
                  <a:srgbClr val="000099"/>
                </a:solidFill>
                <a:latin typeface="宋体" panose="02010600030101010101" pitchFamily="2" charset="-122"/>
                <a:cs typeface="宋体" panose="02010600030101010101" pitchFamily="2" charset="-122"/>
              </a:rPr>
              <a:t>条</a:t>
            </a:r>
            <a:endParaRPr sz="2000">
              <a:latin typeface="宋体" panose="02010600030101010101" pitchFamily="2" charset="-122"/>
              <a:cs typeface="宋体" panose="02010600030101010101" pitchFamily="2" charset="-122"/>
            </a:endParaRPr>
          </a:p>
        </p:txBody>
      </p:sp>
      <p:sp>
        <p:nvSpPr>
          <p:cNvPr id="6" name="object 6"/>
          <p:cNvSpPr txBox="1"/>
          <p:nvPr/>
        </p:nvSpPr>
        <p:spPr>
          <a:xfrm>
            <a:off x="1611630" y="2472302"/>
            <a:ext cx="2066925" cy="280035"/>
          </a:xfrm>
          <a:prstGeom prst="rect">
            <a:avLst/>
          </a:prstGeom>
        </p:spPr>
        <p:txBody>
          <a:bodyPr vert="horz" wrap="square" lIns="0" tIns="0" rIns="0" bIns="0" rtlCol="0">
            <a:spAutoFit/>
          </a:bodyPr>
          <a:lstStyle/>
          <a:p>
            <a:pPr marL="12700">
              <a:lnSpc>
                <a:spcPts val="2380"/>
              </a:lnSpc>
            </a:pPr>
            <a:r>
              <a:rPr sz="2000" b="1" dirty="0">
                <a:solidFill>
                  <a:srgbClr val="C0504D"/>
                </a:solidFill>
                <a:latin typeface="宋体" panose="02010600030101010101" pitchFamily="2" charset="-122"/>
                <a:cs typeface="宋体" panose="02010600030101010101" pitchFamily="2" charset="-122"/>
              </a:rPr>
              <a:t>服务机构法律责</a:t>
            </a:r>
            <a:r>
              <a:rPr sz="2000" b="1" spc="-5" dirty="0">
                <a:solidFill>
                  <a:srgbClr val="C0504D"/>
                </a:solidFill>
                <a:latin typeface="宋体" panose="02010600030101010101" pitchFamily="2" charset="-122"/>
                <a:cs typeface="宋体" panose="02010600030101010101" pitchFamily="2" charset="-122"/>
              </a:rPr>
              <a:t>任</a:t>
            </a:r>
            <a:endParaRPr sz="2000">
              <a:latin typeface="宋体" panose="02010600030101010101" pitchFamily="2" charset="-122"/>
              <a:cs typeface="宋体" panose="02010600030101010101" pitchFamily="2" charset="-122"/>
            </a:endParaRPr>
          </a:p>
        </p:txBody>
      </p:sp>
      <p:sp>
        <p:nvSpPr>
          <p:cNvPr id="7" name="object 7"/>
          <p:cNvSpPr txBox="1"/>
          <p:nvPr/>
        </p:nvSpPr>
        <p:spPr>
          <a:xfrm>
            <a:off x="1356360" y="2868543"/>
            <a:ext cx="2066925" cy="1072515"/>
          </a:xfrm>
          <a:prstGeom prst="rect">
            <a:avLst/>
          </a:prstGeom>
        </p:spPr>
        <p:txBody>
          <a:bodyPr vert="horz" wrap="square" lIns="0" tIns="0" rIns="0" bIns="0" rtlCol="0">
            <a:spAutoFit/>
          </a:bodyPr>
          <a:lstStyle/>
          <a:p>
            <a:pPr marL="267970" marR="5080" indent="-255270">
              <a:lnSpc>
                <a:spcPct val="130000"/>
              </a:lnSpc>
            </a:pPr>
            <a:r>
              <a:rPr sz="2000" b="1" dirty="0">
                <a:solidFill>
                  <a:srgbClr val="000099"/>
                </a:solidFill>
                <a:latin typeface="宋体" panose="02010600030101010101" pitchFamily="2" charset="-122"/>
                <a:cs typeface="宋体" panose="02010600030101010101" pitchFamily="2" charset="-122"/>
              </a:rPr>
              <a:t>安全投入责</a:t>
            </a:r>
            <a:r>
              <a:rPr sz="2000" b="1" spc="-5" dirty="0">
                <a:solidFill>
                  <a:srgbClr val="000099"/>
                </a:solidFill>
                <a:latin typeface="宋体" panose="02010600030101010101" pitchFamily="2" charset="-122"/>
                <a:cs typeface="宋体" panose="02010600030101010101" pitchFamily="2" charset="-122"/>
              </a:rPr>
              <a:t>任 </a:t>
            </a:r>
            <a:r>
              <a:rPr sz="2000" b="1" dirty="0">
                <a:solidFill>
                  <a:srgbClr val="000099"/>
                </a:solidFill>
                <a:latin typeface="宋体" panose="02010600030101010101" pitchFamily="2" charset="-122"/>
                <a:cs typeface="宋体" panose="02010600030101010101" pitchFamily="2" charset="-122"/>
              </a:rPr>
              <a:t>负责人管理责</a:t>
            </a:r>
            <a:r>
              <a:rPr sz="2000" b="1" spc="-5" dirty="0">
                <a:solidFill>
                  <a:srgbClr val="000099"/>
                </a:solidFill>
                <a:latin typeface="宋体" panose="02010600030101010101" pitchFamily="2" charset="-122"/>
                <a:cs typeface="宋体" panose="02010600030101010101" pitchFamily="2" charset="-122"/>
              </a:rPr>
              <a:t>任 </a:t>
            </a:r>
            <a:r>
              <a:rPr sz="2000" b="1" dirty="0">
                <a:solidFill>
                  <a:srgbClr val="FF0000"/>
                </a:solidFill>
                <a:latin typeface="宋体" panose="02010600030101010101" pitchFamily="2" charset="-122"/>
                <a:cs typeface="宋体" panose="02010600030101010101" pitchFamily="2" charset="-122"/>
              </a:rPr>
              <a:t>负责人事故罚</a:t>
            </a:r>
            <a:r>
              <a:rPr sz="2000" b="1" spc="-5" dirty="0">
                <a:solidFill>
                  <a:srgbClr val="FF0000"/>
                </a:solidFill>
                <a:latin typeface="宋体" panose="02010600030101010101" pitchFamily="2" charset="-122"/>
                <a:cs typeface="宋体" panose="02010600030101010101" pitchFamily="2" charset="-122"/>
              </a:rPr>
              <a:t>款</a:t>
            </a:r>
            <a:endParaRPr sz="2000">
              <a:latin typeface="宋体" panose="02010600030101010101" pitchFamily="2" charset="-122"/>
              <a:cs typeface="宋体" panose="02010600030101010101" pitchFamily="2" charset="-122"/>
            </a:endParaRPr>
          </a:p>
        </p:txBody>
      </p:sp>
      <p:sp>
        <p:nvSpPr>
          <p:cNvPr id="8" name="object 8"/>
          <p:cNvSpPr txBox="1"/>
          <p:nvPr/>
        </p:nvSpPr>
        <p:spPr>
          <a:xfrm>
            <a:off x="78739" y="4057263"/>
            <a:ext cx="3726815" cy="2261235"/>
          </a:xfrm>
          <a:prstGeom prst="rect">
            <a:avLst/>
          </a:prstGeom>
        </p:spPr>
        <p:txBody>
          <a:bodyPr vert="horz" wrap="square" lIns="0" tIns="0" rIns="0" bIns="0" rtlCol="0">
            <a:spAutoFit/>
          </a:bodyPr>
          <a:lstStyle/>
          <a:p>
            <a:pPr marL="12700" marR="5080">
              <a:lnSpc>
                <a:spcPct val="130000"/>
              </a:lnSpc>
              <a:tabLst>
                <a:tab pos="1544955" algn="l"/>
              </a:tabLst>
            </a:pPr>
            <a:r>
              <a:rPr sz="2000" b="1" dirty="0">
                <a:solidFill>
                  <a:srgbClr val="000099"/>
                </a:solidFill>
                <a:latin typeface="宋体" panose="02010600030101010101" pitchFamily="2" charset="-122"/>
                <a:cs typeface="宋体" panose="02010600030101010101" pitchFamily="2" charset="-122"/>
              </a:rPr>
              <a:t>第九十三</a:t>
            </a:r>
            <a:r>
              <a:rPr sz="2000" b="1" spc="-5" dirty="0">
                <a:solidFill>
                  <a:srgbClr val="000099"/>
                </a:solidFill>
                <a:latin typeface="宋体" panose="02010600030101010101" pitchFamily="2" charset="-122"/>
                <a:cs typeface="宋体" panose="02010600030101010101" pitchFamily="2" charset="-122"/>
              </a:rPr>
              <a:t>条</a:t>
            </a:r>
            <a:r>
              <a:rPr sz="2000" b="1" spc="5" dirty="0">
                <a:solidFill>
                  <a:srgbClr val="000099"/>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管理人员未履行职</a:t>
            </a:r>
            <a:r>
              <a:rPr sz="2000" b="1" spc="-5" dirty="0">
                <a:solidFill>
                  <a:srgbClr val="FF0000"/>
                </a:solidFill>
                <a:latin typeface="宋体" panose="02010600030101010101" pitchFamily="2" charset="-122"/>
                <a:cs typeface="宋体" panose="02010600030101010101" pitchFamily="2" charset="-122"/>
              </a:rPr>
              <a:t>责 </a:t>
            </a:r>
            <a:r>
              <a:rPr sz="2000" b="1" dirty="0">
                <a:solidFill>
                  <a:srgbClr val="C0504D"/>
                </a:solidFill>
                <a:latin typeface="宋体" panose="02010600030101010101" pitchFamily="2" charset="-122"/>
                <a:cs typeface="宋体" panose="02010600030101010101" pitchFamily="2" charset="-122"/>
              </a:rPr>
              <a:t>第九十四</a:t>
            </a:r>
            <a:r>
              <a:rPr sz="2000" b="1" spc="-5" dirty="0">
                <a:solidFill>
                  <a:srgbClr val="C0504D"/>
                </a:solidFill>
                <a:latin typeface="宋体" panose="02010600030101010101" pitchFamily="2" charset="-122"/>
                <a:cs typeface="宋体" panose="02010600030101010101" pitchFamily="2" charset="-122"/>
              </a:rPr>
              <a:t>条</a:t>
            </a:r>
            <a:r>
              <a:rPr sz="2000" b="1" dirty="0">
                <a:solidFill>
                  <a:srgbClr val="C0504D"/>
                </a:solidFill>
                <a:latin typeface="宋体" panose="02010600030101010101" pitchFamily="2" charset="-122"/>
                <a:cs typeface="宋体" panose="02010600030101010101" pitchFamily="2" charset="-122"/>
              </a:rPr>
              <a:t>	企业三同时责</a:t>
            </a:r>
            <a:r>
              <a:rPr sz="2000" b="1" spc="-5" dirty="0">
                <a:solidFill>
                  <a:srgbClr val="C0504D"/>
                </a:solidFill>
                <a:latin typeface="宋体" panose="02010600030101010101" pitchFamily="2" charset="-122"/>
                <a:cs typeface="宋体" panose="02010600030101010101" pitchFamily="2" charset="-122"/>
              </a:rPr>
              <a:t>任 </a:t>
            </a:r>
            <a:r>
              <a:rPr sz="2000" b="1" dirty="0">
                <a:solidFill>
                  <a:srgbClr val="000099"/>
                </a:solidFill>
                <a:latin typeface="宋体" panose="02010600030101010101" pitchFamily="2" charset="-122"/>
                <a:cs typeface="宋体" panose="02010600030101010101" pitchFamily="2" charset="-122"/>
              </a:rPr>
              <a:t>第九十五</a:t>
            </a:r>
            <a:r>
              <a:rPr sz="2000" b="1" spc="-5" dirty="0">
                <a:solidFill>
                  <a:srgbClr val="000099"/>
                </a:solidFill>
                <a:latin typeface="宋体" panose="02010600030101010101" pitchFamily="2" charset="-122"/>
                <a:cs typeface="宋体" panose="02010600030101010101" pitchFamily="2" charset="-122"/>
              </a:rPr>
              <a:t>条</a:t>
            </a:r>
            <a:r>
              <a:rPr sz="2000" b="1" spc="5" dirty="0">
                <a:solidFill>
                  <a:srgbClr val="000099"/>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企业管理责</a:t>
            </a:r>
            <a:r>
              <a:rPr sz="2000" b="1" spc="-5" dirty="0">
                <a:solidFill>
                  <a:srgbClr val="C0504D"/>
                </a:solidFill>
                <a:latin typeface="宋体" panose="02010600030101010101" pitchFamily="2" charset="-122"/>
                <a:cs typeface="宋体" panose="02010600030101010101" pitchFamily="2" charset="-122"/>
              </a:rPr>
              <a:t>任 </a:t>
            </a:r>
            <a:r>
              <a:rPr sz="2000" b="1" dirty="0">
                <a:solidFill>
                  <a:srgbClr val="000099"/>
                </a:solidFill>
                <a:latin typeface="宋体" panose="02010600030101010101" pitchFamily="2" charset="-122"/>
                <a:cs typeface="宋体" panose="02010600030101010101" pitchFamily="2" charset="-122"/>
              </a:rPr>
              <a:t>第九十六</a:t>
            </a:r>
            <a:r>
              <a:rPr sz="2000" b="1" spc="-5" dirty="0">
                <a:solidFill>
                  <a:srgbClr val="000099"/>
                </a:solidFill>
                <a:latin typeface="宋体" panose="02010600030101010101" pitchFamily="2" charset="-122"/>
                <a:cs typeface="宋体" panose="02010600030101010101" pitchFamily="2" charset="-122"/>
              </a:rPr>
              <a:t>条</a:t>
            </a:r>
            <a:r>
              <a:rPr sz="2000" b="1" spc="5" dirty="0">
                <a:solidFill>
                  <a:srgbClr val="000099"/>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企业设备责</a:t>
            </a:r>
            <a:r>
              <a:rPr sz="2000" b="1" spc="-5" dirty="0">
                <a:solidFill>
                  <a:srgbClr val="C0504D"/>
                </a:solidFill>
                <a:latin typeface="宋体" panose="02010600030101010101" pitchFamily="2" charset="-122"/>
                <a:cs typeface="宋体" panose="02010600030101010101" pitchFamily="2" charset="-122"/>
              </a:rPr>
              <a:t>任 </a:t>
            </a:r>
            <a:r>
              <a:rPr sz="2000" b="1" dirty="0">
                <a:solidFill>
                  <a:srgbClr val="000099"/>
                </a:solidFill>
                <a:latin typeface="宋体" panose="02010600030101010101" pitchFamily="2" charset="-122"/>
                <a:cs typeface="宋体" panose="02010600030101010101" pitchFamily="2" charset="-122"/>
              </a:rPr>
              <a:t>第九十七</a:t>
            </a:r>
            <a:r>
              <a:rPr sz="2000" b="1" spc="-5" dirty="0">
                <a:solidFill>
                  <a:srgbClr val="000099"/>
                </a:solidFill>
                <a:latin typeface="宋体" panose="02010600030101010101" pitchFamily="2" charset="-122"/>
                <a:cs typeface="宋体" panose="02010600030101010101" pitchFamily="2" charset="-122"/>
              </a:rPr>
              <a:t>条</a:t>
            </a:r>
            <a:r>
              <a:rPr sz="2000" b="1" spc="5" dirty="0">
                <a:solidFill>
                  <a:srgbClr val="000099"/>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企业危险物品责</a:t>
            </a:r>
            <a:r>
              <a:rPr sz="2000" b="1" spc="-5" dirty="0">
                <a:solidFill>
                  <a:srgbClr val="C0504D"/>
                </a:solidFill>
                <a:latin typeface="宋体" panose="02010600030101010101" pitchFamily="2" charset="-122"/>
                <a:cs typeface="宋体" panose="02010600030101010101" pitchFamily="2" charset="-122"/>
              </a:rPr>
              <a:t>任 </a:t>
            </a:r>
            <a:r>
              <a:rPr sz="2000" b="1" dirty="0">
                <a:solidFill>
                  <a:srgbClr val="000099"/>
                </a:solidFill>
                <a:latin typeface="宋体" panose="02010600030101010101" pitchFamily="2" charset="-122"/>
                <a:cs typeface="宋体" panose="02010600030101010101" pitchFamily="2" charset="-122"/>
              </a:rPr>
              <a:t>第九十八</a:t>
            </a:r>
            <a:r>
              <a:rPr sz="2000" b="1" spc="-5" dirty="0">
                <a:solidFill>
                  <a:srgbClr val="000099"/>
                </a:solidFill>
                <a:latin typeface="宋体" panose="02010600030101010101" pitchFamily="2" charset="-122"/>
                <a:cs typeface="宋体" panose="02010600030101010101" pitchFamily="2" charset="-122"/>
              </a:rPr>
              <a:t>条</a:t>
            </a:r>
            <a:r>
              <a:rPr sz="2000" b="1" spc="5" dirty="0">
                <a:solidFill>
                  <a:srgbClr val="000099"/>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重大危险源责</a:t>
            </a:r>
            <a:r>
              <a:rPr sz="2000" b="1" spc="-5" dirty="0">
                <a:solidFill>
                  <a:srgbClr val="C0504D"/>
                </a:solidFill>
                <a:latin typeface="宋体" panose="02010600030101010101" pitchFamily="2" charset="-122"/>
                <a:cs typeface="宋体" panose="02010600030101010101" pitchFamily="2" charset="-122"/>
              </a:rPr>
              <a:t>任</a:t>
            </a:r>
            <a:endParaRPr sz="2000">
              <a:latin typeface="宋体" panose="02010600030101010101" pitchFamily="2" charset="-122"/>
              <a:cs typeface="宋体" panose="02010600030101010101" pitchFamily="2" charset="-122"/>
            </a:endParaRPr>
          </a:p>
        </p:txBody>
      </p:sp>
      <p:sp>
        <p:nvSpPr>
          <p:cNvPr id="9" name="object 9"/>
          <p:cNvSpPr txBox="1"/>
          <p:nvPr/>
        </p:nvSpPr>
        <p:spPr>
          <a:xfrm>
            <a:off x="5184140" y="1578223"/>
            <a:ext cx="3814445" cy="4681855"/>
          </a:xfrm>
          <a:prstGeom prst="rect">
            <a:avLst/>
          </a:prstGeom>
        </p:spPr>
        <p:txBody>
          <a:bodyPr vert="horz" wrap="square" lIns="0" tIns="0" rIns="0" bIns="0" rtlCol="0">
            <a:spAutoFit/>
          </a:bodyPr>
          <a:lstStyle/>
          <a:p>
            <a:pPr marL="12700">
              <a:lnSpc>
                <a:spcPct val="100000"/>
              </a:lnSpc>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第九十九</a:t>
            </a:r>
            <a:r>
              <a:rPr sz="2000" b="1" spc="-5" dirty="0">
                <a:solidFill>
                  <a:srgbClr val="FF0000"/>
                </a:solidFill>
                <a:latin typeface="宋体" panose="02010600030101010101" pitchFamily="2" charset="-122"/>
                <a:cs typeface="宋体" panose="02010600030101010101" pitchFamily="2" charset="-122"/>
              </a:rPr>
              <a:t>条</a:t>
            </a:r>
            <a:r>
              <a:rPr sz="2000" b="1" spc="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隐患排查责</a:t>
            </a:r>
            <a:r>
              <a:rPr sz="2000" b="1" spc="-5" dirty="0">
                <a:solidFill>
                  <a:srgbClr val="FF0000"/>
                </a:solidFill>
                <a:latin typeface="宋体" panose="02010600030101010101" pitchFamily="2" charset="-122"/>
                <a:cs typeface="宋体" panose="02010600030101010101" pitchFamily="2" charset="-122"/>
              </a:rPr>
              <a:t>任</a:t>
            </a:r>
            <a:endParaRPr sz="2000">
              <a:latin typeface="宋体" panose="02010600030101010101" pitchFamily="2" charset="-122"/>
              <a:cs typeface="宋体" panose="02010600030101010101" pitchFamily="2" charset="-122"/>
            </a:endParaRPr>
          </a:p>
          <a:p>
            <a:pPr marL="12700">
              <a:lnSpc>
                <a:spcPct val="100000"/>
              </a:lnSpc>
              <a:spcBef>
                <a:spcPts val="480"/>
              </a:spcBef>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第一百</a:t>
            </a:r>
            <a:r>
              <a:rPr sz="2000" b="1" spc="-5" dirty="0">
                <a:solidFill>
                  <a:srgbClr val="000099"/>
                </a:solidFill>
                <a:latin typeface="宋体" panose="02010600030101010101" pitchFamily="2" charset="-122"/>
                <a:cs typeface="宋体" panose="02010600030101010101" pitchFamily="2" charset="-122"/>
              </a:rPr>
              <a:t>条</a:t>
            </a:r>
            <a:r>
              <a:rPr sz="2000" b="1" spc="5" dirty="0">
                <a:solidFill>
                  <a:srgbClr val="000099"/>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承包责</a:t>
            </a:r>
            <a:r>
              <a:rPr sz="2000" b="1" spc="-5" dirty="0">
                <a:solidFill>
                  <a:srgbClr val="C0504D"/>
                </a:solidFill>
                <a:latin typeface="宋体" panose="02010600030101010101" pitchFamily="2" charset="-122"/>
                <a:cs typeface="宋体" panose="02010600030101010101" pitchFamily="2" charset="-122"/>
              </a:rPr>
              <a:t>任</a:t>
            </a:r>
            <a:endParaRPr sz="2000">
              <a:latin typeface="宋体" panose="02010600030101010101" pitchFamily="2" charset="-122"/>
              <a:cs typeface="宋体" panose="02010600030101010101" pitchFamily="2" charset="-122"/>
            </a:endParaRPr>
          </a:p>
          <a:p>
            <a:pPr marL="12700">
              <a:lnSpc>
                <a:spcPct val="100000"/>
              </a:lnSpc>
              <a:spcBef>
                <a:spcPts val="480"/>
              </a:spcBef>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第一百零一条</a:t>
            </a:r>
            <a:r>
              <a:rPr sz="2000" b="1" dirty="0">
                <a:solidFill>
                  <a:srgbClr val="C0504D"/>
                </a:solidFill>
                <a:latin typeface="宋体" panose="02010600030101010101" pitchFamily="2" charset="-122"/>
                <a:cs typeface="宋体" panose="02010600030101010101" pitchFamily="2" charset="-122"/>
              </a:rPr>
              <a:t>同区域作</a:t>
            </a:r>
            <a:r>
              <a:rPr sz="2000" b="1" spc="-5" dirty="0">
                <a:solidFill>
                  <a:srgbClr val="C0504D"/>
                </a:solidFill>
                <a:latin typeface="宋体" panose="02010600030101010101" pitchFamily="2" charset="-122"/>
                <a:cs typeface="宋体" panose="02010600030101010101" pitchFamily="2" charset="-122"/>
              </a:rPr>
              <a:t>业</a:t>
            </a:r>
            <a:r>
              <a:rPr sz="2000" b="1" spc="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责</a:t>
            </a:r>
            <a:r>
              <a:rPr sz="2000" b="1" spc="-5" dirty="0">
                <a:solidFill>
                  <a:srgbClr val="C0504D"/>
                </a:solidFill>
                <a:latin typeface="宋体" panose="02010600030101010101" pitchFamily="2" charset="-122"/>
                <a:cs typeface="宋体" panose="02010600030101010101" pitchFamily="2" charset="-122"/>
              </a:rPr>
              <a:t>任</a:t>
            </a:r>
            <a:endParaRPr sz="2000">
              <a:latin typeface="宋体" panose="02010600030101010101" pitchFamily="2" charset="-122"/>
              <a:cs typeface="宋体" panose="02010600030101010101" pitchFamily="2" charset="-122"/>
            </a:endParaRPr>
          </a:p>
          <a:p>
            <a:pPr marL="12700">
              <a:lnSpc>
                <a:spcPct val="100000"/>
              </a:lnSpc>
              <a:spcBef>
                <a:spcPts val="480"/>
              </a:spcBef>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第一百零二</a:t>
            </a:r>
            <a:r>
              <a:rPr sz="2000" b="1" spc="-5" dirty="0">
                <a:solidFill>
                  <a:srgbClr val="000099"/>
                </a:solidFill>
                <a:latin typeface="宋体" panose="02010600030101010101" pitchFamily="2" charset="-122"/>
                <a:cs typeface="宋体" panose="02010600030101010101" pitchFamily="2" charset="-122"/>
              </a:rPr>
              <a:t>条</a:t>
            </a:r>
            <a:r>
              <a:rPr sz="2000" b="1" spc="5" dirty="0">
                <a:solidFill>
                  <a:srgbClr val="000099"/>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安全距离责</a:t>
            </a:r>
            <a:r>
              <a:rPr sz="2000" b="1" spc="-5" dirty="0">
                <a:solidFill>
                  <a:srgbClr val="C0504D"/>
                </a:solidFill>
                <a:latin typeface="宋体" panose="02010600030101010101" pitchFamily="2" charset="-122"/>
                <a:cs typeface="宋体" panose="02010600030101010101" pitchFamily="2" charset="-122"/>
              </a:rPr>
              <a:t>任</a:t>
            </a:r>
            <a:endParaRPr sz="2000">
              <a:latin typeface="宋体" panose="02010600030101010101" pitchFamily="2" charset="-122"/>
              <a:cs typeface="宋体" panose="02010600030101010101" pitchFamily="2" charset="-122"/>
            </a:endParaRPr>
          </a:p>
          <a:p>
            <a:pPr marL="12700">
              <a:lnSpc>
                <a:spcPct val="100000"/>
              </a:lnSpc>
              <a:spcBef>
                <a:spcPts val="480"/>
              </a:spcBef>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第一百零三</a:t>
            </a:r>
            <a:r>
              <a:rPr sz="2000" b="1" spc="-5" dirty="0">
                <a:solidFill>
                  <a:srgbClr val="000099"/>
                </a:solidFill>
                <a:latin typeface="宋体" panose="02010600030101010101" pitchFamily="2" charset="-122"/>
                <a:cs typeface="宋体" panose="02010600030101010101" pitchFamily="2" charset="-122"/>
              </a:rPr>
              <a:t>条</a:t>
            </a:r>
            <a:r>
              <a:rPr sz="2000" b="1" spc="5" dirty="0">
                <a:solidFill>
                  <a:srgbClr val="000099"/>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私定免责协</a:t>
            </a:r>
            <a:r>
              <a:rPr sz="2000" b="1" spc="-5" dirty="0">
                <a:solidFill>
                  <a:srgbClr val="C0504D"/>
                </a:solidFill>
                <a:latin typeface="宋体" panose="02010600030101010101" pitchFamily="2" charset="-122"/>
                <a:cs typeface="宋体" panose="02010600030101010101" pitchFamily="2" charset="-122"/>
              </a:rPr>
              <a:t>议</a:t>
            </a:r>
            <a:endParaRPr sz="2000">
              <a:latin typeface="宋体" panose="02010600030101010101" pitchFamily="2" charset="-122"/>
              <a:cs typeface="宋体" panose="02010600030101010101" pitchFamily="2" charset="-122"/>
            </a:endParaRPr>
          </a:p>
          <a:p>
            <a:pPr marL="12700">
              <a:lnSpc>
                <a:spcPct val="100000"/>
              </a:lnSpc>
              <a:spcBef>
                <a:spcPts val="480"/>
              </a:spcBef>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第一百零四</a:t>
            </a:r>
            <a:r>
              <a:rPr sz="2000" b="1" spc="-5" dirty="0">
                <a:solidFill>
                  <a:srgbClr val="000099"/>
                </a:solidFill>
                <a:latin typeface="宋体" panose="02010600030101010101" pitchFamily="2" charset="-122"/>
                <a:cs typeface="宋体" panose="02010600030101010101" pitchFamily="2" charset="-122"/>
              </a:rPr>
              <a:t>条</a:t>
            </a:r>
            <a:r>
              <a:rPr sz="2000" b="1" spc="5" dirty="0">
                <a:solidFill>
                  <a:srgbClr val="000099"/>
                </a:solidFill>
                <a:latin typeface="宋体" panose="02010600030101010101" pitchFamily="2" charset="-122"/>
                <a:cs typeface="宋体" panose="02010600030101010101" pitchFamily="2" charset="-122"/>
              </a:rPr>
              <a:t> </a:t>
            </a:r>
            <a:r>
              <a:rPr sz="2000" b="1" dirty="0">
                <a:solidFill>
                  <a:srgbClr val="000099"/>
                </a:solidFill>
                <a:latin typeface="宋体" panose="02010600030101010101" pitchFamily="2" charset="-122"/>
                <a:cs typeface="宋体" panose="02010600030101010101" pitchFamily="2" charset="-122"/>
              </a:rPr>
              <a:t>从业人员</a:t>
            </a:r>
            <a:r>
              <a:rPr sz="2000" b="1" dirty="0">
                <a:solidFill>
                  <a:srgbClr val="C0504D"/>
                </a:solidFill>
                <a:latin typeface="宋体" panose="02010600030101010101" pitchFamily="2" charset="-122"/>
                <a:cs typeface="宋体" panose="02010600030101010101" pitchFamily="2" charset="-122"/>
              </a:rPr>
              <a:t>责</a:t>
            </a:r>
            <a:r>
              <a:rPr sz="2000" b="1" spc="-5" dirty="0">
                <a:solidFill>
                  <a:srgbClr val="C0504D"/>
                </a:solidFill>
                <a:latin typeface="宋体" panose="02010600030101010101" pitchFamily="2" charset="-122"/>
                <a:cs typeface="宋体" panose="02010600030101010101" pitchFamily="2" charset="-122"/>
              </a:rPr>
              <a:t>任</a:t>
            </a:r>
            <a:endParaRPr sz="2000">
              <a:latin typeface="宋体" panose="02010600030101010101" pitchFamily="2" charset="-122"/>
              <a:cs typeface="宋体" panose="02010600030101010101" pitchFamily="2" charset="-122"/>
            </a:endParaRPr>
          </a:p>
          <a:p>
            <a:pPr marL="12700">
              <a:lnSpc>
                <a:spcPct val="100000"/>
              </a:lnSpc>
              <a:spcBef>
                <a:spcPts val="480"/>
              </a:spcBef>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第一百零五条拒绝检查责</a:t>
            </a:r>
            <a:r>
              <a:rPr sz="2000" b="1" spc="-5" dirty="0">
                <a:solidFill>
                  <a:srgbClr val="FF0000"/>
                </a:solidFill>
                <a:latin typeface="宋体" panose="02010600030101010101" pitchFamily="2" charset="-122"/>
                <a:cs typeface="宋体" panose="02010600030101010101" pitchFamily="2" charset="-122"/>
              </a:rPr>
              <a:t>任</a:t>
            </a:r>
            <a:endParaRPr sz="2000">
              <a:latin typeface="宋体" panose="02010600030101010101" pitchFamily="2" charset="-122"/>
              <a:cs typeface="宋体" panose="02010600030101010101" pitchFamily="2" charset="-122"/>
            </a:endParaRPr>
          </a:p>
          <a:p>
            <a:pPr marL="12700">
              <a:lnSpc>
                <a:spcPct val="100000"/>
              </a:lnSpc>
              <a:spcBef>
                <a:spcPts val="480"/>
              </a:spcBef>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第一百零六条不抢救逃</a:t>
            </a:r>
            <a:r>
              <a:rPr sz="2000" b="1" spc="-5" dirty="0">
                <a:solidFill>
                  <a:srgbClr val="000099"/>
                </a:solidFill>
                <a:latin typeface="宋体" panose="02010600030101010101" pitchFamily="2" charset="-122"/>
                <a:cs typeface="宋体" panose="02010600030101010101" pitchFamily="2" charset="-122"/>
              </a:rPr>
              <a:t>匿</a:t>
            </a:r>
            <a:endParaRPr sz="2000">
              <a:latin typeface="宋体" panose="02010600030101010101" pitchFamily="2" charset="-122"/>
              <a:cs typeface="宋体" panose="02010600030101010101" pitchFamily="2" charset="-122"/>
            </a:endParaRPr>
          </a:p>
          <a:p>
            <a:pPr marL="12700">
              <a:lnSpc>
                <a:spcPct val="100000"/>
              </a:lnSpc>
              <a:spcBef>
                <a:spcPts val="480"/>
              </a:spcBef>
              <a:tabLst>
                <a:tab pos="354965" algn="l"/>
              </a:tabLst>
            </a:pPr>
            <a:r>
              <a:rPr sz="2000" dirty="0">
                <a:solidFill>
                  <a:srgbClr val="800080"/>
                </a:solidFill>
                <a:latin typeface="Arial" panose="020B0604020202020204"/>
                <a:cs typeface="Arial" panose="020B0604020202020204"/>
              </a:rPr>
              <a:t>•	</a:t>
            </a:r>
            <a:r>
              <a:rPr sz="2000" b="1" dirty="0">
                <a:solidFill>
                  <a:srgbClr val="800080"/>
                </a:solidFill>
                <a:latin typeface="宋体" panose="02010600030101010101" pitchFamily="2" charset="-122"/>
                <a:cs typeface="宋体" panose="02010600030101010101" pitchFamily="2" charset="-122"/>
              </a:rPr>
              <a:t>第一百零七条政府事故报</a:t>
            </a:r>
            <a:r>
              <a:rPr sz="2000" b="1" spc="-5" dirty="0">
                <a:solidFill>
                  <a:srgbClr val="800080"/>
                </a:solidFill>
                <a:latin typeface="宋体" panose="02010600030101010101" pitchFamily="2" charset="-122"/>
                <a:cs typeface="宋体" panose="02010600030101010101" pitchFamily="2" charset="-122"/>
              </a:rPr>
              <a:t>告</a:t>
            </a:r>
            <a:endParaRPr sz="2000">
              <a:latin typeface="宋体" panose="02010600030101010101" pitchFamily="2" charset="-122"/>
              <a:cs typeface="宋体" panose="02010600030101010101" pitchFamily="2" charset="-122"/>
            </a:endParaRPr>
          </a:p>
          <a:p>
            <a:pPr marL="12700">
              <a:lnSpc>
                <a:spcPct val="100000"/>
              </a:lnSpc>
              <a:spcBef>
                <a:spcPts val="480"/>
              </a:spcBef>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第一百零八条不具备安全条</a:t>
            </a:r>
            <a:r>
              <a:rPr sz="2000" b="1" spc="-5" dirty="0">
                <a:solidFill>
                  <a:srgbClr val="000099"/>
                </a:solidFill>
                <a:latin typeface="宋体" panose="02010600030101010101" pitchFamily="2" charset="-122"/>
                <a:cs typeface="宋体" panose="02010600030101010101" pitchFamily="2" charset="-122"/>
              </a:rPr>
              <a:t>件</a:t>
            </a:r>
            <a:endParaRPr sz="2000">
              <a:latin typeface="宋体" panose="02010600030101010101" pitchFamily="2" charset="-122"/>
              <a:cs typeface="宋体" panose="02010600030101010101" pitchFamily="2" charset="-122"/>
            </a:endParaRPr>
          </a:p>
          <a:p>
            <a:pPr marL="12700">
              <a:lnSpc>
                <a:spcPct val="100000"/>
              </a:lnSpc>
              <a:spcBef>
                <a:spcPts val="480"/>
              </a:spcBef>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第一百零九条事故处</a:t>
            </a:r>
            <a:r>
              <a:rPr sz="2000" b="1" spc="-5" dirty="0">
                <a:solidFill>
                  <a:srgbClr val="FF0000"/>
                </a:solidFill>
                <a:latin typeface="宋体" panose="02010600030101010101" pitchFamily="2" charset="-122"/>
                <a:cs typeface="宋体" panose="02010600030101010101" pitchFamily="2" charset="-122"/>
              </a:rPr>
              <a:t>罚</a:t>
            </a:r>
            <a:endParaRPr sz="2000">
              <a:latin typeface="宋体" panose="02010600030101010101" pitchFamily="2" charset="-122"/>
              <a:cs typeface="宋体" panose="02010600030101010101" pitchFamily="2" charset="-122"/>
            </a:endParaRPr>
          </a:p>
          <a:p>
            <a:pPr marL="12700">
              <a:lnSpc>
                <a:spcPct val="100000"/>
              </a:lnSpc>
              <a:spcBef>
                <a:spcPts val="480"/>
              </a:spcBef>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第一百一十条执法授</a:t>
            </a:r>
            <a:r>
              <a:rPr sz="2000" b="1" spc="-5" dirty="0">
                <a:solidFill>
                  <a:srgbClr val="000099"/>
                </a:solidFill>
                <a:latin typeface="宋体" panose="02010600030101010101" pitchFamily="2" charset="-122"/>
                <a:cs typeface="宋体" panose="02010600030101010101" pitchFamily="2" charset="-122"/>
              </a:rPr>
              <a:t>权</a:t>
            </a:r>
            <a:endParaRPr sz="2000">
              <a:latin typeface="宋体" panose="02010600030101010101" pitchFamily="2" charset="-122"/>
              <a:cs typeface="宋体" panose="02010600030101010101" pitchFamily="2" charset="-122"/>
            </a:endParaRPr>
          </a:p>
          <a:p>
            <a:pPr marL="12700">
              <a:lnSpc>
                <a:spcPct val="100000"/>
              </a:lnSpc>
              <a:spcBef>
                <a:spcPts val="480"/>
              </a:spcBef>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第一百一十一条法律援</a:t>
            </a:r>
            <a:r>
              <a:rPr sz="2000" b="1" spc="-5" dirty="0">
                <a:solidFill>
                  <a:srgbClr val="000099"/>
                </a:solidFill>
                <a:latin typeface="宋体" panose="02010600030101010101" pitchFamily="2" charset="-122"/>
                <a:cs typeface="宋体" panose="02010600030101010101" pitchFamily="2" charset="-122"/>
              </a:rPr>
              <a:t>助</a:t>
            </a:r>
            <a:endParaRPr sz="2000">
              <a:latin typeface="宋体" panose="02010600030101010101" pitchFamily="2" charset="-122"/>
              <a:cs typeface="宋体" panose="02010600030101010101" pitchFamily="2" charset="-122"/>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6240" y="970788"/>
            <a:ext cx="8429244" cy="55549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119</a:t>
            </a:fld>
            <a:endParaRPr spc="-5"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12</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19405" marR="5080">
              <a:lnSpc>
                <a:spcPct val="150000"/>
              </a:lnSpc>
            </a:pPr>
            <a:r>
              <a:rPr sz="2000" b="0" dirty="0">
                <a:latin typeface="宋体" panose="02010600030101010101" pitchFamily="2" charset="-122"/>
                <a:cs typeface="宋体" panose="02010600030101010101" pitchFamily="2" charset="-122"/>
              </a:rPr>
              <a:t>第五十九条县级以上地方各级人民政府应当根据本行政区域内的安全生</a:t>
            </a:r>
            <a:r>
              <a:rPr sz="2000" b="0" spc="5" dirty="0">
                <a:latin typeface="宋体" panose="02010600030101010101" pitchFamily="2" charset="-122"/>
                <a:cs typeface="宋体" panose="02010600030101010101" pitchFamily="2" charset="-122"/>
              </a:rPr>
              <a:t>产</a:t>
            </a:r>
            <a:r>
              <a:rPr sz="2000" b="0" dirty="0">
                <a:latin typeface="宋体" panose="02010600030101010101" pitchFamily="2" charset="-122"/>
                <a:cs typeface="宋体" panose="02010600030101010101" pitchFamily="2" charset="-122"/>
              </a:rPr>
              <a:t> 状况，组织有关部门按照职责分工，对本行政区域内容易发生重大生产</a:t>
            </a:r>
            <a:r>
              <a:rPr sz="2000" b="0" spc="5" dirty="0">
                <a:latin typeface="宋体" panose="02010600030101010101" pitchFamily="2" charset="-122"/>
                <a:cs typeface="宋体" panose="02010600030101010101" pitchFamily="2" charset="-122"/>
              </a:rPr>
              <a:t>安</a:t>
            </a:r>
            <a:r>
              <a:rPr sz="2000" b="0" dirty="0">
                <a:latin typeface="宋体" panose="02010600030101010101" pitchFamily="2" charset="-122"/>
                <a:cs typeface="宋体" panose="02010600030101010101" pitchFamily="2" charset="-122"/>
              </a:rPr>
              <a:t> 全事故的生产经营单位进行严格检查</a:t>
            </a:r>
            <a:r>
              <a:rPr sz="2000" b="0" spc="5" dirty="0">
                <a:latin typeface="宋体" panose="02010600030101010101" pitchFamily="2" charset="-122"/>
                <a:cs typeface="宋体" panose="02010600030101010101" pitchFamily="2" charset="-122"/>
              </a:rPr>
              <a:t>。</a:t>
            </a:r>
            <a:r>
              <a:rPr sz="2000" b="0" dirty="0">
                <a:latin typeface="宋体" panose="02010600030101010101" pitchFamily="2" charset="-122"/>
                <a:cs typeface="宋体" panose="02010600030101010101" pitchFamily="2" charset="-122"/>
              </a:rPr>
              <a:t> 安全生产监督管理部门应当按照分类分级监督管理的要求，制定安全生</a:t>
            </a:r>
            <a:r>
              <a:rPr sz="2000" b="0" spc="5" dirty="0">
                <a:latin typeface="宋体" panose="02010600030101010101" pitchFamily="2" charset="-122"/>
                <a:cs typeface="宋体" panose="02010600030101010101" pitchFamily="2" charset="-122"/>
              </a:rPr>
              <a:t>产</a:t>
            </a:r>
            <a:r>
              <a:rPr sz="2000" b="0" dirty="0">
                <a:latin typeface="宋体" panose="02010600030101010101" pitchFamily="2" charset="-122"/>
                <a:cs typeface="宋体" panose="02010600030101010101" pitchFamily="2" charset="-122"/>
              </a:rPr>
              <a:t> 年度监督检查计划，并按照年度监督检查计划进行监督检查，发现事故</a:t>
            </a:r>
            <a:r>
              <a:rPr sz="2000" b="0" spc="5" dirty="0">
                <a:latin typeface="宋体" panose="02010600030101010101" pitchFamily="2" charset="-122"/>
                <a:cs typeface="宋体" panose="02010600030101010101" pitchFamily="2" charset="-122"/>
              </a:rPr>
              <a:t>隐</a:t>
            </a:r>
            <a:r>
              <a:rPr sz="2000" b="0" dirty="0">
                <a:latin typeface="宋体" panose="02010600030101010101" pitchFamily="2" charset="-122"/>
                <a:cs typeface="宋体" panose="02010600030101010101" pitchFamily="2" charset="-122"/>
              </a:rPr>
              <a:t> 患，应当及时处理</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txBox="1"/>
          <p:nvPr/>
        </p:nvSpPr>
        <p:spPr>
          <a:xfrm>
            <a:off x="3288207" y="5239416"/>
            <a:ext cx="5671820" cy="419734"/>
          </a:xfrm>
          <a:prstGeom prst="rect">
            <a:avLst/>
          </a:prstGeom>
        </p:spPr>
        <p:txBody>
          <a:bodyPr vert="horz" wrap="square" lIns="0" tIns="0" rIns="0" bIns="0" rtlCol="0">
            <a:spAutoFit/>
          </a:bodyPr>
          <a:lstStyle/>
          <a:p>
            <a:pPr marL="12700">
              <a:lnSpc>
                <a:spcPct val="100000"/>
              </a:lnSpc>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《中华人民共和国安全生产法</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9575" y="1479892"/>
            <a:ext cx="8026400" cy="4551045"/>
          </a:xfrm>
          <a:prstGeom prst="rect">
            <a:avLst/>
          </a:prstGeom>
        </p:spPr>
        <p:txBody>
          <a:bodyPr vert="horz" wrap="square" lIns="0" tIns="0" rIns="0" bIns="0" rtlCol="0">
            <a:spAutoFit/>
          </a:bodyPr>
          <a:lstStyle/>
          <a:p>
            <a:pPr marL="12700">
              <a:lnSpc>
                <a:spcPct val="100000"/>
              </a:lnSpc>
            </a:pPr>
            <a:r>
              <a:rPr sz="2400" dirty="0">
                <a:solidFill>
                  <a:srgbClr val="FF0000"/>
                </a:solidFill>
                <a:latin typeface="宋体" panose="02010600030101010101" pitchFamily="2" charset="-122"/>
                <a:cs typeface="宋体" panose="02010600030101010101" pitchFamily="2" charset="-122"/>
              </a:rPr>
              <a:t>本章注意以下几点：</a:t>
            </a:r>
            <a:endParaRPr sz="2400">
              <a:latin typeface="宋体" panose="02010600030101010101" pitchFamily="2" charset="-122"/>
              <a:cs typeface="宋体" panose="02010600030101010101" pitchFamily="2" charset="-122"/>
            </a:endParaRPr>
          </a:p>
          <a:p>
            <a:pPr marL="12700">
              <a:lnSpc>
                <a:spcPct val="100000"/>
              </a:lnSpc>
              <a:spcBef>
                <a:spcPts val="2015"/>
              </a:spcBef>
              <a:tabLst>
                <a:tab pos="354965" algn="l"/>
              </a:tabLst>
            </a:pPr>
            <a:r>
              <a:rPr sz="2400" dirty="0">
                <a:latin typeface="Arial" panose="020B0604020202020204"/>
                <a:cs typeface="Arial" panose="020B0604020202020204"/>
              </a:rPr>
              <a:t>•	</a:t>
            </a:r>
            <a:r>
              <a:rPr sz="2400" b="1" dirty="0">
                <a:latin typeface="宋体" panose="02010600030101010101" pitchFamily="2" charset="-122"/>
                <a:cs typeface="宋体" panose="02010600030101010101" pitchFamily="2" charset="-122"/>
              </a:rPr>
              <a:t>1、加大了处罚力度，且多数条款对单位和个人双罚制</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4965" marR="165735" indent="-342900">
              <a:lnSpc>
                <a:spcPct val="150000"/>
              </a:lnSpc>
              <a:spcBef>
                <a:spcPts val="575"/>
              </a:spcBef>
              <a:tabLst>
                <a:tab pos="354965" algn="l"/>
              </a:tabLst>
            </a:pPr>
            <a:r>
              <a:rPr sz="2400" dirty="0">
                <a:latin typeface="Arial" panose="020B0604020202020204"/>
                <a:cs typeface="Arial" panose="020B0604020202020204"/>
              </a:rPr>
              <a:t>•	</a:t>
            </a:r>
            <a:r>
              <a:rPr sz="2400" b="1" dirty="0">
                <a:latin typeface="宋体" panose="02010600030101010101" pitchFamily="2" charset="-122"/>
                <a:cs typeface="宋体" panose="02010600030101010101" pitchFamily="2" charset="-122"/>
              </a:rPr>
              <a:t>2、大多条款不再把责令限期改正作为前置条件，执法</a:t>
            </a:r>
            <a:r>
              <a:rPr sz="2400" b="1" spc="-10" dirty="0">
                <a:latin typeface="宋体" panose="02010600030101010101" pitchFamily="2" charset="-122"/>
                <a:cs typeface="宋体" panose="02010600030101010101" pitchFamily="2" charset="-122"/>
              </a:rPr>
              <a:t>程</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序、执法文书需调整</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4965" marR="5080" indent="-342900">
              <a:lnSpc>
                <a:spcPct val="150000"/>
              </a:lnSpc>
              <a:spcBef>
                <a:spcPts val="575"/>
              </a:spcBef>
              <a:tabLst>
                <a:tab pos="354965" algn="l"/>
              </a:tabLst>
            </a:pPr>
            <a:r>
              <a:rPr sz="2400" dirty="0">
                <a:latin typeface="Arial" panose="020B0604020202020204"/>
                <a:cs typeface="Arial" panose="020B0604020202020204"/>
              </a:rPr>
              <a:t>•	</a:t>
            </a:r>
            <a:r>
              <a:rPr sz="2400" b="1" dirty="0">
                <a:latin typeface="宋体" panose="02010600030101010101" pitchFamily="2" charset="-122"/>
                <a:cs typeface="宋体" panose="02010600030101010101" pitchFamily="2" charset="-122"/>
              </a:rPr>
              <a:t>3、自由裁量权加大。如2-20万元；10万元以下；10-50</a:t>
            </a:r>
            <a:r>
              <a:rPr sz="2400" b="1" spc="-10" dirty="0">
                <a:latin typeface="宋体" panose="02010600030101010101" pitchFamily="2" charset="-122"/>
                <a:cs typeface="宋体" panose="02010600030101010101" pitchFamily="2" charset="-122"/>
              </a:rPr>
              <a:t>万</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元；责令立即整改或限期整改</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a:lnSpc>
                <a:spcPct val="100000"/>
              </a:lnSpc>
              <a:spcBef>
                <a:spcPts val="2015"/>
              </a:spcBef>
              <a:tabLst>
                <a:tab pos="354965" algn="l"/>
              </a:tabLst>
            </a:pPr>
            <a:r>
              <a:rPr sz="2400" dirty="0">
                <a:latin typeface="Arial" panose="020B0604020202020204"/>
                <a:cs typeface="Arial" panose="020B0604020202020204"/>
              </a:rPr>
              <a:t>•	</a:t>
            </a:r>
            <a:r>
              <a:rPr sz="2400" b="1" dirty="0">
                <a:latin typeface="宋体" panose="02010600030101010101" pitchFamily="2" charset="-122"/>
                <a:cs typeface="宋体" panose="02010600030101010101" pitchFamily="2" charset="-122"/>
              </a:rPr>
              <a:t>4、工作中既要重视实体法，更要注重程序法</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a:lnSpc>
                <a:spcPct val="100000"/>
              </a:lnSpc>
              <a:spcBef>
                <a:spcPts val="2015"/>
              </a:spcBef>
              <a:tabLst>
                <a:tab pos="354965" algn="l"/>
              </a:tabLst>
            </a:pPr>
            <a:r>
              <a:rPr sz="2400" dirty="0">
                <a:latin typeface="Arial" panose="020B0604020202020204"/>
                <a:cs typeface="Arial" panose="020B0604020202020204"/>
              </a:rPr>
              <a:t>•	</a:t>
            </a:r>
            <a:r>
              <a:rPr sz="2400" b="1" dirty="0">
                <a:latin typeface="宋体" panose="02010600030101010101" pitchFamily="2" charset="-122"/>
                <a:cs typeface="宋体" panose="02010600030101010101" pitchFamily="2" charset="-122"/>
              </a:rPr>
              <a:t>行政诉讼法修改11月1日人大审议通过</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120</a:t>
            </a:fld>
            <a:endParaRPr spc="-5" dirty="0">
              <a:solidFill>
                <a:srgbClr val="FFFF00"/>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3100" y="148341"/>
            <a:ext cx="7796530" cy="419734"/>
          </a:xfrm>
          <a:prstGeom prst="rect">
            <a:avLst/>
          </a:prstGeom>
        </p:spPr>
        <p:txBody>
          <a:bodyPr vert="horz" wrap="square" lIns="0" tIns="0" rIns="0" bIns="0" rtlCol="0">
            <a:spAutoFit/>
          </a:bodyPr>
          <a:lstStyle/>
          <a:p>
            <a:pPr marL="12700">
              <a:lnSpc>
                <a:spcPct val="100000"/>
              </a:lnSpc>
            </a:pPr>
            <a:r>
              <a:rPr sz="2800" b="0" dirty="0">
                <a:latin typeface="宋体" panose="02010600030101010101" pitchFamily="2" charset="-122"/>
                <a:cs typeface="宋体" panose="02010600030101010101" pitchFamily="2" charset="-122"/>
              </a:rPr>
              <a:t>政府与部门法律责任（处分、刑事）</a:t>
            </a:r>
            <a:r>
              <a:rPr sz="2800" b="0" spc="-5" dirty="0">
                <a:latin typeface="Calibri" panose="020F0502020204030204"/>
                <a:cs typeface="Calibri" panose="020F0502020204030204"/>
              </a:rPr>
              <a:t>87</a:t>
            </a:r>
            <a:r>
              <a:rPr sz="2800" b="0" spc="-10" dirty="0">
                <a:latin typeface="Calibri" panose="020F0502020204030204"/>
                <a:cs typeface="Calibri" panose="020F0502020204030204"/>
              </a:rPr>
              <a:t>-</a:t>
            </a:r>
            <a:r>
              <a:rPr sz="2800" b="0" spc="-5" dirty="0">
                <a:latin typeface="Calibri" panose="020F0502020204030204"/>
                <a:cs typeface="Calibri" panose="020F0502020204030204"/>
              </a:rPr>
              <a:t>88</a:t>
            </a:r>
            <a:r>
              <a:rPr sz="2800" b="0" dirty="0">
                <a:latin typeface="宋体" panose="02010600030101010101" pitchFamily="2" charset="-122"/>
                <a:cs typeface="宋体" panose="02010600030101010101" pitchFamily="2" charset="-122"/>
              </a:rPr>
              <a:t>、</a:t>
            </a:r>
            <a:r>
              <a:rPr sz="2800" b="0" spc="-5" dirty="0">
                <a:latin typeface="Calibri" panose="020F0502020204030204"/>
                <a:cs typeface="Calibri" panose="020F0502020204030204"/>
              </a:rPr>
              <a:t>107</a:t>
            </a:r>
            <a:r>
              <a:rPr sz="2800" b="0" spc="-5" dirty="0">
                <a:latin typeface="宋体" panose="02010600030101010101" pitchFamily="2" charset="-122"/>
                <a:cs typeface="宋体" panose="02010600030101010101" pitchFamily="2" charset="-122"/>
              </a:rPr>
              <a:t>条</a:t>
            </a:r>
            <a:endParaRPr sz="2800">
              <a:latin typeface="宋体" panose="02010600030101010101" pitchFamily="2" charset="-122"/>
              <a:cs typeface="宋体" panose="02010600030101010101" pitchFamily="2" charset="-122"/>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121</a:t>
            </a:fld>
            <a:endParaRPr spc="-5" dirty="0">
              <a:solidFill>
                <a:srgbClr val="FFFF00"/>
              </a:solidFill>
            </a:endParaRPr>
          </a:p>
        </p:txBody>
      </p:sp>
      <p:sp>
        <p:nvSpPr>
          <p:cNvPr id="3" name="object 3"/>
          <p:cNvSpPr txBox="1"/>
          <p:nvPr/>
        </p:nvSpPr>
        <p:spPr>
          <a:xfrm>
            <a:off x="78739" y="1552823"/>
            <a:ext cx="8066405" cy="4699635"/>
          </a:xfrm>
          <a:prstGeom prst="rect">
            <a:avLst/>
          </a:prstGeom>
        </p:spPr>
        <p:txBody>
          <a:bodyPr vert="horz" wrap="square" lIns="0" tIns="0" rIns="0" bIns="0" rtlCol="0">
            <a:spAutoFit/>
          </a:bodyPr>
          <a:lstStyle/>
          <a:p>
            <a:pPr marL="355600" marR="5080" indent="-342900">
              <a:lnSpc>
                <a:spcPct val="150000"/>
              </a:lnSpc>
            </a:pPr>
            <a:r>
              <a:rPr sz="2000" b="1" dirty="0">
                <a:solidFill>
                  <a:srgbClr val="FF0000"/>
                </a:solidFill>
                <a:latin typeface="宋体" panose="02010600030101010101" pitchFamily="2" charset="-122"/>
                <a:cs typeface="宋体" panose="02010600030101010101" pitchFamily="2" charset="-122"/>
              </a:rPr>
              <a:t>第八十七</a:t>
            </a:r>
            <a:r>
              <a:rPr sz="2000" b="1" spc="-5" dirty="0">
                <a:solidFill>
                  <a:srgbClr val="FF0000"/>
                </a:solidFill>
                <a:latin typeface="宋体" panose="02010600030101010101" pitchFamily="2" charset="-122"/>
                <a:cs typeface="宋体" panose="02010600030101010101" pitchFamily="2" charset="-122"/>
              </a:rPr>
              <a:t>条</a:t>
            </a:r>
            <a:r>
              <a:rPr sz="2000" b="1" spc="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负有安监职责部门人员法律责任</a:t>
            </a:r>
            <a:r>
              <a:rPr sz="2000" b="1" dirty="0">
                <a:latin typeface="宋体" panose="02010600030101010101" pitchFamily="2" charset="-122"/>
                <a:cs typeface="宋体" panose="02010600030101010101" pitchFamily="2" charset="-122"/>
              </a:rPr>
              <a:t>（下列行为之一给予降级</a:t>
            </a:r>
            <a:r>
              <a:rPr sz="2000" b="1" spc="-5" dirty="0">
                <a:latin typeface="宋体" panose="02010600030101010101" pitchFamily="2" charset="-122"/>
                <a:cs typeface="宋体" panose="02010600030101010101" pitchFamily="2" charset="-122"/>
              </a:rPr>
              <a:t>或 </a:t>
            </a:r>
            <a:r>
              <a:rPr sz="2000" b="1" dirty="0">
                <a:latin typeface="宋体" panose="02010600030101010101" pitchFamily="2" charset="-122"/>
                <a:cs typeface="宋体" panose="02010600030101010101" pitchFamily="2" charset="-122"/>
              </a:rPr>
              <a:t>撤职处分、构成犯罪的追究刑事责任</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680"/>
              </a:spcBef>
            </a:pPr>
            <a:r>
              <a:rPr sz="2000" b="1" spc="-5" dirty="0">
                <a:latin typeface="宋体" panose="02010600030101010101" pitchFamily="2" charset="-122"/>
                <a:cs typeface="宋体" panose="02010600030101010101" pitchFamily="2" charset="-122"/>
              </a:rPr>
              <a:t>1.</a:t>
            </a:r>
            <a:r>
              <a:rPr sz="2000" b="1" dirty="0">
                <a:latin typeface="宋体" panose="02010600030101010101" pitchFamily="2" charset="-122"/>
                <a:cs typeface="宋体" panose="02010600030101010101" pitchFamily="2" charset="-122"/>
              </a:rPr>
              <a:t>违法对不符合条件予以批准验收</a:t>
            </a:r>
            <a:r>
              <a:rPr sz="2000" b="1" spc="-5" dirty="0">
                <a:latin typeface="宋体" panose="02010600030101010101" pitchFamily="2" charset="-122"/>
                <a:cs typeface="宋体" panose="02010600030101010101" pitchFamily="2" charset="-122"/>
              </a:rPr>
              <a:t>的</a:t>
            </a:r>
            <a:endParaRPr sz="2000">
              <a:latin typeface="宋体" panose="02010600030101010101" pitchFamily="2" charset="-122"/>
              <a:cs typeface="宋体" panose="02010600030101010101" pitchFamily="2" charset="-122"/>
            </a:endParaRPr>
          </a:p>
          <a:p>
            <a:pPr marL="12700">
              <a:lnSpc>
                <a:spcPct val="100000"/>
              </a:lnSpc>
              <a:spcBef>
                <a:spcPts val="1680"/>
              </a:spcBef>
            </a:pPr>
            <a:r>
              <a:rPr sz="2000" b="1" spc="-5" dirty="0">
                <a:latin typeface="宋体" panose="02010600030101010101" pitchFamily="2" charset="-122"/>
                <a:cs typeface="宋体" panose="02010600030101010101" pitchFamily="2" charset="-122"/>
              </a:rPr>
              <a:t>2.</a:t>
            </a:r>
            <a:r>
              <a:rPr sz="2000" b="1" dirty="0">
                <a:latin typeface="宋体" panose="02010600030101010101" pitchFamily="2" charset="-122"/>
                <a:cs typeface="宋体" panose="02010600030101010101" pitchFamily="2" charset="-122"/>
              </a:rPr>
              <a:t>发现未经批准验收的单位或接到举报后不取缔，不处理</a:t>
            </a:r>
            <a:r>
              <a:rPr sz="2000" b="1" spc="-5" dirty="0">
                <a:latin typeface="宋体" panose="02010600030101010101" pitchFamily="2" charset="-122"/>
                <a:cs typeface="宋体" panose="02010600030101010101" pitchFamily="2" charset="-122"/>
              </a:rPr>
              <a:t>的</a:t>
            </a:r>
            <a:endParaRPr sz="2000">
              <a:latin typeface="宋体" panose="02010600030101010101" pitchFamily="2" charset="-122"/>
              <a:cs typeface="宋体" panose="02010600030101010101" pitchFamily="2" charset="-122"/>
            </a:endParaRPr>
          </a:p>
          <a:p>
            <a:pPr marL="355600" marR="132715" indent="-342900">
              <a:lnSpc>
                <a:spcPct val="150000"/>
              </a:lnSpc>
              <a:spcBef>
                <a:spcPts val="480"/>
              </a:spcBef>
            </a:pPr>
            <a:r>
              <a:rPr sz="2000" b="1" spc="-5" dirty="0">
                <a:latin typeface="宋体" panose="02010600030101010101" pitchFamily="2" charset="-122"/>
                <a:cs typeface="宋体" panose="02010600030101010101" pitchFamily="2" charset="-122"/>
              </a:rPr>
              <a:t>3.</a:t>
            </a:r>
            <a:r>
              <a:rPr sz="2000" b="1" dirty="0">
                <a:latin typeface="宋体" panose="02010600030101010101" pitchFamily="2" charset="-122"/>
                <a:cs typeface="宋体" panose="02010600030101010101" pitchFamily="2" charset="-122"/>
              </a:rPr>
              <a:t>对已取得批准的单位未监督；对不具备条件不撤消原批准；对违法</a:t>
            </a:r>
            <a:r>
              <a:rPr sz="2000" b="1" spc="-5" dirty="0">
                <a:latin typeface="宋体" panose="02010600030101010101" pitchFamily="2" charset="-122"/>
                <a:cs typeface="宋体" panose="02010600030101010101" pitchFamily="2" charset="-122"/>
              </a:rPr>
              <a:t>行 </a:t>
            </a:r>
            <a:r>
              <a:rPr sz="2000" b="1" dirty="0">
                <a:latin typeface="宋体" panose="02010600030101010101" pitchFamily="2" charset="-122"/>
                <a:cs typeface="宋体" panose="02010600030101010101" pitchFamily="2" charset="-122"/>
              </a:rPr>
              <a:t>为不查</a:t>
            </a:r>
            <a:r>
              <a:rPr sz="2000" b="1" spc="-5" dirty="0">
                <a:latin typeface="宋体" panose="02010600030101010101" pitchFamily="2" charset="-122"/>
                <a:cs typeface="宋体" panose="02010600030101010101" pitchFamily="2" charset="-122"/>
              </a:rPr>
              <a:t>处</a:t>
            </a:r>
            <a:endParaRPr sz="2000">
              <a:latin typeface="宋体" panose="02010600030101010101" pitchFamily="2" charset="-122"/>
              <a:cs typeface="宋体" panose="02010600030101010101" pitchFamily="2" charset="-122"/>
            </a:endParaRPr>
          </a:p>
          <a:p>
            <a:pPr marL="525780" marR="131445" indent="-513080">
              <a:lnSpc>
                <a:spcPct val="170000"/>
              </a:lnSpc>
            </a:pPr>
            <a:r>
              <a:rPr sz="2000" b="1" spc="-5" dirty="0">
                <a:solidFill>
                  <a:srgbClr val="FF0000"/>
                </a:solidFill>
                <a:latin typeface="宋体" panose="02010600030101010101" pitchFamily="2" charset="-122"/>
                <a:cs typeface="宋体" panose="02010600030101010101" pitchFamily="2" charset="-122"/>
              </a:rPr>
              <a:t>4</a:t>
            </a:r>
            <a:r>
              <a:rPr sz="2000" b="1" dirty="0">
                <a:solidFill>
                  <a:srgbClr val="FF0000"/>
                </a:solidFill>
                <a:latin typeface="宋体" panose="02010600030101010101" pitchFamily="2" charset="-122"/>
                <a:cs typeface="宋体" panose="02010600030101010101" pitchFamily="2" charset="-122"/>
              </a:rPr>
              <a:t>、发现重大事故隐患，不依法及时处</a:t>
            </a:r>
            <a:r>
              <a:rPr sz="2000" b="1" spc="-5" dirty="0">
                <a:solidFill>
                  <a:srgbClr val="FF0000"/>
                </a:solidFill>
                <a:latin typeface="宋体" panose="02010600030101010101" pitchFamily="2" charset="-122"/>
                <a:cs typeface="宋体" panose="02010600030101010101" pitchFamily="2" charset="-122"/>
              </a:rPr>
              <a:t>理 </a:t>
            </a:r>
            <a:r>
              <a:rPr sz="2000" b="1" dirty="0">
                <a:solidFill>
                  <a:srgbClr val="000099"/>
                </a:solidFill>
                <a:latin typeface="宋体" panose="02010600030101010101" pitchFamily="2" charset="-122"/>
                <a:cs typeface="宋体" panose="02010600030101010101" pitchFamily="2" charset="-122"/>
              </a:rPr>
              <a:t>其它</a:t>
            </a:r>
            <a:r>
              <a:rPr sz="2000" b="1" dirty="0">
                <a:solidFill>
                  <a:srgbClr val="FF0000"/>
                </a:solidFill>
                <a:latin typeface="宋体" panose="02010600030101010101" pitchFamily="2" charset="-122"/>
                <a:cs typeface="宋体" panose="02010600030101010101" pitchFamily="2" charset="-122"/>
              </a:rPr>
              <a:t>滥用职权、玩忽职守、徇私舞弊行为的</a:t>
            </a:r>
            <a:r>
              <a:rPr sz="2000" b="1" dirty="0">
                <a:solidFill>
                  <a:srgbClr val="000099"/>
                </a:solidFill>
                <a:latin typeface="宋体" panose="02010600030101010101" pitchFamily="2" charset="-122"/>
                <a:cs typeface="宋体" panose="02010600030101010101" pitchFamily="2" charset="-122"/>
              </a:rPr>
              <a:t>（如可能导致导致严</a:t>
            </a:r>
            <a:r>
              <a:rPr sz="2000" b="1" spc="-5" dirty="0">
                <a:solidFill>
                  <a:srgbClr val="000099"/>
                </a:solidFill>
                <a:latin typeface="宋体" panose="02010600030101010101" pitchFamily="2" charset="-122"/>
                <a:cs typeface="宋体" panose="02010600030101010101" pitchFamily="2" charset="-122"/>
              </a:rPr>
              <a:t>重</a:t>
            </a:r>
            <a:endParaRPr sz="2000">
              <a:latin typeface="宋体" panose="02010600030101010101" pitchFamily="2" charset="-122"/>
              <a:cs typeface="宋体" panose="02010600030101010101" pitchFamily="2" charset="-122"/>
            </a:endParaRPr>
          </a:p>
          <a:p>
            <a:pPr marL="355600" marR="173355">
              <a:lnSpc>
                <a:spcPct val="150000"/>
              </a:lnSpc>
            </a:pPr>
            <a:r>
              <a:rPr sz="2000" b="1" dirty="0">
                <a:solidFill>
                  <a:srgbClr val="000099"/>
                </a:solidFill>
                <a:latin typeface="宋体" panose="02010600030101010101" pitchFamily="2" charset="-122"/>
                <a:cs typeface="宋体" panose="02010600030101010101" pitchFamily="2" charset="-122"/>
              </a:rPr>
              <a:t>后果的一般隐患</a:t>
            </a:r>
            <a:r>
              <a:rPr sz="2000" b="1" spc="-5" dirty="0">
                <a:solidFill>
                  <a:srgbClr val="000099"/>
                </a:solidFill>
                <a:latin typeface="宋体" panose="02010600030101010101" pitchFamily="2" charset="-122"/>
                <a:cs typeface="宋体" panose="02010600030101010101" pitchFamily="2" charset="-122"/>
              </a:rPr>
              <a:t>）</a:t>
            </a:r>
            <a:r>
              <a:rPr sz="2000" b="1" spc="5" dirty="0">
                <a:solidFill>
                  <a:srgbClr val="000099"/>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，依法给予处分；构成犯罪的，依照刑法有关</a:t>
            </a:r>
            <a:r>
              <a:rPr sz="2000" b="1" spc="-5" dirty="0">
                <a:solidFill>
                  <a:srgbClr val="FF0000"/>
                </a:solidFill>
                <a:latin typeface="宋体" panose="02010600030101010101" pitchFamily="2" charset="-122"/>
                <a:cs typeface="宋体" panose="02010600030101010101" pitchFamily="2" charset="-122"/>
              </a:rPr>
              <a:t>规 </a:t>
            </a:r>
            <a:r>
              <a:rPr sz="2000" b="1" dirty="0">
                <a:solidFill>
                  <a:srgbClr val="FF0000"/>
                </a:solidFill>
                <a:latin typeface="宋体" panose="02010600030101010101" pitchFamily="2" charset="-122"/>
                <a:cs typeface="宋体" panose="02010600030101010101" pitchFamily="2" charset="-122"/>
              </a:rPr>
              <a:t>定追究刑事责任（</a:t>
            </a:r>
            <a:r>
              <a:rPr sz="2000" b="1" spc="-5" dirty="0">
                <a:solidFill>
                  <a:srgbClr val="FF0000"/>
                </a:solidFill>
                <a:latin typeface="宋体" panose="02010600030101010101" pitchFamily="2" charset="-122"/>
                <a:cs typeface="宋体" panose="02010600030101010101" pitchFamily="2" charset="-122"/>
              </a:rPr>
              <a:t>397</a:t>
            </a:r>
            <a:r>
              <a:rPr sz="2000" b="1" dirty="0">
                <a:solidFill>
                  <a:srgbClr val="FF0000"/>
                </a:solidFill>
                <a:latin typeface="宋体" panose="02010600030101010101" pitchFamily="2" charset="-122"/>
                <a:cs typeface="宋体" panose="02010600030101010101" pitchFamily="2" charset="-122"/>
              </a:rPr>
              <a:t>条滥用职权、玩忽职守罪）</a:t>
            </a:r>
            <a:r>
              <a:rPr sz="2000" b="1" spc="-5" dirty="0">
                <a:solidFill>
                  <a:srgbClr val="FF0000"/>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277937"/>
            <a:ext cx="7987030" cy="3402329"/>
          </a:xfrm>
          <a:prstGeom prst="rect">
            <a:avLst/>
          </a:prstGeom>
        </p:spPr>
        <p:txBody>
          <a:bodyPr vert="horz" wrap="square" lIns="0" tIns="0" rIns="0" bIns="0" rtlCol="0">
            <a:spAutoFit/>
          </a:bodyPr>
          <a:lstStyle/>
          <a:p>
            <a:pPr marL="627380" marR="7620" indent="-614680">
              <a:lnSpc>
                <a:spcPct val="170000"/>
              </a:lnSpc>
            </a:pPr>
            <a:r>
              <a:rPr sz="2400" b="1" dirty="0">
                <a:solidFill>
                  <a:srgbClr val="FF0000"/>
                </a:solidFill>
                <a:latin typeface="宋体" panose="02010600030101010101" pitchFamily="2" charset="-122"/>
                <a:cs typeface="宋体" panose="02010600030101010101" pitchFamily="2" charset="-122"/>
              </a:rPr>
              <a:t>第八十八</a:t>
            </a:r>
            <a:r>
              <a:rPr sz="2400" b="1" spc="-10" dirty="0">
                <a:solidFill>
                  <a:srgbClr val="FF0000"/>
                </a:solidFill>
                <a:latin typeface="宋体" panose="02010600030101010101" pitchFamily="2" charset="-122"/>
                <a:cs typeface="宋体" panose="02010600030101010101" pitchFamily="2" charset="-122"/>
              </a:rPr>
              <a:t>条</a:t>
            </a:r>
            <a:r>
              <a:rPr sz="2400" b="1" spc="10"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安监部门责任约</a:t>
            </a:r>
            <a:r>
              <a:rPr sz="2400" b="1" spc="-10" dirty="0">
                <a:solidFill>
                  <a:srgbClr val="FF0000"/>
                </a:solidFill>
                <a:latin typeface="宋体" panose="02010600030101010101" pitchFamily="2" charset="-122"/>
                <a:cs typeface="宋体" panose="02010600030101010101" pitchFamily="2" charset="-122"/>
              </a:rPr>
              <a:t>束</a:t>
            </a:r>
            <a:r>
              <a:rPr sz="2400" b="1" spc="-5" dirty="0">
                <a:solidFill>
                  <a:srgbClr val="FF0000"/>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两个不得（推销和收取费用）——责令改正，责令退</a:t>
            </a:r>
            <a:r>
              <a:rPr sz="2400" b="1" spc="-10" dirty="0">
                <a:latin typeface="宋体" panose="02010600030101010101" pitchFamily="2" charset="-122"/>
                <a:cs typeface="宋体" panose="02010600030101010101" pitchFamily="2" charset="-122"/>
              </a:rPr>
              <a:t>还</a:t>
            </a:r>
            <a:endParaRPr sz="2400">
              <a:latin typeface="宋体" panose="02010600030101010101" pitchFamily="2" charset="-122"/>
              <a:cs typeface="宋体" panose="02010600030101010101" pitchFamily="2" charset="-122"/>
            </a:endParaRPr>
          </a:p>
          <a:p>
            <a:pPr marL="12700" indent="342900">
              <a:lnSpc>
                <a:spcPct val="100000"/>
              </a:lnSpc>
              <a:spcBef>
                <a:spcPts val="1440"/>
              </a:spcBef>
            </a:pPr>
            <a:r>
              <a:rPr sz="2400" b="1" dirty="0">
                <a:latin typeface="宋体" panose="02010600030101010101" pitchFamily="2" charset="-122"/>
                <a:cs typeface="宋体" panose="02010600030101010101" pitchFamily="2" charset="-122"/>
              </a:rPr>
              <a:t>费用，严重的对直接主管和责任人给予</a:t>
            </a:r>
            <a:r>
              <a:rPr sz="2400" b="1" dirty="0">
                <a:solidFill>
                  <a:srgbClr val="FF0000"/>
                </a:solidFill>
                <a:latin typeface="宋体" panose="02010600030101010101" pitchFamily="2" charset="-122"/>
                <a:cs typeface="宋体" panose="02010600030101010101" pitchFamily="2" charset="-122"/>
              </a:rPr>
              <a:t>处</a:t>
            </a:r>
            <a:r>
              <a:rPr sz="2400" b="1" spc="-10" dirty="0">
                <a:solidFill>
                  <a:srgbClr val="FF0000"/>
                </a:solidFill>
                <a:latin typeface="宋体" panose="02010600030101010101" pitchFamily="2" charset="-122"/>
                <a:cs typeface="宋体" panose="02010600030101010101" pitchFamily="2" charset="-122"/>
              </a:rPr>
              <a:t>分</a:t>
            </a:r>
            <a:endParaRPr sz="2400">
              <a:latin typeface="宋体" panose="02010600030101010101" pitchFamily="2" charset="-122"/>
              <a:cs typeface="宋体" panose="02010600030101010101" pitchFamily="2" charset="-122"/>
            </a:endParaRPr>
          </a:p>
          <a:p>
            <a:pPr marL="1242060" indent="-1229360">
              <a:lnSpc>
                <a:spcPct val="100000"/>
              </a:lnSpc>
              <a:spcBef>
                <a:spcPts val="2015"/>
              </a:spcBef>
            </a:pPr>
            <a:r>
              <a:rPr sz="2400" b="1" dirty="0">
                <a:solidFill>
                  <a:srgbClr val="FF0000"/>
                </a:solidFill>
                <a:latin typeface="宋体" panose="02010600030101010101" pitchFamily="2" charset="-122"/>
                <a:cs typeface="宋体" panose="02010600030101010101" pitchFamily="2" charset="-122"/>
              </a:rPr>
              <a:t>第一百零七</a:t>
            </a:r>
            <a:r>
              <a:rPr sz="2400" b="1" spc="-10" dirty="0">
                <a:solidFill>
                  <a:srgbClr val="FF0000"/>
                </a:solidFill>
                <a:latin typeface="宋体" panose="02010600030101010101" pitchFamily="2" charset="-122"/>
                <a:cs typeface="宋体" panose="02010600030101010101" pitchFamily="2" charset="-122"/>
              </a:rPr>
              <a:t>条</a:t>
            </a:r>
            <a:r>
              <a:rPr sz="2400" b="1" spc="10"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政府、安监部门事故报告责</a:t>
            </a:r>
            <a:r>
              <a:rPr sz="2400" b="1" spc="-10" dirty="0">
                <a:solidFill>
                  <a:srgbClr val="FF0000"/>
                </a:solidFill>
                <a:latin typeface="宋体" panose="02010600030101010101" pitchFamily="2" charset="-122"/>
                <a:cs typeface="宋体" panose="02010600030101010101" pitchFamily="2" charset="-122"/>
              </a:rPr>
              <a:t>任</a:t>
            </a:r>
            <a:endParaRPr sz="2400">
              <a:latin typeface="宋体" panose="02010600030101010101" pitchFamily="2" charset="-122"/>
              <a:cs typeface="宋体" panose="02010600030101010101" pitchFamily="2" charset="-122"/>
            </a:endParaRPr>
          </a:p>
          <a:p>
            <a:pPr marL="355600" marR="5080" indent="886460">
              <a:lnSpc>
                <a:spcPct val="150000"/>
              </a:lnSpc>
              <a:spcBef>
                <a:spcPts val="1440"/>
              </a:spcBef>
            </a:pPr>
            <a:r>
              <a:rPr sz="2400" b="1" dirty="0">
                <a:latin typeface="宋体" panose="02010600030101010101" pitchFamily="2" charset="-122"/>
                <a:cs typeface="宋体" panose="02010600030101010101" pitchFamily="2" charset="-122"/>
              </a:rPr>
              <a:t>隐瞒不报、谎报、迟报，对直接主管和责任人处</a:t>
            </a:r>
            <a:r>
              <a:rPr sz="2400" b="1" spc="-10" dirty="0">
                <a:latin typeface="宋体" panose="02010600030101010101" pitchFamily="2" charset="-122"/>
                <a:cs typeface="宋体" panose="02010600030101010101" pitchFamily="2" charset="-122"/>
              </a:rPr>
              <a:t>分</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刑事责任（139条之二不报谎报罪</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122</a:t>
            </a:fld>
            <a:endParaRPr spc="-5" dirty="0">
              <a:solidFill>
                <a:srgbClr val="FFFF00"/>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072" y="3573291"/>
            <a:ext cx="790575" cy="584835"/>
          </a:xfrm>
          <a:prstGeom prst="rect">
            <a:avLst/>
          </a:prstGeom>
        </p:spPr>
        <p:txBody>
          <a:bodyPr vert="horz" wrap="square" lIns="0" tIns="0" rIns="0" bIns="0" rtlCol="0">
            <a:spAutoFit/>
          </a:bodyPr>
          <a:lstStyle/>
          <a:p>
            <a:pPr marL="12700" marR="5080">
              <a:lnSpc>
                <a:spcPct val="100000"/>
              </a:lnSpc>
            </a:pPr>
            <a:r>
              <a:rPr sz="2000" b="1" dirty="0">
                <a:latin typeface="黑体" panose="02010609060101010101" charset="-122"/>
                <a:cs typeface="黑体" panose="02010609060101010101" charset="-122"/>
              </a:rPr>
              <a:t>出示</a:t>
            </a:r>
            <a:r>
              <a:rPr sz="2000" b="1" spc="-5" dirty="0">
                <a:latin typeface="黑体" panose="02010609060101010101" charset="-122"/>
                <a:cs typeface="黑体" panose="02010609060101010101" charset="-122"/>
              </a:rPr>
              <a:t>假 </a:t>
            </a:r>
            <a:r>
              <a:rPr sz="2000" b="1" dirty="0">
                <a:latin typeface="黑体" panose="02010609060101010101" charset="-122"/>
                <a:cs typeface="黑体" panose="02010609060101010101" charset="-122"/>
              </a:rPr>
              <a:t>证</a:t>
            </a:r>
            <a:r>
              <a:rPr sz="2000" b="1" spc="-5" dirty="0">
                <a:latin typeface="黑体" panose="02010609060101010101" charset="-122"/>
                <a:cs typeface="黑体" panose="02010609060101010101" charset="-122"/>
              </a:rPr>
              <a:t>明</a:t>
            </a:r>
            <a:endParaRPr sz="2000">
              <a:latin typeface="黑体" panose="02010609060101010101" charset="-122"/>
              <a:cs typeface="黑体" panose="02010609060101010101" charset="-122"/>
            </a:endParaRPr>
          </a:p>
        </p:txBody>
      </p:sp>
      <p:sp>
        <p:nvSpPr>
          <p:cNvPr id="3" name="object 3"/>
          <p:cNvSpPr/>
          <p:nvPr/>
        </p:nvSpPr>
        <p:spPr>
          <a:xfrm>
            <a:off x="941209" y="3860381"/>
            <a:ext cx="466725" cy="0"/>
          </a:xfrm>
          <a:custGeom>
            <a:avLst/>
            <a:gdLst/>
            <a:ahLst/>
            <a:cxnLst/>
            <a:rect l="l" t="t" r="r" b="b"/>
            <a:pathLst>
              <a:path w="466725">
                <a:moveTo>
                  <a:pt x="0" y="0"/>
                </a:moveTo>
                <a:lnTo>
                  <a:pt x="466725" y="0"/>
                </a:lnTo>
              </a:path>
            </a:pathLst>
          </a:custGeom>
          <a:ln w="28575">
            <a:solidFill>
              <a:srgbClr val="000000"/>
            </a:solidFill>
          </a:ln>
        </p:spPr>
        <p:txBody>
          <a:bodyPr wrap="square" lIns="0" tIns="0" rIns="0" bIns="0" rtlCol="0"/>
          <a:lstStyle/>
          <a:p>
            <a:endParaRPr/>
          </a:p>
        </p:txBody>
      </p:sp>
      <p:sp>
        <p:nvSpPr>
          <p:cNvPr id="4" name="object 4"/>
          <p:cNvSpPr/>
          <p:nvPr/>
        </p:nvSpPr>
        <p:spPr>
          <a:xfrm>
            <a:off x="1423809" y="1925218"/>
            <a:ext cx="0" cy="4194175"/>
          </a:xfrm>
          <a:custGeom>
            <a:avLst/>
            <a:gdLst/>
            <a:ahLst/>
            <a:cxnLst/>
            <a:rect l="l" t="t" r="r" b="b"/>
            <a:pathLst>
              <a:path h="4194175">
                <a:moveTo>
                  <a:pt x="0" y="0"/>
                </a:moveTo>
                <a:lnTo>
                  <a:pt x="0" y="4194175"/>
                </a:lnTo>
              </a:path>
            </a:pathLst>
          </a:custGeom>
          <a:ln w="28575">
            <a:solidFill>
              <a:srgbClr val="000000"/>
            </a:solidFill>
          </a:ln>
        </p:spPr>
        <p:txBody>
          <a:bodyPr wrap="square" lIns="0" tIns="0" rIns="0" bIns="0" rtlCol="0"/>
          <a:lstStyle/>
          <a:p>
            <a:endParaRPr/>
          </a:p>
        </p:txBody>
      </p:sp>
      <p:sp>
        <p:nvSpPr>
          <p:cNvPr id="5" name="object 5"/>
          <p:cNvSpPr/>
          <p:nvPr/>
        </p:nvSpPr>
        <p:spPr>
          <a:xfrm>
            <a:off x="1423809" y="1923630"/>
            <a:ext cx="533400" cy="0"/>
          </a:xfrm>
          <a:custGeom>
            <a:avLst/>
            <a:gdLst/>
            <a:ahLst/>
            <a:cxnLst/>
            <a:rect l="l" t="t" r="r" b="b"/>
            <a:pathLst>
              <a:path w="533400">
                <a:moveTo>
                  <a:pt x="0" y="0"/>
                </a:moveTo>
                <a:lnTo>
                  <a:pt x="533399" y="0"/>
                </a:lnTo>
              </a:path>
            </a:pathLst>
          </a:custGeom>
          <a:ln w="28575">
            <a:solidFill>
              <a:srgbClr val="000000"/>
            </a:solidFill>
          </a:ln>
        </p:spPr>
        <p:txBody>
          <a:bodyPr wrap="square" lIns="0" tIns="0" rIns="0" bIns="0" rtlCol="0"/>
          <a:lstStyle/>
          <a:p>
            <a:endParaRPr/>
          </a:p>
        </p:txBody>
      </p:sp>
      <p:sp>
        <p:nvSpPr>
          <p:cNvPr id="6" name="object 6"/>
          <p:cNvSpPr/>
          <p:nvPr/>
        </p:nvSpPr>
        <p:spPr>
          <a:xfrm>
            <a:off x="3295472" y="1925218"/>
            <a:ext cx="533400" cy="0"/>
          </a:xfrm>
          <a:custGeom>
            <a:avLst/>
            <a:gdLst/>
            <a:ahLst/>
            <a:cxnLst/>
            <a:rect l="l" t="t" r="r" b="b"/>
            <a:pathLst>
              <a:path w="533400">
                <a:moveTo>
                  <a:pt x="0" y="0"/>
                </a:moveTo>
                <a:lnTo>
                  <a:pt x="533400" y="0"/>
                </a:lnTo>
              </a:path>
            </a:pathLst>
          </a:custGeom>
          <a:ln w="28575">
            <a:solidFill>
              <a:srgbClr val="000000"/>
            </a:solidFill>
          </a:ln>
        </p:spPr>
        <p:txBody>
          <a:bodyPr wrap="square" lIns="0" tIns="0" rIns="0" bIns="0" rtlCol="0"/>
          <a:lstStyle/>
          <a:p>
            <a:endParaRPr/>
          </a:p>
        </p:txBody>
      </p:sp>
      <p:sp>
        <p:nvSpPr>
          <p:cNvPr id="7" name="object 7"/>
          <p:cNvSpPr/>
          <p:nvPr/>
        </p:nvSpPr>
        <p:spPr>
          <a:xfrm>
            <a:off x="1441272" y="3860381"/>
            <a:ext cx="533400" cy="0"/>
          </a:xfrm>
          <a:custGeom>
            <a:avLst/>
            <a:gdLst/>
            <a:ahLst/>
            <a:cxnLst/>
            <a:rect l="l" t="t" r="r" b="b"/>
            <a:pathLst>
              <a:path w="533400">
                <a:moveTo>
                  <a:pt x="0" y="0"/>
                </a:moveTo>
                <a:lnTo>
                  <a:pt x="533399" y="0"/>
                </a:lnTo>
              </a:path>
            </a:pathLst>
          </a:custGeom>
          <a:ln w="28575">
            <a:solidFill>
              <a:srgbClr val="000000"/>
            </a:solidFill>
          </a:ln>
        </p:spPr>
        <p:txBody>
          <a:bodyPr wrap="square" lIns="0" tIns="0" rIns="0" bIns="0" rtlCol="0"/>
          <a:lstStyle/>
          <a:p>
            <a:endParaRPr/>
          </a:p>
        </p:txBody>
      </p:sp>
      <p:sp>
        <p:nvSpPr>
          <p:cNvPr id="8" name="object 8"/>
          <p:cNvSpPr/>
          <p:nvPr/>
        </p:nvSpPr>
        <p:spPr>
          <a:xfrm>
            <a:off x="1423809" y="6098756"/>
            <a:ext cx="533400" cy="0"/>
          </a:xfrm>
          <a:custGeom>
            <a:avLst/>
            <a:gdLst/>
            <a:ahLst/>
            <a:cxnLst/>
            <a:rect l="l" t="t" r="r" b="b"/>
            <a:pathLst>
              <a:path w="533400">
                <a:moveTo>
                  <a:pt x="0" y="0"/>
                </a:moveTo>
                <a:lnTo>
                  <a:pt x="533399" y="0"/>
                </a:lnTo>
              </a:path>
            </a:pathLst>
          </a:custGeom>
          <a:ln w="28575">
            <a:solidFill>
              <a:srgbClr val="000000"/>
            </a:solidFill>
          </a:ln>
        </p:spPr>
        <p:txBody>
          <a:bodyPr wrap="square" lIns="0" tIns="0" rIns="0" bIns="0" rtlCol="0"/>
          <a:lstStyle/>
          <a:p>
            <a:endParaRPr/>
          </a:p>
        </p:txBody>
      </p:sp>
      <p:sp>
        <p:nvSpPr>
          <p:cNvPr id="9" name="object 9"/>
          <p:cNvSpPr/>
          <p:nvPr/>
        </p:nvSpPr>
        <p:spPr>
          <a:xfrm>
            <a:off x="3190697" y="3820693"/>
            <a:ext cx="400050" cy="0"/>
          </a:xfrm>
          <a:custGeom>
            <a:avLst/>
            <a:gdLst/>
            <a:ahLst/>
            <a:cxnLst/>
            <a:rect l="l" t="t" r="r" b="b"/>
            <a:pathLst>
              <a:path w="400050">
                <a:moveTo>
                  <a:pt x="0" y="0"/>
                </a:moveTo>
                <a:lnTo>
                  <a:pt x="400050" y="0"/>
                </a:lnTo>
              </a:path>
            </a:pathLst>
          </a:custGeom>
          <a:ln w="28575">
            <a:solidFill>
              <a:srgbClr val="000000"/>
            </a:solidFill>
          </a:ln>
        </p:spPr>
        <p:txBody>
          <a:bodyPr wrap="square" lIns="0" tIns="0" rIns="0" bIns="0" rtlCol="0"/>
          <a:lstStyle/>
          <a:p>
            <a:endParaRPr/>
          </a:p>
        </p:txBody>
      </p:sp>
      <p:sp>
        <p:nvSpPr>
          <p:cNvPr id="10" name="object 10"/>
          <p:cNvSpPr/>
          <p:nvPr/>
        </p:nvSpPr>
        <p:spPr>
          <a:xfrm>
            <a:off x="3576459" y="2609418"/>
            <a:ext cx="30480" cy="3025775"/>
          </a:xfrm>
          <a:custGeom>
            <a:avLst/>
            <a:gdLst/>
            <a:ahLst/>
            <a:cxnLst/>
            <a:rect l="l" t="t" r="r" b="b"/>
            <a:pathLst>
              <a:path w="30479" h="3025775">
                <a:moveTo>
                  <a:pt x="1587" y="3025787"/>
                </a:moveTo>
                <a:lnTo>
                  <a:pt x="0" y="12"/>
                </a:lnTo>
                <a:lnTo>
                  <a:pt x="28575" y="0"/>
                </a:lnTo>
                <a:lnTo>
                  <a:pt x="30162" y="3025775"/>
                </a:lnTo>
                <a:lnTo>
                  <a:pt x="1587" y="3025787"/>
                </a:lnTo>
                <a:close/>
              </a:path>
            </a:pathLst>
          </a:custGeom>
          <a:solidFill>
            <a:srgbClr val="000000"/>
          </a:solidFill>
        </p:spPr>
        <p:txBody>
          <a:bodyPr wrap="square" lIns="0" tIns="0" rIns="0" bIns="0" rtlCol="0"/>
          <a:lstStyle/>
          <a:p>
            <a:endParaRPr/>
          </a:p>
        </p:txBody>
      </p:sp>
      <p:sp>
        <p:nvSpPr>
          <p:cNvPr id="11" name="object 11"/>
          <p:cNvSpPr/>
          <p:nvPr/>
        </p:nvSpPr>
        <p:spPr>
          <a:xfrm>
            <a:off x="3590696" y="2595143"/>
            <a:ext cx="449580" cy="30480"/>
          </a:xfrm>
          <a:custGeom>
            <a:avLst/>
            <a:gdLst/>
            <a:ahLst/>
            <a:cxnLst/>
            <a:rect l="l" t="t" r="r" b="b"/>
            <a:pathLst>
              <a:path w="449579" h="30480">
                <a:moveTo>
                  <a:pt x="449262" y="30162"/>
                </a:moveTo>
                <a:lnTo>
                  <a:pt x="0" y="28575"/>
                </a:lnTo>
                <a:lnTo>
                  <a:pt x="101" y="0"/>
                </a:lnTo>
                <a:lnTo>
                  <a:pt x="449364" y="1587"/>
                </a:lnTo>
                <a:lnTo>
                  <a:pt x="449262" y="30162"/>
                </a:lnTo>
                <a:close/>
              </a:path>
            </a:pathLst>
          </a:custGeom>
          <a:solidFill>
            <a:srgbClr val="000000"/>
          </a:solidFill>
        </p:spPr>
        <p:txBody>
          <a:bodyPr wrap="square" lIns="0" tIns="0" rIns="0" bIns="0" rtlCol="0"/>
          <a:lstStyle/>
          <a:p>
            <a:endParaRPr/>
          </a:p>
        </p:txBody>
      </p:sp>
      <p:sp>
        <p:nvSpPr>
          <p:cNvPr id="12" name="object 12"/>
          <p:cNvSpPr txBox="1"/>
          <p:nvPr/>
        </p:nvSpPr>
        <p:spPr>
          <a:xfrm>
            <a:off x="2011184" y="1769891"/>
            <a:ext cx="5874385" cy="965835"/>
          </a:xfrm>
          <a:prstGeom prst="rect">
            <a:avLst/>
          </a:prstGeom>
        </p:spPr>
        <p:txBody>
          <a:bodyPr vert="horz" wrap="square" lIns="0" tIns="0" rIns="0" bIns="0" rtlCol="0">
            <a:spAutoFit/>
          </a:bodyPr>
          <a:lstStyle/>
          <a:p>
            <a:pPr marL="12700">
              <a:lnSpc>
                <a:spcPct val="100000"/>
              </a:lnSpc>
              <a:tabLst>
                <a:tab pos="1903095" algn="l"/>
              </a:tabLst>
            </a:pPr>
            <a:r>
              <a:rPr sz="2000" b="1" dirty="0">
                <a:latin typeface="黑体" panose="02010609060101010101" charset="-122"/>
                <a:cs typeface="黑体" panose="02010609060101010101" charset="-122"/>
              </a:rPr>
              <a:t>构成犯</a:t>
            </a:r>
            <a:r>
              <a:rPr sz="2000" b="1" spc="-5" dirty="0">
                <a:latin typeface="黑体" panose="02010609060101010101" charset="-122"/>
                <a:cs typeface="黑体" panose="02010609060101010101" charset="-122"/>
              </a:rPr>
              <a:t>罪</a:t>
            </a:r>
            <a:r>
              <a:rPr sz="2000" b="1" dirty="0">
                <a:latin typeface="黑体" panose="02010609060101010101" charset="-122"/>
                <a:cs typeface="黑体" panose="02010609060101010101" charset="-122"/>
              </a:rPr>
              <a:t>	刑事责任（</a:t>
            </a:r>
            <a:r>
              <a:rPr sz="2000" b="1" spc="-5" dirty="0">
                <a:latin typeface="黑体" panose="02010609060101010101" charset="-122"/>
                <a:cs typeface="黑体" panose="02010609060101010101" charset="-122"/>
              </a:rPr>
              <a:t>229</a:t>
            </a:r>
            <a:r>
              <a:rPr sz="2000" b="1" dirty="0">
                <a:latin typeface="黑体" panose="02010609060101010101" charset="-122"/>
                <a:cs typeface="黑体" panose="02010609060101010101" charset="-122"/>
              </a:rPr>
              <a:t>条提供虚假文件罪</a:t>
            </a:r>
            <a:r>
              <a:rPr sz="2000" b="1" spc="-5" dirty="0">
                <a:latin typeface="黑体" panose="02010609060101010101" charset="-122"/>
                <a:cs typeface="黑体" panose="02010609060101010101" charset="-122"/>
              </a:rPr>
              <a:t>）</a:t>
            </a:r>
            <a:endParaRPr sz="2000">
              <a:latin typeface="黑体" panose="02010609060101010101" charset="-122"/>
              <a:cs typeface="黑体" panose="02010609060101010101" charset="-122"/>
            </a:endParaRPr>
          </a:p>
          <a:p>
            <a:pPr>
              <a:lnSpc>
                <a:spcPct val="100000"/>
              </a:lnSpc>
              <a:spcBef>
                <a:spcPts val="55"/>
              </a:spcBef>
            </a:pPr>
            <a:endParaRPr sz="2550">
              <a:latin typeface="Times New Roman" panose="02020603050405020304"/>
              <a:cs typeface="Times New Roman" panose="02020603050405020304"/>
            </a:endParaRPr>
          </a:p>
          <a:p>
            <a:pPr marL="2028825">
              <a:lnSpc>
                <a:spcPts val="2380"/>
              </a:lnSpc>
            </a:pPr>
            <a:r>
              <a:rPr sz="2000" b="1" dirty="0">
                <a:latin typeface="黑体" panose="02010609060101010101" charset="-122"/>
                <a:cs typeface="黑体" panose="02010609060101010101" charset="-122"/>
              </a:rPr>
              <a:t>所得</a:t>
            </a:r>
            <a:r>
              <a:rPr sz="2000" b="1" spc="-5" dirty="0">
                <a:latin typeface="黑体" panose="02010609060101010101" charset="-122"/>
                <a:cs typeface="黑体" panose="02010609060101010101" charset="-122"/>
              </a:rPr>
              <a:t>10</a:t>
            </a:r>
            <a:r>
              <a:rPr sz="2000" b="1" dirty="0">
                <a:latin typeface="黑体" panose="02010609060101010101" charset="-122"/>
                <a:cs typeface="黑体" panose="02010609060101010101" charset="-122"/>
              </a:rPr>
              <a:t>万元以上，并处</a:t>
            </a:r>
            <a:r>
              <a:rPr sz="2000" b="1" spc="-5" dirty="0">
                <a:latin typeface="黑体" panose="02010609060101010101" charset="-122"/>
                <a:cs typeface="黑体" panose="02010609060101010101" charset="-122"/>
              </a:rPr>
              <a:t>2-5</a:t>
            </a:r>
            <a:r>
              <a:rPr sz="2000" b="1" dirty="0">
                <a:latin typeface="黑体" panose="02010609060101010101" charset="-122"/>
                <a:cs typeface="黑体" panose="02010609060101010101" charset="-122"/>
              </a:rPr>
              <a:t>倍罚</a:t>
            </a:r>
            <a:r>
              <a:rPr sz="2000" b="1" spc="-5" dirty="0">
                <a:latin typeface="黑体" panose="02010609060101010101" charset="-122"/>
                <a:cs typeface="黑体" panose="02010609060101010101" charset="-122"/>
              </a:rPr>
              <a:t>款</a:t>
            </a:r>
            <a:endParaRPr sz="2000">
              <a:latin typeface="黑体" panose="02010609060101010101" charset="-122"/>
              <a:cs typeface="黑体" panose="02010609060101010101" charset="-122"/>
            </a:endParaRPr>
          </a:p>
        </p:txBody>
      </p:sp>
      <p:sp>
        <p:nvSpPr>
          <p:cNvPr id="13" name="object 13"/>
          <p:cNvSpPr/>
          <p:nvPr/>
        </p:nvSpPr>
        <p:spPr>
          <a:xfrm>
            <a:off x="3557358" y="3804818"/>
            <a:ext cx="449580" cy="30480"/>
          </a:xfrm>
          <a:custGeom>
            <a:avLst/>
            <a:gdLst/>
            <a:ahLst/>
            <a:cxnLst/>
            <a:rect l="l" t="t" r="r" b="b"/>
            <a:pathLst>
              <a:path w="449579" h="30479">
                <a:moveTo>
                  <a:pt x="449262" y="30162"/>
                </a:moveTo>
                <a:lnTo>
                  <a:pt x="0" y="28575"/>
                </a:lnTo>
                <a:lnTo>
                  <a:pt x="101" y="0"/>
                </a:lnTo>
                <a:lnTo>
                  <a:pt x="449364" y="1587"/>
                </a:lnTo>
                <a:lnTo>
                  <a:pt x="449262" y="30162"/>
                </a:lnTo>
                <a:close/>
              </a:path>
            </a:pathLst>
          </a:custGeom>
          <a:solidFill>
            <a:srgbClr val="000000"/>
          </a:solidFill>
        </p:spPr>
        <p:txBody>
          <a:bodyPr wrap="square" lIns="0" tIns="0" rIns="0" bIns="0" rtlCol="0"/>
          <a:lstStyle/>
          <a:p>
            <a:endParaRPr/>
          </a:p>
        </p:txBody>
      </p:sp>
      <p:sp>
        <p:nvSpPr>
          <p:cNvPr id="14" name="object 14"/>
          <p:cNvSpPr/>
          <p:nvPr/>
        </p:nvSpPr>
        <p:spPr>
          <a:xfrm>
            <a:off x="3606571" y="4673181"/>
            <a:ext cx="449580" cy="30480"/>
          </a:xfrm>
          <a:custGeom>
            <a:avLst/>
            <a:gdLst/>
            <a:ahLst/>
            <a:cxnLst/>
            <a:rect l="l" t="t" r="r" b="b"/>
            <a:pathLst>
              <a:path w="449579" h="30479">
                <a:moveTo>
                  <a:pt x="449262" y="30162"/>
                </a:moveTo>
                <a:lnTo>
                  <a:pt x="0" y="28575"/>
                </a:lnTo>
                <a:lnTo>
                  <a:pt x="101" y="0"/>
                </a:lnTo>
                <a:lnTo>
                  <a:pt x="449364" y="1587"/>
                </a:lnTo>
                <a:lnTo>
                  <a:pt x="449262" y="30162"/>
                </a:lnTo>
                <a:close/>
              </a:path>
            </a:pathLst>
          </a:custGeom>
          <a:solidFill>
            <a:srgbClr val="000000"/>
          </a:solidFill>
        </p:spPr>
        <p:txBody>
          <a:bodyPr wrap="square" lIns="0" tIns="0" rIns="0" bIns="0" rtlCol="0"/>
          <a:lstStyle/>
          <a:p>
            <a:endParaRPr/>
          </a:p>
        </p:txBody>
      </p:sp>
      <p:sp>
        <p:nvSpPr>
          <p:cNvPr id="15" name="object 15"/>
          <p:cNvSpPr/>
          <p:nvPr/>
        </p:nvSpPr>
        <p:spPr>
          <a:xfrm>
            <a:off x="3590696" y="5620918"/>
            <a:ext cx="449580" cy="30480"/>
          </a:xfrm>
          <a:custGeom>
            <a:avLst/>
            <a:gdLst/>
            <a:ahLst/>
            <a:cxnLst/>
            <a:rect l="l" t="t" r="r" b="b"/>
            <a:pathLst>
              <a:path w="449579" h="30479">
                <a:moveTo>
                  <a:pt x="449262" y="30162"/>
                </a:moveTo>
                <a:lnTo>
                  <a:pt x="0" y="28575"/>
                </a:lnTo>
                <a:lnTo>
                  <a:pt x="101" y="0"/>
                </a:lnTo>
                <a:lnTo>
                  <a:pt x="449364" y="1587"/>
                </a:lnTo>
                <a:lnTo>
                  <a:pt x="449262" y="30162"/>
                </a:lnTo>
                <a:close/>
              </a:path>
            </a:pathLst>
          </a:custGeom>
          <a:solidFill>
            <a:srgbClr val="000000"/>
          </a:solidFill>
        </p:spPr>
        <p:txBody>
          <a:bodyPr wrap="square" lIns="0" tIns="0" rIns="0" bIns="0" rtlCol="0"/>
          <a:lstStyle/>
          <a:p>
            <a:endParaRPr/>
          </a:p>
        </p:txBody>
      </p:sp>
      <p:sp>
        <p:nvSpPr>
          <p:cNvPr id="16" name="object 16"/>
          <p:cNvSpPr txBox="1"/>
          <p:nvPr/>
        </p:nvSpPr>
        <p:spPr>
          <a:xfrm>
            <a:off x="1944509" y="4523568"/>
            <a:ext cx="5316220" cy="1680845"/>
          </a:xfrm>
          <a:prstGeom prst="rect">
            <a:avLst/>
          </a:prstGeom>
        </p:spPr>
        <p:txBody>
          <a:bodyPr vert="horz" wrap="square" lIns="0" tIns="0" rIns="0" bIns="0" rtlCol="0">
            <a:spAutoFit/>
          </a:bodyPr>
          <a:lstStyle/>
          <a:p>
            <a:pPr marL="2095500" indent="15875">
              <a:lnSpc>
                <a:spcPct val="100000"/>
              </a:lnSpc>
            </a:pPr>
            <a:r>
              <a:rPr sz="2000" b="1" dirty="0">
                <a:latin typeface="黑体" panose="02010609060101010101" charset="-122"/>
                <a:cs typeface="黑体" panose="02010609060101010101" charset="-122"/>
              </a:rPr>
              <a:t>主管及责任人，</a:t>
            </a:r>
            <a:r>
              <a:rPr sz="2000" b="1" spc="-5" dirty="0">
                <a:solidFill>
                  <a:srgbClr val="FF0000"/>
                </a:solidFill>
                <a:latin typeface="黑体" panose="02010609060101010101" charset="-122"/>
                <a:cs typeface="黑体" panose="02010609060101010101" charset="-122"/>
              </a:rPr>
              <a:t>2</a:t>
            </a:r>
            <a:r>
              <a:rPr sz="2000" b="1" spc="-5" dirty="0">
                <a:latin typeface="黑体" panose="02010609060101010101" charset="-122"/>
                <a:cs typeface="黑体" panose="02010609060101010101" charset="-122"/>
              </a:rPr>
              <a:t>-5</a:t>
            </a:r>
            <a:r>
              <a:rPr sz="2000" b="1" dirty="0">
                <a:latin typeface="黑体" panose="02010609060101010101" charset="-122"/>
                <a:cs typeface="黑体" panose="02010609060101010101" charset="-122"/>
              </a:rPr>
              <a:t>万元罚</a:t>
            </a:r>
            <a:r>
              <a:rPr sz="2000" b="1" spc="-5" dirty="0">
                <a:latin typeface="黑体" panose="02010609060101010101" charset="-122"/>
                <a:cs typeface="黑体" panose="02010609060101010101" charset="-122"/>
              </a:rPr>
              <a:t>款</a:t>
            </a:r>
            <a:endParaRPr sz="2000">
              <a:latin typeface="黑体" panose="02010609060101010101" charset="-122"/>
              <a:cs typeface="黑体" panose="02010609060101010101" charset="-122"/>
            </a:endParaRPr>
          </a:p>
          <a:p>
            <a:pPr>
              <a:lnSpc>
                <a:spcPct val="100000"/>
              </a:lnSpc>
            </a:pPr>
            <a:endParaRPr sz="2000">
              <a:latin typeface="Times New Roman" panose="02020603050405020304"/>
              <a:cs typeface="Times New Roman" panose="02020603050405020304"/>
            </a:endParaRPr>
          </a:p>
          <a:p>
            <a:pPr>
              <a:lnSpc>
                <a:spcPct val="100000"/>
              </a:lnSpc>
              <a:spcBef>
                <a:spcPts val="0"/>
              </a:spcBef>
            </a:pPr>
            <a:endParaRPr sz="2400">
              <a:latin typeface="Times New Roman" panose="02020603050405020304"/>
              <a:cs typeface="Times New Roman" panose="02020603050405020304"/>
            </a:endParaRPr>
          </a:p>
          <a:p>
            <a:pPr marL="2095500">
              <a:lnSpc>
                <a:spcPct val="100000"/>
              </a:lnSpc>
            </a:pPr>
            <a:r>
              <a:rPr sz="2000" b="1" dirty="0">
                <a:latin typeface="黑体" panose="02010609060101010101" charset="-122"/>
                <a:cs typeface="黑体" panose="02010609060101010101" charset="-122"/>
              </a:rPr>
              <a:t>连带赔偿责</a:t>
            </a:r>
            <a:r>
              <a:rPr sz="2000" b="1" spc="-5" dirty="0">
                <a:latin typeface="黑体" panose="02010609060101010101" charset="-122"/>
                <a:cs typeface="黑体" panose="02010609060101010101" charset="-122"/>
              </a:rPr>
              <a:t>任</a:t>
            </a:r>
            <a:endParaRPr sz="2000">
              <a:latin typeface="黑体" panose="02010609060101010101" charset="-122"/>
              <a:cs typeface="黑体" panose="02010609060101010101" charset="-122"/>
            </a:endParaRPr>
          </a:p>
          <a:p>
            <a:pPr marL="12700">
              <a:lnSpc>
                <a:spcPts val="2380"/>
              </a:lnSpc>
              <a:spcBef>
                <a:spcPts val="1165"/>
              </a:spcBef>
            </a:pPr>
            <a:r>
              <a:rPr sz="2000" b="1" dirty="0">
                <a:latin typeface="黑体" panose="02010609060101010101" charset="-122"/>
                <a:cs typeface="黑体" panose="02010609060101010101" charset="-122"/>
              </a:rPr>
              <a:t>同时吊销资</a:t>
            </a:r>
            <a:r>
              <a:rPr sz="2000" b="1" spc="-5" dirty="0">
                <a:latin typeface="黑体" panose="02010609060101010101" charset="-122"/>
                <a:cs typeface="黑体" panose="02010609060101010101" charset="-122"/>
              </a:rPr>
              <a:t>质</a:t>
            </a:r>
            <a:endParaRPr sz="2000">
              <a:latin typeface="黑体" panose="02010609060101010101" charset="-122"/>
              <a:cs typeface="黑体" panose="02010609060101010101" charset="-122"/>
            </a:endParaRP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123</a:t>
            </a:fld>
            <a:endParaRPr spc="-5" dirty="0">
              <a:solidFill>
                <a:srgbClr val="FFFF00"/>
              </a:solidFill>
            </a:endParaRPr>
          </a:p>
        </p:txBody>
      </p:sp>
      <p:sp>
        <p:nvSpPr>
          <p:cNvPr id="17" name="object 17"/>
          <p:cNvSpPr txBox="1"/>
          <p:nvPr/>
        </p:nvSpPr>
        <p:spPr>
          <a:xfrm>
            <a:off x="2011184" y="3583451"/>
            <a:ext cx="1045844" cy="584835"/>
          </a:xfrm>
          <a:prstGeom prst="rect">
            <a:avLst/>
          </a:prstGeom>
        </p:spPr>
        <p:txBody>
          <a:bodyPr vert="horz" wrap="square" lIns="0" tIns="0" rIns="0" bIns="0" rtlCol="0">
            <a:spAutoFit/>
          </a:bodyPr>
          <a:lstStyle/>
          <a:p>
            <a:pPr marL="12700" marR="5080">
              <a:lnSpc>
                <a:spcPct val="100000"/>
              </a:lnSpc>
            </a:pPr>
            <a:r>
              <a:rPr sz="2000" b="1" dirty="0">
                <a:latin typeface="黑体" panose="02010609060101010101" charset="-122"/>
                <a:cs typeface="黑体" panose="02010609060101010101" charset="-122"/>
              </a:rPr>
              <a:t>没收违</a:t>
            </a:r>
            <a:r>
              <a:rPr sz="2000" b="1" spc="-5" dirty="0">
                <a:latin typeface="黑体" panose="02010609060101010101" charset="-122"/>
                <a:cs typeface="黑体" panose="02010609060101010101" charset="-122"/>
              </a:rPr>
              <a:t>法 </a:t>
            </a:r>
            <a:r>
              <a:rPr sz="2000" b="1" dirty="0">
                <a:latin typeface="黑体" panose="02010609060101010101" charset="-122"/>
                <a:cs typeface="黑体" panose="02010609060101010101" charset="-122"/>
              </a:rPr>
              <a:t>所</a:t>
            </a:r>
            <a:r>
              <a:rPr sz="2000" b="1" spc="-5" dirty="0">
                <a:latin typeface="黑体" panose="02010609060101010101" charset="-122"/>
                <a:cs typeface="黑体" panose="02010609060101010101" charset="-122"/>
              </a:rPr>
              <a:t>得</a:t>
            </a:r>
            <a:endParaRPr sz="2000">
              <a:latin typeface="黑体" panose="02010609060101010101" charset="-122"/>
              <a:cs typeface="黑体" panose="02010609060101010101" charset="-122"/>
            </a:endParaRPr>
          </a:p>
        </p:txBody>
      </p:sp>
      <p:sp>
        <p:nvSpPr>
          <p:cNvPr id="18" name="object 18"/>
          <p:cNvSpPr txBox="1"/>
          <p:nvPr/>
        </p:nvSpPr>
        <p:spPr>
          <a:xfrm>
            <a:off x="3993972" y="3653936"/>
            <a:ext cx="4242435" cy="307975"/>
          </a:xfrm>
          <a:prstGeom prst="rect">
            <a:avLst/>
          </a:prstGeom>
        </p:spPr>
        <p:txBody>
          <a:bodyPr vert="horz" wrap="square" lIns="0" tIns="0" rIns="0" bIns="0" rtlCol="0">
            <a:spAutoFit/>
          </a:bodyPr>
          <a:lstStyle/>
          <a:p>
            <a:pPr marL="12700">
              <a:lnSpc>
                <a:spcPct val="100000"/>
              </a:lnSpc>
            </a:pPr>
            <a:r>
              <a:rPr sz="2000" b="1" dirty="0">
                <a:latin typeface="黑体" panose="02010609060101010101" charset="-122"/>
                <a:cs typeface="黑体" panose="02010609060101010101" charset="-122"/>
              </a:rPr>
              <a:t>不足</a:t>
            </a:r>
            <a:r>
              <a:rPr sz="2000" b="1" spc="-5" dirty="0">
                <a:latin typeface="Calibri" panose="020F0502020204030204"/>
                <a:cs typeface="Calibri" panose="020F0502020204030204"/>
              </a:rPr>
              <a:t>10</a:t>
            </a:r>
            <a:r>
              <a:rPr sz="2000" b="1" dirty="0">
                <a:latin typeface="宋体" panose="02010600030101010101" pitchFamily="2" charset="-122"/>
                <a:cs typeface="宋体" panose="02010600030101010101" pitchFamily="2" charset="-122"/>
              </a:rPr>
              <a:t>万</a:t>
            </a:r>
            <a:r>
              <a:rPr sz="2000" b="1" dirty="0">
                <a:latin typeface="黑体" panose="02010609060101010101" charset="-122"/>
                <a:cs typeface="黑体" panose="02010609060101010101" charset="-122"/>
              </a:rPr>
              <a:t>元</a:t>
            </a:r>
            <a:r>
              <a:rPr sz="2000" b="1" dirty="0">
                <a:solidFill>
                  <a:srgbClr val="FF0000"/>
                </a:solidFill>
                <a:latin typeface="黑体" panose="02010609060101010101" charset="-122"/>
                <a:cs typeface="黑体" panose="02010609060101010101" charset="-122"/>
              </a:rPr>
              <a:t>单处或并处</a:t>
            </a:r>
            <a:r>
              <a:rPr sz="2000" b="1" spc="-5" dirty="0">
                <a:latin typeface="黑体" panose="02010609060101010101" charset="-122"/>
                <a:cs typeface="黑体" panose="02010609060101010101" charset="-122"/>
              </a:rPr>
              <a:t>10-20</a:t>
            </a:r>
            <a:r>
              <a:rPr sz="2000" b="1" dirty="0">
                <a:latin typeface="黑体" panose="02010609060101010101" charset="-122"/>
                <a:cs typeface="黑体" panose="02010609060101010101" charset="-122"/>
              </a:rPr>
              <a:t>万元罚</a:t>
            </a:r>
            <a:r>
              <a:rPr sz="2000" b="1" spc="-5" dirty="0">
                <a:latin typeface="黑体" panose="02010609060101010101" charset="-122"/>
                <a:cs typeface="黑体" panose="02010609060101010101" charset="-122"/>
              </a:rPr>
              <a:t>款</a:t>
            </a:r>
            <a:endParaRPr sz="2000">
              <a:latin typeface="黑体" panose="02010609060101010101" charset="-122"/>
              <a:cs typeface="黑体" panose="02010609060101010101" charset="-122"/>
            </a:endParaRPr>
          </a:p>
        </p:txBody>
      </p:sp>
      <p:sp>
        <p:nvSpPr>
          <p:cNvPr id="19" name="object 19"/>
          <p:cNvSpPr txBox="1">
            <a:spLocks noGrp="1"/>
          </p:cNvSpPr>
          <p:nvPr>
            <p:ph type="title"/>
          </p:nvPr>
        </p:nvSpPr>
        <p:spPr>
          <a:xfrm>
            <a:off x="580390" y="1014310"/>
            <a:ext cx="1554480" cy="330200"/>
          </a:xfrm>
          <a:prstGeom prst="rect">
            <a:avLst/>
          </a:prstGeom>
        </p:spPr>
        <p:txBody>
          <a:bodyPr vert="horz" wrap="square" lIns="0" tIns="0" rIns="0" bIns="0" rtlCol="0">
            <a:spAutoFit/>
          </a:bodyPr>
          <a:lstStyle/>
          <a:p>
            <a:pPr marL="12700">
              <a:lnSpc>
                <a:spcPts val="2835"/>
              </a:lnSpc>
            </a:pPr>
            <a:r>
              <a:rPr sz="2400" dirty="0">
                <a:solidFill>
                  <a:srgbClr val="C0504D"/>
                </a:solidFill>
                <a:latin typeface="宋体" panose="02010600030101010101" pitchFamily="2" charset="-122"/>
                <a:cs typeface="宋体" panose="02010600030101010101" pitchFamily="2" charset="-122"/>
              </a:rPr>
              <a:t>第八十九</a:t>
            </a:r>
            <a:r>
              <a:rPr sz="2400" spc="-10" dirty="0">
                <a:solidFill>
                  <a:srgbClr val="C0504D"/>
                </a:solidFill>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p:txBody>
      </p:sp>
      <p:sp>
        <p:nvSpPr>
          <p:cNvPr id="20" name="object 20"/>
          <p:cNvSpPr txBox="1"/>
          <p:nvPr/>
        </p:nvSpPr>
        <p:spPr>
          <a:xfrm>
            <a:off x="2418079" y="1014310"/>
            <a:ext cx="5839460" cy="330200"/>
          </a:xfrm>
          <a:prstGeom prst="rect">
            <a:avLst/>
          </a:prstGeom>
        </p:spPr>
        <p:txBody>
          <a:bodyPr vert="horz" wrap="square" lIns="0" tIns="0" rIns="0" bIns="0" rtlCol="0">
            <a:spAutoFit/>
          </a:bodyPr>
          <a:lstStyle/>
          <a:p>
            <a:pPr marL="12700">
              <a:lnSpc>
                <a:spcPts val="2835"/>
              </a:lnSpc>
            </a:pPr>
            <a:r>
              <a:rPr sz="2400" b="1" dirty="0">
                <a:solidFill>
                  <a:srgbClr val="C0504D"/>
                </a:solidFill>
                <a:latin typeface="宋体" panose="02010600030101010101" pitchFamily="2" charset="-122"/>
                <a:cs typeface="宋体" panose="02010600030101010101" pitchFamily="2" charset="-122"/>
              </a:rPr>
              <a:t>中介（评价、认证、检验、检测）法律责</a:t>
            </a:r>
            <a:r>
              <a:rPr sz="2400" b="1" spc="-10" dirty="0">
                <a:solidFill>
                  <a:srgbClr val="C0504D"/>
                </a:solidFill>
                <a:latin typeface="宋体" panose="02010600030101010101" pitchFamily="2" charset="-122"/>
                <a:cs typeface="宋体" panose="02010600030101010101" pitchFamily="2" charset="-122"/>
              </a:rPr>
              <a:t>任</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5175" y="97313"/>
            <a:ext cx="7611109" cy="482600"/>
          </a:xfrm>
          <a:prstGeom prst="rect">
            <a:avLst/>
          </a:prstGeom>
        </p:spPr>
        <p:txBody>
          <a:bodyPr vert="horz" wrap="square" lIns="0" tIns="0" rIns="0" bIns="0" rtlCol="0">
            <a:spAutoFit/>
          </a:bodyPr>
          <a:lstStyle/>
          <a:p>
            <a:pPr marL="12700">
              <a:lnSpc>
                <a:spcPts val="4205"/>
              </a:lnSpc>
            </a:pPr>
            <a:r>
              <a:rPr dirty="0"/>
              <a:t>（企业法律责任）90-106、108-111</a:t>
            </a:r>
            <a:r>
              <a:rPr spc="-15" dirty="0"/>
              <a:t>条</a:t>
            </a:r>
          </a:p>
        </p:txBody>
      </p:sp>
      <p:sp>
        <p:nvSpPr>
          <p:cNvPr id="3" name="object 3"/>
          <p:cNvSpPr txBox="1"/>
          <p:nvPr/>
        </p:nvSpPr>
        <p:spPr>
          <a:xfrm>
            <a:off x="936066" y="1178973"/>
            <a:ext cx="1045844" cy="280035"/>
          </a:xfrm>
          <a:prstGeom prst="rect">
            <a:avLst/>
          </a:prstGeom>
        </p:spPr>
        <p:txBody>
          <a:bodyPr vert="horz" wrap="square" lIns="0" tIns="0" rIns="0" bIns="0" rtlCol="0">
            <a:spAutoFit/>
          </a:bodyPr>
          <a:lstStyle/>
          <a:p>
            <a:pPr marL="12700">
              <a:lnSpc>
                <a:spcPts val="2380"/>
              </a:lnSpc>
            </a:pPr>
            <a:r>
              <a:rPr sz="2000" b="1" dirty="0">
                <a:latin typeface="宋体" panose="02010600030101010101" pitchFamily="2" charset="-122"/>
                <a:cs typeface="宋体" panose="02010600030101010101" pitchFamily="2" charset="-122"/>
              </a:rPr>
              <a:t>第九十</a:t>
            </a:r>
            <a:r>
              <a:rPr sz="2000" b="1" spc="-5" dirty="0">
                <a:latin typeface="宋体" panose="02010600030101010101" pitchFamily="2" charset="-122"/>
                <a:cs typeface="宋体" panose="02010600030101010101" pitchFamily="2" charset="-122"/>
              </a:rPr>
              <a:t>条</a:t>
            </a:r>
            <a:endParaRPr sz="2000">
              <a:latin typeface="宋体" panose="02010600030101010101" pitchFamily="2" charset="-122"/>
              <a:cs typeface="宋体" panose="02010600030101010101" pitchFamily="2" charset="-122"/>
            </a:endParaRPr>
          </a:p>
        </p:txBody>
      </p:sp>
      <p:sp>
        <p:nvSpPr>
          <p:cNvPr id="4" name="object 4"/>
          <p:cNvSpPr txBox="1"/>
          <p:nvPr/>
        </p:nvSpPr>
        <p:spPr>
          <a:xfrm>
            <a:off x="2213686" y="1178973"/>
            <a:ext cx="6151245" cy="280035"/>
          </a:xfrm>
          <a:prstGeom prst="rect">
            <a:avLst/>
          </a:prstGeom>
        </p:spPr>
        <p:txBody>
          <a:bodyPr vert="horz" wrap="square" lIns="0" tIns="0" rIns="0" bIns="0" rtlCol="0">
            <a:spAutoFit/>
          </a:bodyPr>
          <a:lstStyle/>
          <a:p>
            <a:pPr marL="12700">
              <a:lnSpc>
                <a:spcPts val="2380"/>
              </a:lnSpc>
            </a:pPr>
            <a:r>
              <a:rPr sz="2000" b="1" dirty="0">
                <a:latin typeface="宋体" panose="02010600030101010101" pitchFamily="2" charset="-122"/>
                <a:cs typeface="宋体" panose="02010600030101010101" pitchFamily="2" charset="-122"/>
              </a:rPr>
              <a:t>单位决策机构，主要责任人，个人投资人安全投入责</a:t>
            </a:r>
            <a:r>
              <a:rPr sz="2000" b="1" spc="-5" dirty="0">
                <a:latin typeface="宋体" panose="02010600030101010101" pitchFamily="2" charset="-122"/>
                <a:cs typeface="宋体" panose="02010600030101010101" pitchFamily="2" charset="-122"/>
              </a:rPr>
              <a:t>任</a:t>
            </a:r>
            <a:endParaRPr sz="2000">
              <a:latin typeface="宋体" panose="02010600030101010101" pitchFamily="2" charset="-122"/>
              <a:cs typeface="宋体" panose="02010600030101010101" pitchFamily="2" charset="-122"/>
            </a:endParaRPr>
          </a:p>
        </p:txBody>
      </p:sp>
      <p:sp>
        <p:nvSpPr>
          <p:cNvPr id="5" name="object 5"/>
          <p:cNvSpPr txBox="1"/>
          <p:nvPr/>
        </p:nvSpPr>
        <p:spPr>
          <a:xfrm>
            <a:off x="382841" y="2547550"/>
            <a:ext cx="8152765" cy="1183005"/>
          </a:xfrm>
          <a:prstGeom prst="rect">
            <a:avLst/>
          </a:prstGeom>
        </p:spPr>
        <p:txBody>
          <a:bodyPr vert="horz" wrap="square" lIns="0" tIns="0" rIns="0" bIns="0" rtlCol="0">
            <a:spAutoFit/>
          </a:bodyPr>
          <a:lstStyle/>
          <a:p>
            <a:pPr marR="984250" algn="r">
              <a:lnSpc>
                <a:spcPct val="100000"/>
              </a:lnSpc>
            </a:pPr>
            <a:r>
              <a:rPr sz="2000" b="1" dirty="0">
                <a:latin typeface="宋体" panose="02010600030101010101" pitchFamily="2" charset="-122"/>
                <a:cs typeface="宋体" panose="02010600030101010101" pitchFamily="2" charset="-122"/>
              </a:rPr>
              <a:t>责令限期改</a:t>
            </a:r>
            <a:r>
              <a:rPr sz="2000" b="1" spc="-5" dirty="0">
                <a:latin typeface="宋体" panose="02010600030101010101" pitchFamily="2" charset="-122"/>
                <a:cs typeface="宋体" panose="02010600030101010101" pitchFamily="2" charset="-122"/>
              </a:rPr>
              <a:t>正</a:t>
            </a:r>
            <a:endParaRPr sz="2000">
              <a:latin typeface="宋体" panose="02010600030101010101" pitchFamily="2" charset="-122"/>
              <a:cs typeface="宋体" panose="02010600030101010101" pitchFamily="2" charset="-122"/>
            </a:endParaRPr>
          </a:p>
          <a:p>
            <a:pPr marL="12700">
              <a:lnSpc>
                <a:spcPct val="100000"/>
              </a:lnSpc>
              <a:spcBef>
                <a:spcPts val="865"/>
              </a:spcBef>
            </a:pPr>
            <a:r>
              <a:rPr sz="2000" b="1" dirty="0">
                <a:latin typeface="宋体" panose="02010600030101010101" pitchFamily="2" charset="-122"/>
                <a:cs typeface="宋体" panose="02010600030101010101" pitchFamily="2" charset="-122"/>
              </a:rPr>
              <a:t>未保证投入，不具备安全生产条</a:t>
            </a:r>
            <a:r>
              <a:rPr sz="2000" b="1" spc="-5" dirty="0">
                <a:latin typeface="宋体" panose="02010600030101010101" pitchFamily="2" charset="-122"/>
                <a:cs typeface="宋体" panose="02010600030101010101" pitchFamily="2" charset="-122"/>
              </a:rPr>
              <a:t>件</a:t>
            </a:r>
            <a:endParaRPr sz="2000">
              <a:latin typeface="宋体" panose="02010600030101010101" pitchFamily="2" charset="-122"/>
              <a:cs typeface="宋体" panose="02010600030101010101" pitchFamily="2" charset="-122"/>
            </a:endParaRPr>
          </a:p>
          <a:p>
            <a:pPr marR="5080" algn="r">
              <a:lnSpc>
                <a:spcPts val="2380"/>
              </a:lnSpc>
              <a:spcBef>
                <a:spcPts val="1440"/>
              </a:spcBef>
            </a:pPr>
            <a:r>
              <a:rPr sz="2000" b="1" dirty="0">
                <a:latin typeface="宋体" panose="02010600030101010101" pitchFamily="2" charset="-122"/>
                <a:cs typeface="宋体" panose="02010600030101010101" pitchFamily="2" charset="-122"/>
              </a:rPr>
              <a:t>逾期未改责令停产整</a:t>
            </a:r>
            <a:r>
              <a:rPr sz="2000" b="1" spc="-5" dirty="0">
                <a:latin typeface="宋体" panose="02010600030101010101" pitchFamily="2" charset="-122"/>
                <a:cs typeface="宋体" panose="02010600030101010101" pitchFamily="2" charset="-122"/>
              </a:rPr>
              <a:t>顿</a:t>
            </a:r>
            <a:endParaRPr sz="2000">
              <a:latin typeface="宋体" panose="02010600030101010101" pitchFamily="2" charset="-122"/>
              <a:cs typeface="宋体" panose="02010600030101010101" pitchFamily="2" charset="-122"/>
            </a:endParaRPr>
          </a:p>
        </p:txBody>
      </p:sp>
      <p:sp>
        <p:nvSpPr>
          <p:cNvPr id="6" name="object 6"/>
          <p:cNvSpPr/>
          <p:nvPr/>
        </p:nvSpPr>
        <p:spPr>
          <a:xfrm>
            <a:off x="4967541" y="3127375"/>
            <a:ext cx="533400" cy="0"/>
          </a:xfrm>
          <a:custGeom>
            <a:avLst/>
            <a:gdLst/>
            <a:ahLst/>
            <a:cxnLst/>
            <a:rect l="l" t="t" r="r" b="b"/>
            <a:pathLst>
              <a:path w="533400">
                <a:moveTo>
                  <a:pt x="0" y="0"/>
                </a:moveTo>
                <a:lnTo>
                  <a:pt x="533400" y="0"/>
                </a:lnTo>
              </a:path>
            </a:pathLst>
          </a:custGeom>
          <a:ln w="28575">
            <a:solidFill>
              <a:srgbClr val="000000"/>
            </a:solidFill>
          </a:ln>
        </p:spPr>
        <p:txBody>
          <a:bodyPr wrap="square" lIns="0" tIns="0" rIns="0" bIns="0" rtlCol="0"/>
          <a:lstStyle/>
          <a:p>
            <a:endParaRPr/>
          </a:p>
        </p:txBody>
      </p:sp>
      <p:sp>
        <p:nvSpPr>
          <p:cNvPr id="7" name="object 7"/>
          <p:cNvSpPr/>
          <p:nvPr/>
        </p:nvSpPr>
        <p:spPr>
          <a:xfrm>
            <a:off x="5500941" y="2670175"/>
            <a:ext cx="0" cy="941705"/>
          </a:xfrm>
          <a:custGeom>
            <a:avLst/>
            <a:gdLst/>
            <a:ahLst/>
            <a:cxnLst/>
            <a:rect l="l" t="t" r="r" b="b"/>
            <a:pathLst>
              <a:path h="941704">
                <a:moveTo>
                  <a:pt x="0" y="0"/>
                </a:moveTo>
                <a:lnTo>
                  <a:pt x="0" y="941387"/>
                </a:lnTo>
              </a:path>
            </a:pathLst>
          </a:custGeom>
          <a:ln w="28575">
            <a:solidFill>
              <a:srgbClr val="000000"/>
            </a:solidFill>
          </a:ln>
        </p:spPr>
        <p:txBody>
          <a:bodyPr wrap="square" lIns="0" tIns="0" rIns="0" bIns="0" rtlCol="0"/>
          <a:lstStyle/>
          <a:p>
            <a:endParaRPr/>
          </a:p>
        </p:txBody>
      </p:sp>
      <p:sp>
        <p:nvSpPr>
          <p:cNvPr id="8" name="object 8"/>
          <p:cNvSpPr/>
          <p:nvPr/>
        </p:nvSpPr>
        <p:spPr>
          <a:xfrm>
            <a:off x="5500941" y="2667000"/>
            <a:ext cx="457200" cy="0"/>
          </a:xfrm>
          <a:custGeom>
            <a:avLst/>
            <a:gdLst/>
            <a:ahLst/>
            <a:cxnLst/>
            <a:rect l="l" t="t" r="r" b="b"/>
            <a:pathLst>
              <a:path w="457200">
                <a:moveTo>
                  <a:pt x="0" y="0"/>
                </a:moveTo>
                <a:lnTo>
                  <a:pt x="457200" y="0"/>
                </a:lnTo>
              </a:path>
            </a:pathLst>
          </a:custGeom>
          <a:ln w="28575">
            <a:solidFill>
              <a:srgbClr val="000000"/>
            </a:solidFill>
          </a:ln>
        </p:spPr>
        <p:txBody>
          <a:bodyPr wrap="square" lIns="0" tIns="0" rIns="0" bIns="0" rtlCol="0"/>
          <a:lstStyle/>
          <a:p>
            <a:endParaRPr/>
          </a:p>
        </p:txBody>
      </p:sp>
      <p:sp>
        <p:nvSpPr>
          <p:cNvPr id="9" name="object 9"/>
          <p:cNvSpPr txBox="1"/>
          <p:nvPr/>
        </p:nvSpPr>
        <p:spPr>
          <a:xfrm>
            <a:off x="1132141" y="5011985"/>
            <a:ext cx="1556385" cy="280035"/>
          </a:xfrm>
          <a:prstGeom prst="rect">
            <a:avLst/>
          </a:prstGeom>
        </p:spPr>
        <p:txBody>
          <a:bodyPr vert="horz" wrap="square" lIns="0" tIns="0" rIns="0" bIns="0" rtlCol="0">
            <a:spAutoFit/>
          </a:bodyPr>
          <a:lstStyle/>
          <a:p>
            <a:pPr marL="12700">
              <a:lnSpc>
                <a:spcPts val="2380"/>
              </a:lnSpc>
            </a:pPr>
            <a:r>
              <a:rPr sz="2000" b="1" dirty="0">
                <a:solidFill>
                  <a:srgbClr val="FF0000"/>
                </a:solidFill>
                <a:latin typeface="宋体" panose="02010600030101010101" pitchFamily="2" charset="-122"/>
                <a:cs typeface="宋体" panose="02010600030101010101" pitchFamily="2" charset="-122"/>
              </a:rPr>
              <a:t>违法导致事</a:t>
            </a:r>
            <a:r>
              <a:rPr sz="2000" b="1" spc="-5" dirty="0">
                <a:solidFill>
                  <a:srgbClr val="FF0000"/>
                </a:solidFill>
                <a:latin typeface="宋体" panose="02010600030101010101" pitchFamily="2" charset="-122"/>
                <a:cs typeface="宋体" panose="02010600030101010101" pitchFamily="2" charset="-122"/>
              </a:rPr>
              <a:t>故</a:t>
            </a:r>
            <a:endParaRPr sz="2000">
              <a:latin typeface="宋体" panose="02010600030101010101" pitchFamily="2" charset="-122"/>
              <a:cs typeface="宋体" panose="02010600030101010101" pitchFamily="2" charset="-122"/>
            </a:endParaRPr>
          </a:p>
        </p:txBody>
      </p:sp>
      <p:sp>
        <p:nvSpPr>
          <p:cNvPr id="10" name="object 10"/>
          <p:cNvSpPr/>
          <p:nvPr/>
        </p:nvSpPr>
        <p:spPr>
          <a:xfrm>
            <a:off x="2948241" y="5159375"/>
            <a:ext cx="533400" cy="0"/>
          </a:xfrm>
          <a:custGeom>
            <a:avLst/>
            <a:gdLst/>
            <a:ahLst/>
            <a:cxnLst/>
            <a:rect l="l" t="t" r="r" b="b"/>
            <a:pathLst>
              <a:path w="533400">
                <a:moveTo>
                  <a:pt x="0" y="0"/>
                </a:moveTo>
                <a:lnTo>
                  <a:pt x="533399" y="0"/>
                </a:lnTo>
              </a:path>
            </a:pathLst>
          </a:custGeom>
          <a:ln w="28575">
            <a:solidFill>
              <a:srgbClr val="000000"/>
            </a:solidFill>
          </a:ln>
        </p:spPr>
        <p:txBody>
          <a:bodyPr wrap="square" lIns="0" tIns="0" rIns="0" bIns="0" rtlCol="0"/>
          <a:lstStyle/>
          <a:p>
            <a:endParaRPr/>
          </a:p>
        </p:txBody>
      </p:sp>
      <p:sp>
        <p:nvSpPr>
          <p:cNvPr id="11" name="object 11"/>
          <p:cNvSpPr/>
          <p:nvPr/>
        </p:nvSpPr>
        <p:spPr>
          <a:xfrm>
            <a:off x="3462591" y="4537075"/>
            <a:ext cx="0" cy="1219200"/>
          </a:xfrm>
          <a:custGeom>
            <a:avLst/>
            <a:gdLst/>
            <a:ahLst/>
            <a:cxnLst/>
            <a:rect l="l" t="t" r="r" b="b"/>
            <a:pathLst>
              <a:path h="1219200">
                <a:moveTo>
                  <a:pt x="0" y="0"/>
                </a:moveTo>
                <a:lnTo>
                  <a:pt x="0" y="1219200"/>
                </a:lnTo>
              </a:path>
            </a:pathLst>
          </a:custGeom>
          <a:ln w="28575">
            <a:solidFill>
              <a:srgbClr val="000000"/>
            </a:solidFill>
          </a:ln>
        </p:spPr>
        <p:txBody>
          <a:bodyPr wrap="square" lIns="0" tIns="0" rIns="0" bIns="0" rtlCol="0"/>
          <a:lstStyle/>
          <a:p>
            <a:endParaRPr/>
          </a:p>
        </p:txBody>
      </p:sp>
      <p:sp>
        <p:nvSpPr>
          <p:cNvPr id="12" name="object 12"/>
          <p:cNvSpPr/>
          <p:nvPr/>
        </p:nvSpPr>
        <p:spPr>
          <a:xfrm>
            <a:off x="3481641" y="4545012"/>
            <a:ext cx="457200" cy="0"/>
          </a:xfrm>
          <a:custGeom>
            <a:avLst/>
            <a:gdLst/>
            <a:ahLst/>
            <a:cxnLst/>
            <a:rect l="l" t="t" r="r" b="b"/>
            <a:pathLst>
              <a:path w="457200">
                <a:moveTo>
                  <a:pt x="0" y="0"/>
                </a:moveTo>
                <a:lnTo>
                  <a:pt x="457200" y="0"/>
                </a:lnTo>
              </a:path>
            </a:pathLst>
          </a:custGeom>
          <a:ln w="28575">
            <a:solidFill>
              <a:srgbClr val="000000"/>
            </a:solidFill>
          </a:ln>
        </p:spPr>
        <p:txBody>
          <a:bodyPr wrap="square" lIns="0" tIns="0" rIns="0" bIns="0" rtlCol="0"/>
          <a:lstStyle/>
          <a:p>
            <a:endParaRPr/>
          </a:p>
        </p:txBody>
      </p:sp>
      <p:sp>
        <p:nvSpPr>
          <p:cNvPr id="13" name="object 13"/>
          <p:cNvSpPr txBox="1"/>
          <p:nvPr/>
        </p:nvSpPr>
        <p:spPr>
          <a:xfrm>
            <a:off x="3995991" y="5590152"/>
            <a:ext cx="3983354" cy="280035"/>
          </a:xfrm>
          <a:prstGeom prst="rect">
            <a:avLst/>
          </a:prstGeom>
        </p:spPr>
        <p:txBody>
          <a:bodyPr vert="horz" wrap="square" lIns="0" tIns="0" rIns="0" bIns="0" rtlCol="0">
            <a:spAutoFit/>
          </a:bodyPr>
          <a:lstStyle/>
          <a:p>
            <a:pPr marL="12700">
              <a:lnSpc>
                <a:spcPts val="2380"/>
              </a:lnSpc>
            </a:pPr>
            <a:r>
              <a:rPr sz="2000" b="1" dirty="0">
                <a:solidFill>
                  <a:srgbClr val="FF0000"/>
                </a:solidFill>
                <a:latin typeface="宋体" panose="02010600030101010101" pitchFamily="2" charset="-122"/>
                <a:cs typeface="宋体" panose="02010600030101010101" pitchFamily="2" charset="-122"/>
              </a:rPr>
              <a:t>追究刑事责任（</a:t>
            </a:r>
            <a:r>
              <a:rPr sz="2000" b="1" spc="-5" dirty="0">
                <a:solidFill>
                  <a:srgbClr val="FF0000"/>
                </a:solidFill>
                <a:latin typeface="宋体" panose="02010600030101010101" pitchFamily="2" charset="-122"/>
                <a:cs typeface="宋体" panose="02010600030101010101" pitchFamily="2" charset="-122"/>
              </a:rPr>
              <a:t>134</a:t>
            </a:r>
            <a:r>
              <a:rPr sz="2000" b="1" dirty="0">
                <a:solidFill>
                  <a:srgbClr val="FF0000"/>
                </a:solidFill>
                <a:latin typeface="宋体" panose="02010600030101010101" pitchFamily="2" charset="-122"/>
                <a:cs typeface="宋体" panose="02010600030101010101" pitchFamily="2" charset="-122"/>
              </a:rPr>
              <a:t>条重大事故罪</a:t>
            </a:r>
            <a:r>
              <a:rPr sz="2000" b="1" spc="-5" dirty="0">
                <a:solidFill>
                  <a:srgbClr val="FF0000"/>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14" name="object 14"/>
          <p:cNvSpPr/>
          <p:nvPr/>
        </p:nvSpPr>
        <p:spPr>
          <a:xfrm>
            <a:off x="3462591" y="5159375"/>
            <a:ext cx="457200" cy="0"/>
          </a:xfrm>
          <a:custGeom>
            <a:avLst/>
            <a:gdLst/>
            <a:ahLst/>
            <a:cxnLst/>
            <a:rect l="l" t="t" r="r" b="b"/>
            <a:pathLst>
              <a:path w="457200">
                <a:moveTo>
                  <a:pt x="0" y="0"/>
                </a:moveTo>
                <a:lnTo>
                  <a:pt x="457200" y="0"/>
                </a:lnTo>
              </a:path>
            </a:pathLst>
          </a:custGeom>
          <a:ln w="28575">
            <a:solidFill>
              <a:srgbClr val="000000"/>
            </a:solidFill>
          </a:ln>
        </p:spPr>
        <p:txBody>
          <a:bodyPr wrap="square" lIns="0" tIns="0" rIns="0" bIns="0" rtlCol="0"/>
          <a:lstStyle/>
          <a:p>
            <a:endParaRPr/>
          </a:p>
        </p:txBody>
      </p:sp>
      <p:sp>
        <p:nvSpPr>
          <p:cNvPr id="15" name="object 15"/>
          <p:cNvSpPr/>
          <p:nvPr/>
        </p:nvSpPr>
        <p:spPr>
          <a:xfrm>
            <a:off x="3475291" y="5743575"/>
            <a:ext cx="457200" cy="0"/>
          </a:xfrm>
          <a:custGeom>
            <a:avLst/>
            <a:gdLst/>
            <a:ahLst/>
            <a:cxnLst/>
            <a:rect l="l" t="t" r="r" b="b"/>
            <a:pathLst>
              <a:path w="457200">
                <a:moveTo>
                  <a:pt x="0" y="0"/>
                </a:moveTo>
                <a:lnTo>
                  <a:pt x="457200" y="0"/>
                </a:lnTo>
              </a:path>
            </a:pathLst>
          </a:custGeom>
          <a:ln w="28575">
            <a:solidFill>
              <a:srgbClr val="000000"/>
            </a:solidFill>
          </a:ln>
        </p:spPr>
        <p:txBody>
          <a:bodyPr wrap="square" lIns="0" tIns="0" rIns="0" bIns="0" rtlCol="0"/>
          <a:lstStyle/>
          <a:p>
            <a:endParaRPr/>
          </a:p>
        </p:txBody>
      </p:sp>
      <p:sp>
        <p:nvSpPr>
          <p:cNvPr id="16" name="object 16"/>
          <p:cNvSpPr/>
          <p:nvPr/>
        </p:nvSpPr>
        <p:spPr>
          <a:xfrm>
            <a:off x="5500941" y="3597275"/>
            <a:ext cx="457200" cy="0"/>
          </a:xfrm>
          <a:custGeom>
            <a:avLst/>
            <a:gdLst/>
            <a:ahLst/>
            <a:cxnLst/>
            <a:rect l="l" t="t" r="r" b="b"/>
            <a:pathLst>
              <a:path w="457200">
                <a:moveTo>
                  <a:pt x="0" y="0"/>
                </a:moveTo>
                <a:lnTo>
                  <a:pt x="457200" y="0"/>
                </a:lnTo>
              </a:path>
            </a:pathLst>
          </a:custGeom>
          <a:ln w="28575">
            <a:solidFill>
              <a:srgbClr val="000000"/>
            </a:solidFill>
          </a:ln>
        </p:spPr>
        <p:txBody>
          <a:bodyPr wrap="square" lIns="0" tIns="0" rIns="0" bIns="0" rtlCol="0"/>
          <a:lstStyle/>
          <a:p>
            <a:endParaRPr/>
          </a:p>
        </p:txBody>
      </p:sp>
      <p:sp>
        <p:nvSpPr>
          <p:cNvPr id="17" name="object 17"/>
          <p:cNvSpPr/>
          <p:nvPr/>
        </p:nvSpPr>
        <p:spPr>
          <a:xfrm>
            <a:off x="4389120" y="4251959"/>
            <a:ext cx="2468879" cy="502919"/>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4160520" y="4846320"/>
            <a:ext cx="4343400" cy="548639"/>
          </a:xfrm>
          <a:prstGeom prst="rect">
            <a:avLst/>
          </a:prstGeom>
          <a:blipFill>
            <a:blip r:embed="rId3" cstate="print"/>
            <a:stretch>
              <a:fillRect/>
            </a:stretch>
          </a:blipFill>
        </p:spPr>
        <p:txBody>
          <a:bodyPr wrap="square" lIns="0" tIns="0" rIns="0" bIns="0" rtlCol="0"/>
          <a:lstStyle/>
          <a:p>
            <a:endParaRPr/>
          </a:p>
        </p:txBody>
      </p:sp>
      <p:sp>
        <p:nvSpPr>
          <p:cNvPr id="19" name="object 19"/>
          <p:cNvSpPr txBox="1"/>
          <p:nvPr/>
        </p:nvSpPr>
        <p:spPr>
          <a:xfrm>
            <a:off x="4269740" y="4325937"/>
            <a:ext cx="3087370" cy="939800"/>
          </a:xfrm>
          <a:prstGeom prst="rect">
            <a:avLst/>
          </a:prstGeom>
        </p:spPr>
        <p:txBody>
          <a:bodyPr vert="horz" wrap="square" lIns="0" tIns="0" rIns="0" bIns="0" rtlCol="0">
            <a:spAutoFit/>
          </a:bodyPr>
          <a:lstStyle/>
          <a:p>
            <a:pPr marL="12700" marR="5080" indent="228600">
              <a:lnSpc>
                <a:spcPct val="167000"/>
              </a:lnSpc>
            </a:pPr>
            <a:r>
              <a:rPr sz="2400" b="1" dirty="0">
                <a:solidFill>
                  <a:srgbClr val="FF0000"/>
                </a:solidFill>
                <a:latin typeface="黑体" panose="02010609060101010101" charset="-122"/>
                <a:cs typeface="黑体" panose="02010609060101010101" charset="-122"/>
              </a:rPr>
              <a:t>主要负责人撤</a:t>
            </a:r>
            <a:r>
              <a:rPr sz="2400" b="1" spc="-10" dirty="0">
                <a:solidFill>
                  <a:srgbClr val="FF0000"/>
                </a:solidFill>
                <a:latin typeface="黑体" panose="02010609060101010101" charset="-122"/>
                <a:cs typeface="黑体" panose="02010609060101010101" charset="-122"/>
              </a:rPr>
              <a:t>职</a:t>
            </a:r>
            <a:r>
              <a:rPr sz="2400" b="1" spc="-5" dirty="0">
                <a:solidFill>
                  <a:srgbClr val="FF0000"/>
                </a:solidFill>
                <a:latin typeface="黑体" panose="02010609060101010101" charset="-122"/>
                <a:cs typeface="黑体" panose="02010609060101010101" charset="-122"/>
              </a:rPr>
              <a:t> </a:t>
            </a:r>
            <a:r>
              <a:rPr sz="2400" b="1" dirty="0">
                <a:solidFill>
                  <a:srgbClr val="FF0000"/>
                </a:solidFill>
                <a:latin typeface="黑体" panose="02010609060101010101" charset="-122"/>
                <a:cs typeface="黑体" panose="02010609060101010101" charset="-122"/>
              </a:rPr>
              <a:t>对个人投资人2-20万</a:t>
            </a:r>
            <a:r>
              <a:rPr sz="2400" b="1" spc="-10" dirty="0">
                <a:solidFill>
                  <a:srgbClr val="FF0000"/>
                </a:solidFill>
                <a:latin typeface="黑体" panose="02010609060101010101" charset="-122"/>
                <a:cs typeface="黑体" panose="02010609060101010101" charset="-122"/>
              </a:rPr>
              <a:t>元</a:t>
            </a:r>
            <a:endParaRPr sz="2400">
              <a:latin typeface="黑体" panose="02010609060101010101" charset="-122"/>
              <a:cs typeface="黑体" panose="02010609060101010101" charset="-122"/>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124</a:t>
            </a:fld>
            <a:endParaRPr spc="-5" dirty="0">
              <a:solidFill>
                <a:srgbClr val="FFFF00"/>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6079" y="1101877"/>
            <a:ext cx="1554480" cy="330200"/>
          </a:xfrm>
          <a:prstGeom prst="rect">
            <a:avLst/>
          </a:prstGeom>
        </p:spPr>
        <p:txBody>
          <a:bodyPr vert="horz" wrap="square" lIns="0" tIns="0" rIns="0" bIns="0" rtlCol="0">
            <a:spAutoFit/>
          </a:bodyPr>
          <a:lstStyle/>
          <a:p>
            <a:pPr marL="12700">
              <a:lnSpc>
                <a:spcPts val="2840"/>
              </a:lnSpc>
            </a:pPr>
            <a:r>
              <a:rPr sz="2400" dirty="0">
                <a:latin typeface="宋体" panose="02010600030101010101" pitchFamily="2" charset="-122"/>
                <a:cs typeface="宋体" panose="02010600030101010101" pitchFamily="2" charset="-122"/>
              </a:rPr>
              <a:t>第九十一</a:t>
            </a:r>
            <a:r>
              <a:rPr sz="2400" spc="-10" dirty="0">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p:txBody>
      </p:sp>
      <p:sp>
        <p:nvSpPr>
          <p:cNvPr id="3" name="object 3"/>
          <p:cNvSpPr txBox="1"/>
          <p:nvPr/>
        </p:nvSpPr>
        <p:spPr>
          <a:xfrm>
            <a:off x="2223770" y="1101877"/>
            <a:ext cx="3696970" cy="330200"/>
          </a:xfrm>
          <a:prstGeom prst="rect">
            <a:avLst/>
          </a:prstGeom>
        </p:spPr>
        <p:txBody>
          <a:bodyPr vert="horz" wrap="square" lIns="0" tIns="0" rIns="0" bIns="0" rtlCol="0">
            <a:spAutoFit/>
          </a:bodyPr>
          <a:lstStyle/>
          <a:p>
            <a:pPr marL="12700">
              <a:lnSpc>
                <a:spcPts val="2840"/>
              </a:lnSpc>
            </a:pPr>
            <a:r>
              <a:rPr sz="2400" b="1" dirty="0">
                <a:latin typeface="宋体" panose="02010600030101010101" pitchFamily="2" charset="-122"/>
                <a:cs typeface="宋体" panose="02010600030101010101" pitchFamily="2" charset="-122"/>
              </a:rPr>
              <a:t>主要负责人</a:t>
            </a:r>
            <a:r>
              <a:rPr sz="2400" b="1" dirty="0">
                <a:solidFill>
                  <a:srgbClr val="FF0000"/>
                </a:solidFill>
                <a:latin typeface="宋体" panose="02010600030101010101" pitchFamily="2" charset="-122"/>
                <a:cs typeface="宋体" panose="02010600030101010101" pitchFamily="2" charset="-122"/>
              </a:rPr>
              <a:t>未履行规定</a:t>
            </a:r>
            <a:r>
              <a:rPr sz="2400" b="1" dirty="0">
                <a:solidFill>
                  <a:srgbClr val="6F2F9F"/>
                </a:solidFill>
                <a:latin typeface="宋体" panose="02010600030101010101" pitchFamily="2" charset="-122"/>
                <a:cs typeface="宋体" panose="02010600030101010101" pitchFamily="2" charset="-122"/>
              </a:rPr>
              <a:t>职</a:t>
            </a:r>
            <a:r>
              <a:rPr sz="2400" b="1" spc="-10" dirty="0">
                <a:solidFill>
                  <a:srgbClr val="6F2F9F"/>
                </a:solidFill>
                <a:latin typeface="宋体" panose="02010600030101010101" pitchFamily="2" charset="-122"/>
                <a:cs typeface="宋体" panose="02010600030101010101" pitchFamily="2" charset="-122"/>
              </a:rPr>
              <a:t>责</a:t>
            </a:r>
            <a:endParaRPr sz="2400">
              <a:latin typeface="宋体" panose="02010600030101010101" pitchFamily="2" charset="-122"/>
              <a:cs typeface="宋体" panose="02010600030101010101" pitchFamily="2" charset="-122"/>
            </a:endParaRPr>
          </a:p>
        </p:txBody>
      </p:sp>
      <p:sp>
        <p:nvSpPr>
          <p:cNvPr id="4" name="object 4"/>
          <p:cNvSpPr txBox="1"/>
          <p:nvPr/>
        </p:nvSpPr>
        <p:spPr>
          <a:xfrm>
            <a:off x="4534814" y="4447381"/>
            <a:ext cx="3624579" cy="1398270"/>
          </a:xfrm>
          <a:prstGeom prst="rect">
            <a:avLst/>
          </a:prstGeom>
        </p:spPr>
        <p:txBody>
          <a:bodyPr vert="horz" wrap="square" lIns="0" tIns="0" rIns="0" bIns="0" rtlCol="0">
            <a:spAutoFit/>
          </a:bodyPr>
          <a:lstStyle/>
          <a:p>
            <a:pPr marL="38100" indent="-26035">
              <a:lnSpc>
                <a:spcPct val="100000"/>
              </a:lnSpc>
            </a:pPr>
            <a:r>
              <a:rPr sz="2000" b="1" dirty="0">
                <a:latin typeface="宋体" panose="02010600030101010101" pitchFamily="2" charset="-122"/>
                <a:cs typeface="宋体" panose="02010600030101010101" pitchFamily="2" charset="-122"/>
              </a:rPr>
              <a:t>追究刑事责</a:t>
            </a:r>
            <a:r>
              <a:rPr sz="2000" b="1" spc="-5" dirty="0">
                <a:latin typeface="宋体" panose="02010600030101010101" pitchFamily="2" charset="-122"/>
                <a:cs typeface="宋体" panose="02010600030101010101" pitchFamily="2" charset="-122"/>
              </a:rPr>
              <a:t>任</a:t>
            </a:r>
            <a:endParaRPr sz="2000">
              <a:latin typeface="宋体" panose="02010600030101010101" pitchFamily="2" charset="-122"/>
              <a:cs typeface="宋体" panose="02010600030101010101" pitchFamily="2" charset="-122"/>
            </a:endParaRPr>
          </a:p>
          <a:p>
            <a:pPr marL="38100" marR="5080">
              <a:lnSpc>
                <a:spcPct val="100000"/>
              </a:lnSpc>
              <a:spcBef>
                <a:spcPts val="1605"/>
              </a:spcBef>
            </a:pPr>
            <a:r>
              <a:rPr sz="2000" b="1" dirty="0">
                <a:latin typeface="宋体" panose="02010600030101010101" pitchFamily="2" charset="-122"/>
                <a:cs typeface="宋体" panose="02010600030101010101" pitchFamily="2" charset="-122"/>
              </a:rPr>
              <a:t>刑罚完毕或撤职处分后，五年</a:t>
            </a:r>
            <a:r>
              <a:rPr sz="2000" b="1" spc="-5" dirty="0">
                <a:latin typeface="宋体" panose="02010600030101010101" pitchFamily="2" charset="-122"/>
                <a:cs typeface="宋体" panose="02010600030101010101" pitchFamily="2" charset="-122"/>
              </a:rPr>
              <a:t>内 </a:t>
            </a:r>
            <a:r>
              <a:rPr sz="2000" b="1" dirty="0">
                <a:latin typeface="宋体" panose="02010600030101010101" pitchFamily="2" charset="-122"/>
                <a:cs typeface="宋体" panose="02010600030101010101" pitchFamily="2" charset="-122"/>
              </a:rPr>
              <a:t>不得担任主要负责人</a:t>
            </a:r>
            <a:r>
              <a:rPr sz="2000" b="1" spc="-5" dirty="0">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重大、特大终生不得担</a:t>
            </a:r>
            <a:r>
              <a:rPr sz="2000" b="1" spc="-5" dirty="0">
                <a:solidFill>
                  <a:srgbClr val="FF0000"/>
                </a:solidFill>
                <a:latin typeface="宋体" panose="02010600030101010101" pitchFamily="2" charset="-122"/>
                <a:cs typeface="宋体" panose="02010600030101010101" pitchFamily="2" charset="-122"/>
              </a:rPr>
              <a:t>任</a:t>
            </a:r>
            <a:endParaRPr sz="2000">
              <a:latin typeface="宋体" panose="02010600030101010101" pitchFamily="2" charset="-122"/>
              <a:cs typeface="宋体" panose="02010600030101010101" pitchFamily="2" charset="-122"/>
            </a:endParaRPr>
          </a:p>
        </p:txBody>
      </p:sp>
      <p:sp>
        <p:nvSpPr>
          <p:cNvPr id="5" name="object 5"/>
          <p:cNvSpPr txBox="1"/>
          <p:nvPr/>
        </p:nvSpPr>
        <p:spPr>
          <a:xfrm>
            <a:off x="598855" y="2374106"/>
            <a:ext cx="2322195" cy="280035"/>
          </a:xfrm>
          <a:prstGeom prst="rect">
            <a:avLst/>
          </a:prstGeom>
        </p:spPr>
        <p:txBody>
          <a:bodyPr vert="horz" wrap="square" lIns="0" tIns="0" rIns="0" bIns="0" rtlCol="0">
            <a:spAutoFit/>
          </a:bodyPr>
          <a:lstStyle/>
          <a:p>
            <a:pPr marL="12700">
              <a:lnSpc>
                <a:spcPts val="2380"/>
              </a:lnSpc>
            </a:pPr>
            <a:r>
              <a:rPr sz="2000" b="1" dirty="0">
                <a:latin typeface="宋体" panose="02010600030101010101" pitchFamily="2" charset="-122"/>
                <a:cs typeface="宋体" panose="02010600030101010101" pitchFamily="2" charset="-122"/>
              </a:rPr>
              <a:t>未履行本法管理职</a:t>
            </a:r>
            <a:r>
              <a:rPr sz="2000" b="1" spc="-5" dirty="0">
                <a:latin typeface="宋体" panose="02010600030101010101" pitchFamily="2" charset="-122"/>
                <a:cs typeface="宋体" panose="02010600030101010101" pitchFamily="2" charset="-122"/>
              </a:rPr>
              <a:t>责</a:t>
            </a:r>
            <a:endParaRPr sz="2000">
              <a:latin typeface="宋体" panose="02010600030101010101" pitchFamily="2" charset="-122"/>
              <a:cs typeface="宋体" panose="02010600030101010101" pitchFamily="2" charset="-122"/>
            </a:endParaRPr>
          </a:p>
        </p:txBody>
      </p:sp>
      <p:sp>
        <p:nvSpPr>
          <p:cNvPr id="6" name="object 6"/>
          <p:cNvSpPr/>
          <p:nvPr/>
        </p:nvSpPr>
        <p:spPr>
          <a:xfrm>
            <a:off x="3485832" y="2537053"/>
            <a:ext cx="544195" cy="0"/>
          </a:xfrm>
          <a:custGeom>
            <a:avLst/>
            <a:gdLst/>
            <a:ahLst/>
            <a:cxnLst/>
            <a:rect l="l" t="t" r="r" b="b"/>
            <a:pathLst>
              <a:path w="544195">
                <a:moveTo>
                  <a:pt x="0" y="0"/>
                </a:moveTo>
                <a:lnTo>
                  <a:pt x="543788" y="0"/>
                </a:lnTo>
              </a:path>
            </a:pathLst>
          </a:custGeom>
          <a:ln w="28575">
            <a:solidFill>
              <a:srgbClr val="000000"/>
            </a:solidFill>
          </a:ln>
        </p:spPr>
        <p:txBody>
          <a:bodyPr wrap="square" lIns="0" tIns="0" rIns="0" bIns="0" rtlCol="0"/>
          <a:lstStyle/>
          <a:p>
            <a:endParaRPr/>
          </a:p>
        </p:txBody>
      </p:sp>
      <p:sp>
        <p:nvSpPr>
          <p:cNvPr id="7" name="object 7"/>
          <p:cNvSpPr/>
          <p:nvPr/>
        </p:nvSpPr>
        <p:spPr>
          <a:xfrm>
            <a:off x="4029621" y="2022703"/>
            <a:ext cx="0" cy="990600"/>
          </a:xfrm>
          <a:custGeom>
            <a:avLst/>
            <a:gdLst/>
            <a:ahLst/>
            <a:cxnLst/>
            <a:rect l="l" t="t" r="r" b="b"/>
            <a:pathLst>
              <a:path h="990600">
                <a:moveTo>
                  <a:pt x="0" y="0"/>
                </a:moveTo>
                <a:lnTo>
                  <a:pt x="0" y="990600"/>
                </a:lnTo>
              </a:path>
            </a:pathLst>
          </a:custGeom>
          <a:ln w="28575">
            <a:solidFill>
              <a:srgbClr val="000000"/>
            </a:solidFill>
          </a:ln>
        </p:spPr>
        <p:txBody>
          <a:bodyPr wrap="square" lIns="0" tIns="0" rIns="0" bIns="0" rtlCol="0"/>
          <a:lstStyle/>
          <a:p>
            <a:endParaRPr/>
          </a:p>
        </p:txBody>
      </p:sp>
      <p:sp>
        <p:nvSpPr>
          <p:cNvPr id="8" name="object 8"/>
          <p:cNvSpPr/>
          <p:nvPr/>
        </p:nvSpPr>
        <p:spPr>
          <a:xfrm>
            <a:off x="4029621" y="2022703"/>
            <a:ext cx="466725" cy="0"/>
          </a:xfrm>
          <a:custGeom>
            <a:avLst/>
            <a:gdLst/>
            <a:ahLst/>
            <a:cxnLst/>
            <a:rect l="l" t="t" r="r" b="b"/>
            <a:pathLst>
              <a:path w="466725">
                <a:moveTo>
                  <a:pt x="0" y="0"/>
                </a:moveTo>
                <a:lnTo>
                  <a:pt x="466102" y="0"/>
                </a:lnTo>
              </a:path>
            </a:pathLst>
          </a:custGeom>
          <a:ln w="28575">
            <a:solidFill>
              <a:srgbClr val="000000"/>
            </a:solidFill>
          </a:ln>
        </p:spPr>
        <p:txBody>
          <a:bodyPr wrap="square" lIns="0" tIns="0" rIns="0" bIns="0" rtlCol="0"/>
          <a:lstStyle/>
          <a:p>
            <a:endParaRPr/>
          </a:p>
        </p:txBody>
      </p:sp>
      <p:sp>
        <p:nvSpPr>
          <p:cNvPr id="9" name="object 9"/>
          <p:cNvSpPr txBox="1"/>
          <p:nvPr/>
        </p:nvSpPr>
        <p:spPr>
          <a:xfrm>
            <a:off x="4547755" y="1907381"/>
            <a:ext cx="1556385" cy="280035"/>
          </a:xfrm>
          <a:prstGeom prst="rect">
            <a:avLst/>
          </a:prstGeom>
        </p:spPr>
        <p:txBody>
          <a:bodyPr vert="horz" wrap="square" lIns="0" tIns="0" rIns="0" bIns="0" rtlCol="0">
            <a:spAutoFit/>
          </a:bodyPr>
          <a:lstStyle/>
          <a:p>
            <a:pPr marL="12700">
              <a:lnSpc>
                <a:spcPts val="2380"/>
              </a:lnSpc>
            </a:pPr>
            <a:r>
              <a:rPr sz="2000" b="1" dirty="0">
                <a:latin typeface="宋体" panose="02010600030101010101" pitchFamily="2" charset="-122"/>
                <a:cs typeface="宋体" panose="02010600030101010101" pitchFamily="2" charset="-122"/>
              </a:rPr>
              <a:t>责令限期改</a:t>
            </a:r>
            <a:r>
              <a:rPr sz="2000" b="1" spc="-5" dirty="0">
                <a:latin typeface="宋体" panose="02010600030101010101" pitchFamily="2" charset="-122"/>
                <a:cs typeface="宋体" panose="02010600030101010101" pitchFamily="2" charset="-122"/>
              </a:rPr>
              <a:t>正</a:t>
            </a:r>
            <a:endParaRPr sz="2000">
              <a:latin typeface="宋体" panose="02010600030101010101" pitchFamily="2" charset="-122"/>
              <a:cs typeface="宋体" panose="02010600030101010101" pitchFamily="2" charset="-122"/>
            </a:endParaRPr>
          </a:p>
        </p:txBody>
      </p:sp>
      <p:sp>
        <p:nvSpPr>
          <p:cNvPr id="10" name="object 10"/>
          <p:cNvSpPr txBox="1"/>
          <p:nvPr/>
        </p:nvSpPr>
        <p:spPr>
          <a:xfrm>
            <a:off x="4547755" y="2878931"/>
            <a:ext cx="3472815" cy="280035"/>
          </a:xfrm>
          <a:prstGeom prst="rect">
            <a:avLst/>
          </a:prstGeom>
        </p:spPr>
        <p:txBody>
          <a:bodyPr vert="horz" wrap="square" lIns="0" tIns="0" rIns="0" bIns="0" rtlCol="0">
            <a:spAutoFit/>
          </a:bodyPr>
          <a:lstStyle/>
          <a:p>
            <a:pPr marL="12700">
              <a:lnSpc>
                <a:spcPts val="2380"/>
              </a:lnSpc>
            </a:pPr>
            <a:r>
              <a:rPr sz="2000" b="1" dirty="0">
                <a:solidFill>
                  <a:srgbClr val="FF0000"/>
                </a:solidFill>
                <a:latin typeface="宋体" panose="02010600030101010101" pitchFamily="2" charset="-122"/>
                <a:cs typeface="宋体" panose="02010600030101010101" pitchFamily="2" charset="-122"/>
              </a:rPr>
              <a:t>逾期未改</a:t>
            </a:r>
            <a:r>
              <a:rPr sz="2000" b="1" spc="-5" dirty="0">
                <a:solidFill>
                  <a:srgbClr val="FF0000"/>
                </a:solidFill>
                <a:latin typeface="宋体" panose="02010600030101010101" pitchFamily="2" charset="-122"/>
                <a:cs typeface="宋体" panose="02010600030101010101" pitchFamily="2" charset="-122"/>
              </a:rPr>
              <a:t>2-5</a:t>
            </a:r>
            <a:r>
              <a:rPr sz="2000" b="1" dirty="0">
                <a:solidFill>
                  <a:srgbClr val="FF0000"/>
                </a:solidFill>
                <a:latin typeface="宋体" panose="02010600030101010101" pitchFamily="2" charset="-122"/>
                <a:cs typeface="宋体" panose="02010600030101010101" pitchFamily="2" charset="-122"/>
              </a:rPr>
              <a:t>万</a:t>
            </a:r>
            <a:r>
              <a:rPr sz="2000" b="1" dirty="0">
                <a:latin typeface="宋体" panose="02010600030101010101" pitchFamily="2" charset="-122"/>
                <a:cs typeface="宋体" panose="02010600030101010101" pitchFamily="2" charset="-122"/>
              </a:rPr>
              <a:t>、责令停产整</a:t>
            </a:r>
            <a:r>
              <a:rPr sz="2000" b="1" spc="-5" dirty="0">
                <a:latin typeface="宋体" panose="02010600030101010101" pitchFamily="2" charset="-122"/>
                <a:cs typeface="宋体" panose="02010600030101010101" pitchFamily="2" charset="-122"/>
              </a:rPr>
              <a:t>顿</a:t>
            </a:r>
            <a:endParaRPr sz="2000">
              <a:latin typeface="宋体" panose="02010600030101010101" pitchFamily="2" charset="-122"/>
              <a:cs typeface="宋体" panose="02010600030101010101" pitchFamily="2" charset="-122"/>
            </a:endParaRPr>
          </a:p>
        </p:txBody>
      </p:sp>
      <p:sp>
        <p:nvSpPr>
          <p:cNvPr id="11" name="object 11"/>
          <p:cNvSpPr txBox="1"/>
          <p:nvPr/>
        </p:nvSpPr>
        <p:spPr>
          <a:xfrm>
            <a:off x="676541" y="4393406"/>
            <a:ext cx="1811655" cy="280035"/>
          </a:xfrm>
          <a:prstGeom prst="rect">
            <a:avLst/>
          </a:prstGeom>
        </p:spPr>
        <p:txBody>
          <a:bodyPr vert="horz" wrap="square" lIns="0" tIns="0" rIns="0" bIns="0" rtlCol="0">
            <a:spAutoFit/>
          </a:bodyPr>
          <a:lstStyle/>
          <a:p>
            <a:pPr marL="12700">
              <a:lnSpc>
                <a:spcPts val="2380"/>
              </a:lnSpc>
            </a:pPr>
            <a:r>
              <a:rPr sz="2000" b="1" dirty="0">
                <a:latin typeface="宋体" panose="02010600030101010101" pitchFamily="2" charset="-122"/>
                <a:cs typeface="宋体" panose="02010600030101010101" pitchFamily="2" charset="-122"/>
              </a:rPr>
              <a:t>违法导致事故</a:t>
            </a:r>
            <a:r>
              <a:rPr sz="2000" b="1" spc="-5" dirty="0">
                <a:latin typeface="宋体" panose="02010600030101010101" pitchFamily="2" charset="-122"/>
                <a:cs typeface="宋体" panose="02010600030101010101" pitchFamily="2" charset="-122"/>
              </a:rPr>
              <a:t>的</a:t>
            </a:r>
            <a:endParaRPr sz="2000">
              <a:latin typeface="宋体" panose="02010600030101010101" pitchFamily="2" charset="-122"/>
              <a:cs typeface="宋体" panose="02010600030101010101" pitchFamily="2" charset="-122"/>
            </a:endParaRPr>
          </a:p>
        </p:txBody>
      </p:sp>
      <p:sp>
        <p:nvSpPr>
          <p:cNvPr id="12" name="object 12"/>
          <p:cNvSpPr/>
          <p:nvPr/>
        </p:nvSpPr>
        <p:spPr>
          <a:xfrm>
            <a:off x="2942056" y="4594453"/>
            <a:ext cx="1087755" cy="0"/>
          </a:xfrm>
          <a:custGeom>
            <a:avLst/>
            <a:gdLst/>
            <a:ahLst/>
            <a:cxnLst/>
            <a:rect l="l" t="t" r="r" b="b"/>
            <a:pathLst>
              <a:path w="1087754">
                <a:moveTo>
                  <a:pt x="0" y="0"/>
                </a:moveTo>
                <a:lnTo>
                  <a:pt x="1087564" y="0"/>
                </a:lnTo>
              </a:path>
            </a:pathLst>
          </a:custGeom>
          <a:ln w="28575">
            <a:solidFill>
              <a:srgbClr val="000000"/>
            </a:solidFill>
          </a:ln>
        </p:spPr>
        <p:txBody>
          <a:bodyPr wrap="square" lIns="0" tIns="0" rIns="0" bIns="0" rtlCol="0"/>
          <a:lstStyle/>
          <a:p>
            <a:endParaRPr/>
          </a:p>
        </p:txBody>
      </p:sp>
      <p:sp>
        <p:nvSpPr>
          <p:cNvPr id="13" name="object 13"/>
          <p:cNvSpPr/>
          <p:nvPr/>
        </p:nvSpPr>
        <p:spPr>
          <a:xfrm>
            <a:off x="4029621" y="3870553"/>
            <a:ext cx="0" cy="1409700"/>
          </a:xfrm>
          <a:custGeom>
            <a:avLst/>
            <a:gdLst/>
            <a:ahLst/>
            <a:cxnLst/>
            <a:rect l="l" t="t" r="r" b="b"/>
            <a:pathLst>
              <a:path h="1409700">
                <a:moveTo>
                  <a:pt x="0" y="0"/>
                </a:moveTo>
                <a:lnTo>
                  <a:pt x="0" y="1409700"/>
                </a:lnTo>
              </a:path>
            </a:pathLst>
          </a:custGeom>
          <a:ln w="28575">
            <a:solidFill>
              <a:srgbClr val="000000"/>
            </a:solidFill>
          </a:ln>
        </p:spPr>
        <p:txBody>
          <a:bodyPr wrap="square" lIns="0" tIns="0" rIns="0" bIns="0" rtlCol="0"/>
          <a:lstStyle/>
          <a:p>
            <a:endParaRPr/>
          </a:p>
        </p:txBody>
      </p:sp>
      <p:sp>
        <p:nvSpPr>
          <p:cNvPr id="14" name="object 14"/>
          <p:cNvSpPr txBox="1"/>
          <p:nvPr/>
        </p:nvSpPr>
        <p:spPr>
          <a:xfrm>
            <a:off x="4470069" y="3717131"/>
            <a:ext cx="535305" cy="280035"/>
          </a:xfrm>
          <a:prstGeom prst="rect">
            <a:avLst/>
          </a:prstGeom>
        </p:spPr>
        <p:txBody>
          <a:bodyPr vert="horz" wrap="square" lIns="0" tIns="0" rIns="0" bIns="0" rtlCol="0">
            <a:spAutoFit/>
          </a:bodyPr>
          <a:lstStyle/>
          <a:p>
            <a:pPr marL="12700">
              <a:lnSpc>
                <a:spcPts val="2380"/>
              </a:lnSpc>
            </a:pPr>
            <a:r>
              <a:rPr sz="2000" b="1" dirty="0">
                <a:latin typeface="宋体" panose="02010600030101010101" pitchFamily="2" charset="-122"/>
                <a:cs typeface="宋体" panose="02010600030101010101" pitchFamily="2" charset="-122"/>
              </a:rPr>
              <a:t>撤</a:t>
            </a:r>
            <a:r>
              <a:rPr sz="2000" b="1" spc="-5" dirty="0">
                <a:latin typeface="宋体" panose="02010600030101010101" pitchFamily="2" charset="-122"/>
                <a:cs typeface="宋体" panose="02010600030101010101" pitchFamily="2" charset="-122"/>
              </a:rPr>
              <a:t>职</a:t>
            </a:r>
            <a:endParaRPr sz="2000">
              <a:latin typeface="宋体" panose="02010600030101010101" pitchFamily="2" charset="-122"/>
              <a:cs typeface="宋体" panose="02010600030101010101" pitchFamily="2" charset="-122"/>
            </a:endParaRPr>
          </a:p>
        </p:txBody>
      </p:sp>
      <p:sp>
        <p:nvSpPr>
          <p:cNvPr id="15" name="object 15"/>
          <p:cNvSpPr/>
          <p:nvPr/>
        </p:nvSpPr>
        <p:spPr>
          <a:xfrm>
            <a:off x="4016679" y="4594453"/>
            <a:ext cx="466725" cy="0"/>
          </a:xfrm>
          <a:custGeom>
            <a:avLst/>
            <a:gdLst/>
            <a:ahLst/>
            <a:cxnLst/>
            <a:rect l="l" t="t" r="r" b="b"/>
            <a:pathLst>
              <a:path w="466725">
                <a:moveTo>
                  <a:pt x="0" y="0"/>
                </a:moveTo>
                <a:lnTo>
                  <a:pt x="466102" y="0"/>
                </a:lnTo>
              </a:path>
            </a:pathLst>
          </a:custGeom>
          <a:ln w="28575">
            <a:solidFill>
              <a:srgbClr val="000000"/>
            </a:solidFill>
          </a:ln>
        </p:spPr>
        <p:txBody>
          <a:bodyPr wrap="square" lIns="0" tIns="0" rIns="0" bIns="0" rtlCol="0"/>
          <a:lstStyle/>
          <a:p>
            <a:endParaRPr/>
          </a:p>
        </p:txBody>
      </p:sp>
      <p:sp>
        <p:nvSpPr>
          <p:cNvPr id="16" name="object 16"/>
          <p:cNvSpPr/>
          <p:nvPr/>
        </p:nvSpPr>
        <p:spPr>
          <a:xfrm>
            <a:off x="4029621" y="3857853"/>
            <a:ext cx="466725" cy="0"/>
          </a:xfrm>
          <a:custGeom>
            <a:avLst/>
            <a:gdLst/>
            <a:ahLst/>
            <a:cxnLst/>
            <a:rect l="l" t="t" r="r" b="b"/>
            <a:pathLst>
              <a:path w="466725">
                <a:moveTo>
                  <a:pt x="0" y="0"/>
                </a:moveTo>
                <a:lnTo>
                  <a:pt x="466102" y="0"/>
                </a:lnTo>
              </a:path>
            </a:pathLst>
          </a:custGeom>
          <a:ln w="28575">
            <a:solidFill>
              <a:srgbClr val="000000"/>
            </a:solidFill>
          </a:ln>
        </p:spPr>
        <p:txBody>
          <a:bodyPr wrap="square" lIns="0" tIns="0" rIns="0" bIns="0" rtlCol="0"/>
          <a:lstStyle/>
          <a:p>
            <a:endParaRPr/>
          </a:p>
        </p:txBody>
      </p:sp>
      <p:sp>
        <p:nvSpPr>
          <p:cNvPr id="17" name="object 17"/>
          <p:cNvSpPr/>
          <p:nvPr/>
        </p:nvSpPr>
        <p:spPr>
          <a:xfrm>
            <a:off x="4029621" y="3019653"/>
            <a:ext cx="466725" cy="0"/>
          </a:xfrm>
          <a:custGeom>
            <a:avLst/>
            <a:gdLst/>
            <a:ahLst/>
            <a:cxnLst/>
            <a:rect l="l" t="t" r="r" b="b"/>
            <a:pathLst>
              <a:path w="466725">
                <a:moveTo>
                  <a:pt x="0" y="0"/>
                </a:moveTo>
                <a:lnTo>
                  <a:pt x="466102" y="0"/>
                </a:lnTo>
              </a:path>
            </a:pathLst>
          </a:custGeom>
          <a:ln w="28575">
            <a:solidFill>
              <a:srgbClr val="000000"/>
            </a:solidFill>
          </a:ln>
        </p:spPr>
        <p:txBody>
          <a:bodyPr wrap="square" lIns="0" tIns="0" rIns="0" bIns="0" rtlCol="0"/>
          <a:lstStyle/>
          <a:p>
            <a:endParaRPr/>
          </a:p>
        </p:txBody>
      </p:sp>
      <p:sp>
        <p:nvSpPr>
          <p:cNvPr id="18" name="object 18"/>
          <p:cNvSpPr/>
          <p:nvPr/>
        </p:nvSpPr>
        <p:spPr>
          <a:xfrm>
            <a:off x="4029621" y="5280253"/>
            <a:ext cx="466725" cy="0"/>
          </a:xfrm>
          <a:custGeom>
            <a:avLst/>
            <a:gdLst/>
            <a:ahLst/>
            <a:cxnLst/>
            <a:rect l="l" t="t" r="r" b="b"/>
            <a:pathLst>
              <a:path w="466725">
                <a:moveTo>
                  <a:pt x="0" y="0"/>
                </a:moveTo>
                <a:lnTo>
                  <a:pt x="466102" y="0"/>
                </a:lnTo>
              </a:path>
            </a:pathLst>
          </a:custGeom>
          <a:ln w="28575">
            <a:solidFill>
              <a:srgbClr val="000000"/>
            </a:solidFill>
          </a:ln>
        </p:spPr>
        <p:txBody>
          <a:bodyPr wrap="square" lIns="0" tIns="0" rIns="0" bIns="0" rtlCol="0"/>
          <a:lstStyle/>
          <a:p>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125</a:t>
            </a:fld>
            <a:endParaRPr spc="-5" dirty="0">
              <a:solidFill>
                <a:srgbClr val="FFFF00"/>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094422"/>
            <a:ext cx="8293100" cy="5462905"/>
          </a:xfrm>
          <a:prstGeom prst="rect">
            <a:avLst/>
          </a:prstGeom>
        </p:spPr>
        <p:txBody>
          <a:bodyPr vert="horz" wrap="square" lIns="0" tIns="0" rIns="0" bIns="0" rtlCol="0">
            <a:spAutoFit/>
          </a:bodyPr>
          <a:lstStyle/>
          <a:p>
            <a:pPr marL="355600" marR="5080" indent="-342900">
              <a:lnSpc>
                <a:spcPct val="140000"/>
              </a:lnSpc>
              <a:tabLst>
                <a:tab pos="354965" algn="l"/>
              </a:tabLst>
            </a:pPr>
            <a:r>
              <a:rPr sz="2400"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第九十二条</a:t>
            </a:r>
            <a:r>
              <a:rPr sz="2400" dirty="0">
                <a:latin typeface="宋体" panose="02010600030101010101" pitchFamily="2" charset="-122"/>
                <a:cs typeface="宋体" panose="02010600030101010101" pitchFamily="2" charset="-122"/>
              </a:rPr>
              <a:t>主要负责人未履行规定职责，</a:t>
            </a:r>
            <a:r>
              <a:rPr sz="2400" dirty="0">
                <a:solidFill>
                  <a:srgbClr val="FF0000"/>
                </a:solidFill>
                <a:latin typeface="宋体" panose="02010600030101010101" pitchFamily="2" charset="-122"/>
                <a:cs typeface="宋体" panose="02010600030101010101" pitchFamily="2" charset="-122"/>
              </a:rPr>
              <a:t>导致发生事故</a:t>
            </a:r>
            <a:r>
              <a:rPr sz="2400" dirty="0">
                <a:latin typeface="宋体" panose="02010600030101010101" pitchFamily="2" charset="-122"/>
                <a:cs typeface="宋体" panose="02010600030101010101" pitchFamily="2" charset="-122"/>
              </a:rPr>
              <a:t>的， 依照上一年年收入罚款：</a:t>
            </a:r>
            <a:endParaRPr sz="2400">
              <a:latin typeface="宋体" panose="02010600030101010101" pitchFamily="2" charset="-122"/>
              <a:cs typeface="宋体" panose="02010600030101010101" pitchFamily="2" charset="-122"/>
            </a:endParaRPr>
          </a:p>
          <a:p>
            <a:pPr marL="12700">
              <a:lnSpc>
                <a:spcPct val="100000"/>
              </a:lnSpc>
              <a:spcBef>
                <a:spcPts val="1725"/>
              </a:spcBef>
              <a:tabLst>
                <a:tab pos="354965" algn="l"/>
              </a:tabLst>
            </a:pPr>
            <a:r>
              <a:rPr sz="2400"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（一）一般事故30%罚款；</a:t>
            </a:r>
            <a:endParaRPr sz="2400">
              <a:latin typeface="宋体" panose="02010600030101010101" pitchFamily="2" charset="-122"/>
              <a:cs typeface="宋体" panose="02010600030101010101" pitchFamily="2" charset="-122"/>
            </a:endParaRPr>
          </a:p>
          <a:p>
            <a:pPr marL="12700">
              <a:lnSpc>
                <a:spcPct val="100000"/>
              </a:lnSpc>
              <a:spcBef>
                <a:spcPts val="1725"/>
              </a:spcBef>
              <a:tabLst>
                <a:tab pos="354965" algn="l"/>
              </a:tabLst>
            </a:pPr>
            <a:r>
              <a:rPr sz="2400"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（二）较大事故40%罚款；</a:t>
            </a:r>
            <a:endParaRPr sz="2400">
              <a:latin typeface="宋体" panose="02010600030101010101" pitchFamily="2" charset="-122"/>
              <a:cs typeface="宋体" panose="02010600030101010101" pitchFamily="2" charset="-122"/>
            </a:endParaRPr>
          </a:p>
          <a:p>
            <a:pPr marL="12700">
              <a:lnSpc>
                <a:spcPct val="100000"/>
              </a:lnSpc>
              <a:spcBef>
                <a:spcPts val="1725"/>
              </a:spcBef>
              <a:tabLst>
                <a:tab pos="354965" algn="l"/>
              </a:tabLst>
            </a:pPr>
            <a:r>
              <a:rPr sz="2400"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（三）重大事故60%罚款；</a:t>
            </a:r>
            <a:endParaRPr sz="2400">
              <a:latin typeface="宋体" panose="02010600030101010101" pitchFamily="2" charset="-122"/>
              <a:cs typeface="宋体" panose="02010600030101010101" pitchFamily="2" charset="-122"/>
            </a:endParaRPr>
          </a:p>
          <a:p>
            <a:pPr marL="12700">
              <a:lnSpc>
                <a:spcPct val="100000"/>
              </a:lnSpc>
              <a:spcBef>
                <a:spcPts val="1725"/>
              </a:spcBef>
              <a:tabLst>
                <a:tab pos="354965" algn="l"/>
              </a:tabLst>
            </a:pPr>
            <a:r>
              <a:rPr sz="2400"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（四）特大事故80%罚款。</a:t>
            </a:r>
            <a:endParaRPr sz="2400">
              <a:latin typeface="宋体" panose="02010600030101010101" pitchFamily="2" charset="-122"/>
              <a:cs typeface="宋体" panose="02010600030101010101" pitchFamily="2" charset="-122"/>
            </a:endParaRPr>
          </a:p>
          <a:p>
            <a:pPr marL="355600" marR="462280" indent="-342900">
              <a:lnSpc>
                <a:spcPct val="140000"/>
              </a:lnSpc>
              <a:spcBef>
                <a:spcPts val="575"/>
              </a:spcBef>
              <a:tabLst>
                <a:tab pos="354965" algn="l"/>
                <a:tab pos="2030730" algn="l"/>
              </a:tabLst>
            </a:pPr>
            <a:r>
              <a:rPr sz="2400"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第九十三条	安全生产管理人员（含注安和中介人员）未 履行规定的安全生产管理职责</a:t>
            </a:r>
            <a:r>
              <a:rPr sz="2400" dirty="0">
                <a:latin typeface="宋体" panose="02010600030101010101" pitchFamily="2" charset="-122"/>
                <a:cs typeface="宋体" panose="02010600030101010101" pitchFamily="2" charset="-122"/>
              </a:rPr>
              <a:t>的，责令限期改正；</a:t>
            </a:r>
            <a:endParaRPr sz="2400">
              <a:latin typeface="宋体" panose="02010600030101010101" pitchFamily="2" charset="-122"/>
              <a:cs typeface="宋体" panose="02010600030101010101" pitchFamily="2" charset="-122"/>
            </a:endParaRPr>
          </a:p>
          <a:p>
            <a:pPr marL="12700">
              <a:lnSpc>
                <a:spcPct val="100000"/>
              </a:lnSpc>
              <a:spcBef>
                <a:spcPts val="1725"/>
              </a:spcBef>
              <a:tabLst>
                <a:tab pos="354965" algn="l"/>
              </a:tabLst>
            </a:pPr>
            <a:r>
              <a:rPr sz="2400"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导致发生事故的，暂停或撤销与安全生产有关的资格；</a:t>
            </a:r>
            <a:endParaRPr sz="2400">
              <a:latin typeface="宋体" panose="02010600030101010101" pitchFamily="2" charset="-122"/>
              <a:cs typeface="宋体" panose="02010600030101010101" pitchFamily="2" charset="-122"/>
            </a:endParaRPr>
          </a:p>
          <a:p>
            <a:pPr marL="12700">
              <a:lnSpc>
                <a:spcPct val="100000"/>
              </a:lnSpc>
              <a:spcBef>
                <a:spcPts val="1725"/>
              </a:spcBef>
              <a:tabLst>
                <a:tab pos="354965" algn="l"/>
              </a:tabLst>
            </a:pPr>
            <a:r>
              <a:rPr sz="2400"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构成犯罪的，追究刑事责任。</a:t>
            </a:r>
            <a:endParaRPr sz="2400">
              <a:latin typeface="宋体" panose="02010600030101010101" pitchFamily="2" charset="-122"/>
              <a:cs typeface="宋体" panose="02010600030101010101" pitchFamily="2" charset="-122"/>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126</a:t>
            </a:fld>
            <a:endParaRPr spc="-5" dirty="0">
              <a:solidFill>
                <a:srgbClr val="FFFF00"/>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90123"/>
            <a:ext cx="8537575" cy="4998720"/>
          </a:xfrm>
          <a:prstGeom prst="rect">
            <a:avLst/>
          </a:prstGeom>
        </p:spPr>
        <p:txBody>
          <a:bodyPr vert="horz" wrap="square" lIns="0" tIns="0" rIns="0" bIns="0" rtlCol="0">
            <a:spAutoFit/>
          </a:bodyPr>
          <a:lstStyle/>
          <a:p>
            <a:pPr marL="12700" marR="91440">
              <a:lnSpc>
                <a:spcPct val="154000"/>
              </a:lnSpc>
              <a:tabLst>
                <a:tab pos="1544955" algn="l"/>
              </a:tabLst>
            </a:pPr>
            <a:r>
              <a:rPr sz="2000" b="1" dirty="0">
                <a:solidFill>
                  <a:srgbClr val="C0504D"/>
                </a:solidFill>
                <a:latin typeface="宋体" panose="02010600030101010101" pitchFamily="2" charset="-122"/>
                <a:cs typeface="宋体" panose="02010600030101010101" pitchFamily="2" charset="-122"/>
              </a:rPr>
              <a:t>第九十四</a:t>
            </a:r>
            <a:r>
              <a:rPr sz="2000" b="1" spc="-5" dirty="0">
                <a:solidFill>
                  <a:srgbClr val="C0504D"/>
                </a:solidFill>
                <a:latin typeface="宋体" panose="02010600030101010101" pitchFamily="2" charset="-122"/>
                <a:cs typeface="宋体" panose="02010600030101010101" pitchFamily="2" charset="-122"/>
              </a:rPr>
              <a:t>条</a:t>
            </a:r>
            <a:r>
              <a:rPr sz="2000" b="1" dirty="0">
                <a:solidFill>
                  <a:srgbClr val="C0504D"/>
                </a:solidFill>
                <a:latin typeface="宋体" panose="02010600030101010101" pitchFamily="2" charset="-122"/>
                <a:cs typeface="宋体" panose="02010600030101010101" pitchFamily="2" charset="-122"/>
              </a:rPr>
              <a:t>	生产经营单位违法行为责</a:t>
            </a:r>
            <a:r>
              <a:rPr sz="2000" b="1" spc="-5" dirty="0">
                <a:solidFill>
                  <a:srgbClr val="C0504D"/>
                </a:solidFill>
                <a:latin typeface="宋体" panose="02010600030101010101" pitchFamily="2" charset="-122"/>
                <a:cs typeface="宋体" panose="02010600030101010101" pitchFamily="2" charset="-122"/>
              </a:rPr>
              <a:t>任 </a:t>
            </a:r>
            <a:r>
              <a:rPr sz="2000" dirty="0">
                <a:latin typeface="宋体" panose="02010600030101010101" pitchFamily="2" charset="-122"/>
                <a:cs typeface="宋体" panose="02010600030101010101" pitchFamily="2" charset="-122"/>
              </a:rPr>
              <a:t>有下列行为之一的，责令限期改正，</a:t>
            </a:r>
            <a:r>
              <a:rPr sz="2000" b="1" dirty="0">
                <a:solidFill>
                  <a:srgbClr val="FF0000"/>
                </a:solidFill>
                <a:latin typeface="宋体" panose="02010600030101010101" pitchFamily="2" charset="-122"/>
                <a:cs typeface="宋体" panose="02010600030101010101" pitchFamily="2" charset="-122"/>
              </a:rPr>
              <a:t>可以并处</a:t>
            </a:r>
            <a:r>
              <a:rPr sz="2000" b="1" spc="-5" dirty="0">
                <a:solidFill>
                  <a:srgbClr val="C0504D"/>
                </a:solidFill>
                <a:latin typeface="宋体" panose="02010600030101010101" pitchFamily="2" charset="-122"/>
                <a:cs typeface="宋体" panose="02010600030101010101" pitchFamily="2" charset="-122"/>
              </a:rPr>
              <a:t>5</a:t>
            </a:r>
            <a:r>
              <a:rPr sz="2000" b="1" dirty="0">
                <a:solidFill>
                  <a:srgbClr val="C0504D"/>
                </a:solidFill>
                <a:latin typeface="宋体" panose="02010600030101010101" pitchFamily="2" charset="-122"/>
                <a:cs typeface="宋体" panose="02010600030101010101" pitchFamily="2" charset="-122"/>
              </a:rPr>
              <a:t>万元以下罚款</a:t>
            </a:r>
            <a:r>
              <a:rPr sz="2000" b="1" spc="-5" dirty="0">
                <a:solidFill>
                  <a:srgbClr val="C0504D"/>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91440">
              <a:lnSpc>
                <a:spcPct val="104000"/>
              </a:lnSpc>
              <a:spcBef>
                <a:spcPts val="1200"/>
              </a:spcBef>
            </a:pPr>
            <a:r>
              <a:rPr sz="2000" b="1" dirty="0">
                <a:latin typeface="宋体" panose="02010600030101010101" pitchFamily="2" charset="-122"/>
                <a:cs typeface="宋体" panose="02010600030101010101" pitchFamily="2" charset="-122"/>
              </a:rPr>
              <a:t>逾期未改正的，责令停产停业整顿，并处</a:t>
            </a:r>
            <a:r>
              <a:rPr sz="2000" b="1" spc="-5" dirty="0">
                <a:solidFill>
                  <a:srgbClr val="FF0000"/>
                </a:solidFill>
                <a:latin typeface="宋体" panose="02010600030101010101" pitchFamily="2" charset="-122"/>
                <a:cs typeface="宋体" panose="02010600030101010101" pitchFamily="2" charset="-122"/>
              </a:rPr>
              <a:t>5-10</a:t>
            </a:r>
            <a:r>
              <a:rPr sz="2000" b="1" dirty="0">
                <a:latin typeface="宋体" panose="02010600030101010101" pitchFamily="2" charset="-122"/>
                <a:cs typeface="宋体" panose="02010600030101010101" pitchFamily="2" charset="-122"/>
              </a:rPr>
              <a:t>万元以下的罚款，</a:t>
            </a:r>
            <a:r>
              <a:rPr sz="2000" b="1" dirty="0">
                <a:solidFill>
                  <a:srgbClr val="FF0000"/>
                </a:solidFill>
                <a:latin typeface="宋体" panose="02010600030101010101" pitchFamily="2" charset="-122"/>
                <a:cs typeface="宋体" panose="02010600030101010101" pitchFamily="2" charset="-122"/>
              </a:rPr>
              <a:t>对其直接</a:t>
            </a:r>
            <a:r>
              <a:rPr sz="2000" b="1" spc="-5" dirty="0">
                <a:solidFill>
                  <a:srgbClr val="FF0000"/>
                </a:solidFill>
                <a:latin typeface="宋体" panose="02010600030101010101" pitchFamily="2" charset="-122"/>
                <a:cs typeface="宋体" panose="02010600030101010101" pitchFamily="2" charset="-122"/>
              </a:rPr>
              <a:t>负 </a:t>
            </a:r>
            <a:r>
              <a:rPr sz="2000" b="1" dirty="0">
                <a:solidFill>
                  <a:srgbClr val="FF0000"/>
                </a:solidFill>
                <a:latin typeface="宋体" panose="02010600030101010101" pitchFamily="2" charset="-122"/>
                <a:cs typeface="宋体" panose="02010600030101010101" pitchFamily="2" charset="-122"/>
              </a:rPr>
              <a:t>责的和其他直接责任人员处</a:t>
            </a:r>
            <a:r>
              <a:rPr sz="2000" b="1" spc="-5" dirty="0">
                <a:solidFill>
                  <a:srgbClr val="FF0000"/>
                </a:solidFill>
                <a:latin typeface="宋体" panose="02010600030101010101" pitchFamily="2" charset="-122"/>
                <a:cs typeface="宋体" panose="02010600030101010101" pitchFamily="2" charset="-122"/>
              </a:rPr>
              <a:t>1-2</a:t>
            </a:r>
            <a:r>
              <a:rPr sz="2000" b="1" dirty="0">
                <a:solidFill>
                  <a:srgbClr val="FF0000"/>
                </a:solidFill>
                <a:latin typeface="宋体" panose="02010600030101010101" pitchFamily="2" charset="-122"/>
                <a:cs typeface="宋体" panose="02010600030101010101" pitchFamily="2" charset="-122"/>
              </a:rPr>
              <a:t>万元</a:t>
            </a:r>
            <a:r>
              <a:rPr sz="2000" b="1" dirty="0">
                <a:latin typeface="宋体" panose="02010600030101010101" pitchFamily="2" charset="-122"/>
                <a:cs typeface="宋体" panose="02010600030101010101" pitchFamily="2" charset="-122"/>
              </a:rPr>
              <a:t>以下的罚款</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850"/>
              </a:spcBef>
            </a:pPr>
            <a:r>
              <a:rPr sz="2000" b="1" dirty="0">
                <a:latin typeface="宋体" panose="02010600030101010101" pitchFamily="2" charset="-122"/>
                <a:cs typeface="宋体" panose="02010600030101010101" pitchFamily="2" charset="-122"/>
              </a:rPr>
              <a:t>（一）未按照规定设置安全机构或配备管理人员的</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720"/>
              </a:spcBef>
            </a:pPr>
            <a:r>
              <a:rPr sz="2000" spc="-5" dirty="0">
                <a:latin typeface="Arial" panose="020B0604020202020204"/>
                <a:cs typeface="Arial" panose="020B0604020202020204"/>
              </a:rPr>
              <a:t>•</a:t>
            </a:r>
            <a:r>
              <a:rPr sz="2000" b="1" dirty="0">
                <a:latin typeface="宋体" panose="02010600030101010101" pitchFamily="2" charset="-122"/>
                <a:cs typeface="宋体" panose="02010600030101010101" pitchFamily="2" charset="-122"/>
              </a:rPr>
              <a:t>（二）高危单位的主要负责人和管理人员未经考核合格的</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5080">
              <a:lnSpc>
                <a:spcPct val="110000"/>
              </a:lnSpc>
              <a:spcBef>
                <a:spcPts val="480"/>
              </a:spcBef>
            </a:pPr>
            <a:r>
              <a:rPr sz="2000" spc="-5" dirty="0">
                <a:latin typeface="Arial" panose="020B0604020202020204"/>
                <a:cs typeface="Arial" panose="020B0604020202020204"/>
              </a:rPr>
              <a:t>•</a:t>
            </a:r>
            <a:r>
              <a:rPr sz="2000" b="1" dirty="0">
                <a:latin typeface="宋体" panose="02010600030101010101" pitchFamily="2" charset="-122"/>
                <a:cs typeface="宋体" panose="02010600030101010101" pitchFamily="2" charset="-122"/>
              </a:rPr>
              <a:t>（三）未按照规定对从业人员、</a:t>
            </a:r>
            <a:r>
              <a:rPr sz="2000" b="1" dirty="0">
                <a:solidFill>
                  <a:srgbClr val="FF0000"/>
                </a:solidFill>
                <a:latin typeface="宋体" panose="02010600030101010101" pitchFamily="2" charset="-122"/>
                <a:cs typeface="宋体" panose="02010600030101010101" pitchFamily="2" charset="-122"/>
              </a:rPr>
              <a:t>被派遣劳动者、实习学生</a:t>
            </a:r>
            <a:r>
              <a:rPr sz="2000" b="1" dirty="0">
                <a:latin typeface="宋体" panose="02010600030101010101" pitchFamily="2" charset="-122"/>
                <a:cs typeface="宋体" panose="02010600030101010101" pitchFamily="2" charset="-122"/>
              </a:rPr>
              <a:t>进行教育和培训</a:t>
            </a:r>
            <a:r>
              <a:rPr sz="2000" b="1" spc="-5" dirty="0">
                <a:latin typeface="宋体" panose="02010600030101010101" pitchFamily="2" charset="-122"/>
                <a:cs typeface="宋体" panose="02010600030101010101" pitchFamily="2" charset="-122"/>
              </a:rPr>
              <a:t>， </a:t>
            </a:r>
            <a:r>
              <a:rPr sz="2000" b="1" dirty="0">
                <a:latin typeface="宋体" panose="02010600030101010101" pitchFamily="2" charset="-122"/>
                <a:cs typeface="宋体" panose="02010600030101010101" pitchFamily="2" charset="-122"/>
              </a:rPr>
              <a:t>或未如实告知有关的安全生产事项的</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720"/>
              </a:spcBef>
            </a:pPr>
            <a:r>
              <a:rPr sz="2000" spc="-5" dirty="0">
                <a:solidFill>
                  <a:srgbClr val="FF0000"/>
                </a:solidFill>
                <a:latin typeface="Arial" panose="020B0604020202020204"/>
                <a:cs typeface="Arial" panose="020B0604020202020204"/>
              </a:rPr>
              <a:t>•</a:t>
            </a:r>
            <a:r>
              <a:rPr sz="2000" b="1" dirty="0">
                <a:solidFill>
                  <a:srgbClr val="FF0000"/>
                </a:solidFill>
                <a:latin typeface="宋体" panose="02010600030101010101" pitchFamily="2" charset="-122"/>
                <a:cs typeface="宋体" panose="02010600030101010101" pitchFamily="2" charset="-122"/>
              </a:rPr>
              <a:t>（四）未如实记录安全生产教育和培训情况的</a:t>
            </a:r>
            <a:r>
              <a:rPr sz="2000" b="1" spc="-5" dirty="0">
                <a:solidFill>
                  <a:srgbClr val="FF0000"/>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720"/>
              </a:spcBef>
            </a:pPr>
            <a:r>
              <a:rPr sz="2000" spc="-5" dirty="0">
                <a:solidFill>
                  <a:srgbClr val="FF0000"/>
                </a:solidFill>
                <a:latin typeface="Arial" panose="020B0604020202020204"/>
                <a:cs typeface="Arial" panose="020B0604020202020204"/>
              </a:rPr>
              <a:t>•</a:t>
            </a:r>
            <a:r>
              <a:rPr sz="2000" b="1" dirty="0">
                <a:solidFill>
                  <a:srgbClr val="FF0000"/>
                </a:solidFill>
                <a:latin typeface="宋体" panose="02010600030101010101" pitchFamily="2" charset="-122"/>
                <a:cs typeface="宋体" panose="02010600030101010101" pitchFamily="2" charset="-122"/>
              </a:rPr>
              <a:t>（五）未将隐患排查治理情况如实记录或未向从业人员通报</a:t>
            </a:r>
            <a:r>
              <a:rPr sz="2000" b="1" spc="-5" dirty="0">
                <a:solidFill>
                  <a:srgbClr val="FF0000"/>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720"/>
              </a:spcBef>
            </a:pPr>
            <a:r>
              <a:rPr sz="2000" spc="-5" dirty="0">
                <a:solidFill>
                  <a:srgbClr val="FF0000"/>
                </a:solidFill>
                <a:latin typeface="Arial" panose="020B0604020202020204"/>
                <a:cs typeface="Arial" panose="020B0604020202020204"/>
              </a:rPr>
              <a:t>•</a:t>
            </a:r>
            <a:r>
              <a:rPr sz="2000" b="1" dirty="0">
                <a:solidFill>
                  <a:srgbClr val="FF0000"/>
                </a:solidFill>
                <a:latin typeface="宋体" panose="02010600030101010101" pitchFamily="2" charset="-122"/>
                <a:cs typeface="宋体" panose="02010600030101010101" pitchFamily="2" charset="-122"/>
              </a:rPr>
              <a:t>（六）未按制定应急救援预案或者未定期组织演练的</a:t>
            </a:r>
            <a:r>
              <a:rPr sz="2000" b="1" spc="-5" dirty="0">
                <a:solidFill>
                  <a:srgbClr val="FF0000"/>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260985">
              <a:lnSpc>
                <a:spcPct val="110000"/>
              </a:lnSpc>
              <a:spcBef>
                <a:spcPts val="480"/>
              </a:spcBef>
            </a:pPr>
            <a:r>
              <a:rPr sz="2000" spc="-5" dirty="0">
                <a:latin typeface="Arial" panose="020B0604020202020204"/>
                <a:cs typeface="Arial" panose="020B0604020202020204"/>
              </a:rPr>
              <a:t>•</a:t>
            </a:r>
            <a:r>
              <a:rPr sz="2000" b="1" dirty="0">
                <a:latin typeface="宋体" panose="02010600030101010101" pitchFamily="2" charset="-122"/>
                <a:cs typeface="宋体" panose="02010600030101010101" pitchFamily="2" charset="-122"/>
              </a:rPr>
              <a:t>（七）特种作业人员未按照规定经专门的安全作业培训并取得相应资格</a:t>
            </a:r>
            <a:r>
              <a:rPr sz="2000" b="1" spc="-5" dirty="0">
                <a:latin typeface="宋体" panose="02010600030101010101" pitchFamily="2" charset="-122"/>
                <a:cs typeface="宋体" panose="02010600030101010101" pitchFamily="2" charset="-122"/>
              </a:rPr>
              <a:t>， </a:t>
            </a:r>
            <a:r>
              <a:rPr sz="2000" b="1" dirty="0">
                <a:latin typeface="宋体" panose="02010600030101010101" pitchFamily="2" charset="-122"/>
                <a:cs typeface="宋体" panose="02010600030101010101" pitchFamily="2" charset="-122"/>
              </a:rPr>
              <a:t>上岗作业的</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127</a:t>
            </a:fld>
            <a:endParaRPr spc="-5" dirty="0">
              <a:solidFill>
                <a:srgbClr val="FFFF00"/>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01295">
              <a:lnSpc>
                <a:spcPts val="4205"/>
              </a:lnSpc>
            </a:pPr>
            <a:r>
              <a:rPr dirty="0"/>
              <a:t>第九十五</a:t>
            </a:r>
            <a:r>
              <a:rPr spc="-15" dirty="0"/>
              <a:t>条</a:t>
            </a:r>
            <a:r>
              <a:rPr spc="15" dirty="0"/>
              <a:t> </a:t>
            </a:r>
            <a:r>
              <a:rPr dirty="0"/>
              <a:t>建设项目违法行为责</a:t>
            </a:r>
            <a:r>
              <a:rPr spc="-15" dirty="0"/>
              <a:t>任</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128</a:t>
            </a:fld>
            <a:endParaRPr spc="-5" dirty="0">
              <a:solidFill>
                <a:srgbClr val="FFFF00"/>
              </a:solidFill>
            </a:endParaRPr>
          </a:p>
        </p:txBody>
      </p:sp>
      <p:sp>
        <p:nvSpPr>
          <p:cNvPr id="3" name="object 3"/>
          <p:cNvSpPr txBox="1"/>
          <p:nvPr/>
        </p:nvSpPr>
        <p:spPr>
          <a:xfrm>
            <a:off x="402272" y="1629023"/>
            <a:ext cx="8582025" cy="4276090"/>
          </a:xfrm>
          <a:prstGeom prst="rect">
            <a:avLst/>
          </a:prstGeom>
        </p:spPr>
        <p:txBody>
          <a:bodyPr vert="horz" wrap="square" lIns="0" tIns="0" rIns="0" bIns="0" rtlCol="0">
            <a:spAutoFit/>
          </a:bodyPr>
          <a:lstStyle/>
          <a:p>
            <a:pPr marL="12700" marR="5080" algn="just">
              <a:lnSpc>
                <a:spcPct val="150000"/>
              </a:lnSpc>
            </a:pPr>
            <a:r>
              <a:rPr sz="2000" spc="-5" dirty="0">
                <a:latin typeface="Arial" panose="020B0604020202020204"/>
                <a:cs typeface="Arial" panose="020B0604020202020204"/>
              </a:rPr>
              <a:t>•</a:t>
            </a:r>
            <a:r>
              <a:rPr sz="2000" b="1" dirty="0">
                <a:latin typeface="宋体" panose="02010600030101010101" pitchFamily="2" charset="-122"/>
                <a:cs typeface="宋体" panose="02010600030101010101" pitchFamily="2" charset="-122"/>
              </a:rPr>
              <a:t>有下列行为之一的，责令停止建设或者停产停业整顿，限期改正；逾期未</a:t>
            </a:r>
            <a:r>
              <a:rPr sz="2000" b="1" spc="-5" dirty="0">
                <a:latin typeface="宋体" panose="02010600030101010101" pitchFamily="2" charset="-122"/>
                <a:cs typeface="宋体" panose="02010600030101010101" pitchFamily="2" charset="-122"/>
              </a:rPr>
              <a:t>改 </a:t>
            </a:r>
            <a:r>
              <a:rPr sz="2000" b="1" dirty="0">
                <a:latin typeface="宋体" panose="02010600030101010101" pitchFamily="2" charset="-122"/>
                <a:cs typeface="宋体" panose="02010600030101010101" pitchFamily="2" charset="-122"/>
              </a:rPr>
              <a:t>正处</a:t>
            </a:r>
            <a:r>
              <a:rPr sz="2000" b="1" spc="-5" dirty="0">
                <a:latin typeface="宋体" panose="02010600030101010101" pitchFamily="2" charset="-122"/>
                <a:cs typeface="宋体" panose="02010600030101010101" pitchFamily="2" charset="-122"/>
              </a:rPr>
              <a:t>5</a:t>
            </a:r>
            <a:r>
              <a:rPr sz="2000" b="1" spc="-5" dirty="0">
                <a:solidFill>
                  <a:srgbClr val="FF0000"/>
                </a:solidFill>
                <a:latin typeface="宋体" panose="02010600030101010101" pitchFamily="2" charset="-122"/>
                <a:cs typeface="宋体" panose="02010600030101010101" pitchFamily="2" charset="-122"/>
              </a:rPr>
              <a:t>0-100</a:t>
            </a:r>
            <a:r>
              <a:rPr sz="2000" b="1" dirty="0">
                <a:solidFill>
                  <a:srgbClr val="FF0000"/>
                </a:solidFill>
                <a:latin typeface="宋体" panose="02010600030101010101" pitchFamily="2" charset="-122"/>
                <a:cs typeface="宋体" panose="02010600030101010101" pitchFamily="2" charset="-122"/>
              </a:rPr>
              <a:t>万</a:t>
            </a:r>
            <a:r>
              <a:rPr sz="2000" b="1" dirty="0">
                <a:latin typeface="宋体" panose="02010600030101010101" pitchFamily="2" charset="-122"/>
                <a:cs typeface="宋体" panose="02010600030101010101" pitchFamily="2" charset="-122"/>
              </a:rPr>
              <a:t>元以下罚款，</a:t>
            </a:r>
            <a:r>
              <a:rPr sz="2000" b="1" dirty="0">
                <a:solidFill>
                  <a:srgbClr val="FF0000"/>
                </a:solidFill>
                <a:latin typeface="宋体" panose="02010600030101010101" pitchFamily="2" charset="-122"/>
                <a:cs typeface="宋体" panose="02010600030101010101" pitchFamily="2" charset="-122"/>
              </a:rPr>
              <a:t>对直接负责的主管和直接责任人员处</a:t>
            </a:r>
            <a:r>
              <a:rPr sz="2000" b="1" spc="-5" dirty="0">
                <a:solidFill>
                  <a:srgbClr val="FF0000"/>
                </a:solidFill>
                <a:latin typeface="宋体" panose="02010600030101010101" pitchFamily="2" charset="-122"/>
                <a:cs typeface="宋体" panose="02010600030101010101" pitchFamily="2" charset="-122"/>
              </a:rPr>
              <a:t>2-5</a:t>
            </a:r>
            <a:r>
              <a:rPr sz="2000" b="1" dirty="0">
                <a:solidFill>
                  <a:srgbClr val="FF0000"/>
                </a:solidFill>
                <a:latin typeface="宋体" panose="02010600030101010101" pitchFamily="2" charset="-122"/>
                <a:cs typeface="宋体" panose="02010600030101010101" pitchFamily="2" charset="-122"/>
              </a:rPr>
              <a:t>万元以</a:t>
            </a:r>
            <a:r>
              <a:rPr sz="2000" b="1" spc="-5" dirty="0">
                <a:solidFill>
                  <a:srgbClr val="FF0000"/>
                </a:solidFill>
                <a:latin typeface="宋体" panose="02010600030101010101" pitchFamily="2" charset="-122"/>
                <a:cs typeface="宋体" panose="02010600030101010101" pitchFamily="2" charset="-122"/>
              </a:rPr>
              <a:t>下 </a:t>
            </a:r>
            <a:r>
              <a:rPr sz="2000" b="1" dirty="0">
                <a:solidFill>
                  <a:srgbClr val="FF0000"/>
                </a:solidFill>
                <a:latin typeface="宋体" panose="02010600030101010101" pitchFamily="2" charset="-122"/>
                <a:cs typeface="宋体" panose="02010600030101010101" pitchFamily="2" charset="-122"/>
              </a:rPr>
              <a:t>罚款</a:t>
            </a:r>
            <a:r>
              <a:rPr sz="2000" b="1" dirty="0">
                <a:latin typeface="宋体" panose="02010600030101010101" pitchFamily="2" charset="-122"/>
                <a:cs typeface="宋体" panose="02010600030101010101" pitchFamily="2" charset="-122"/>
              </a:rPr>
              <a:t>；构成犯罪的追究刑事责任（</a:t>
            </a:r>
            <a:r>
              <a:rPr sz="2000" b="1" spc="-5" dirty="0">
                <a:latin typeface="宋体" panose="02010600030101010101" pitchFamily="2" charset="-122"/>
                <a:cs typeface="宋体" panose="02010600030101010101" pitchFamily="2" charset="-122"/>
              </a:rPr>
              <a:t>137</a:t>
            </a:r>
            <a:r>
              <a:rPr sz="2000" b="1" dirty="0">
                <a:latin typeface="宋体" panose="02010600030101010101" pitchFamily="2" charset="-122"/>
                <a:cs typeface="宋体" panose="02010600030101010101" pitchFamily="2" charset="-122"/>
              </a:rPr>
              <a:t>条重大工程安全罪）</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50165" algn="just">
              <a:lnSpc>
                <a:spcPct val="150000"/>
              </a:lnSpc>
              <a:spcBef>
                <a:spcPts val="480"/>
              </a:spcBef>
            </a:pPr>
            <a:r>
              <a:rPr sz="2000" spc="-5" dirty="0">
                <a:latin typeface="Arial" panose="020B0604020202020204"/>
                <a:cs typeface="Arial" panose="020B0604020202020204"/>
              </a:rPr>
              <a:t>•</a:t>
            </a:r>
            <a:r>
              <a:rPr sz="2000" b="1" dirty="0">
                <a:latin typeface="宋体" panose="02010600030101010101" pitchFamily="2" charset="-122"/>
                <a:cs typeface="宋体" panose="02010600030101010101" pitchFamily="2" charset="-122"/>
              </a:rPr>
              <a:t>（一）</a:t>
            </a:r>
            <a:r>
              <a:rPr sz="2000" b="1" dirty="0">
                <a:solidFill>
                  <a:srgbClr val="FF0000"/>
                </a:solidFill>
                <a:latin typeface="宋体" panose="02010600030101010101" pitchFamily="2" charset="-122"/>
                <a:cs typeface="宋体" panose="02010600030101010101" pitchFamily="2" charset="-122"/>
              </a:rPr>
              <a:t>未对矿山、金属冶炼建设项目或者用于生产、储存、装卸危险物品</a:t>
            </a:r>
            <a:r>
              <a:rPr sz="2000" b="1" spc="-5" dirty="0">
                <a:solidFill>
                  <a:srgbClr val="FF0000"/>
                </a:solidFill>
                <a:latin typeface="宋体" panose="02010600030101010101" pitchFamily="2" charset="-122"/>
                <a:cs typeface="宋体" panose="02010600030101010101" pitchFamily="2" charset="-122"/>
              </a:rPr>
              <a:t>的 </a:t>
            </a:r>
            <a:r>
              <a:rPr sz="2000" b="1" dirty="0">
                <a:solidFill>
                  <a:srgbClr val="FF0000"/>
                </a:solidFill>
                <a:latin typeface="宋体" panose="02010600030101010101" pitchFamily="2" charset="-122"/>
                <a:cs typeface="宋体" panose="02010600030101010101" pitchFamily="2" charset="-122"/>
              </a:rPr>
              <a:t>建设项目进行安全评价的</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50165" algn="just">
              <a:lnSpc>
                <a:spcPct val="150000"/>
              </a:lnSpc>
              <a:spcBef>
                <a:spcPts val="480"/>
              </a:spcBef>
            </a:pPr>
            <a:r>
              <a:rPr sz="2000" spc="-5" dirty="0">
                <a:latin typeface="Arial" panose="020B0604020202020204"/>
                <a:cs typeface="Arial" panose="020B0604020202020204"/>
              </a:rPr>
              <a:t>•</a:t>
            </a:r>
            <a:r>
              <a:rPr sz="2000" b="1" dirty="0">
                <a:latin typeface="宋体" panose="02010600030101010101" pitchFamily="2" charset="-122"/>
                <a:cs typeface="宋体" panose="02010600030101010101" pitchFamily="2" charset="-122"/>
              </a:rPr>
              <a:t>（二）没有安全设施设计或者安全设施设计未按照规定报经有关部门审查</a:t>
            </a:r>
            <a:r>
              <a:rPr sz="2000" b="1" spc="-5" dirty="0">
                <a:latin typeface="宋体" panose="02010600030101010101" pitchFamily="2" charset="-122"/>
                <a:cs typeface="宋体" panose="02010600030101010101" pitchFamily="2" charset="-122"/>
              </a:rPr>
              <a:t>同 </a:t>
            </a:r>
            <a:r>
              <a:rPr sz="2000" b="1" dirty="0">
                <a:latin typeface="宋体" panose="02010600030101010101" pitchFamily="2" charset="-122"/>
                <a:cs typeface="宋体" panose="02010600030101010101" pitchFamily="2" charset="-122"/>
              </a:rPr>
              <a:t>意的</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gn="just">
              <a:lnSpc>
                <a:spcPct val="100000"/>
              </a:lnSpc>
              <a:spcBef>
                <a:spcPts val="1680"/>
              </a:spcBef>
            </a:pPr>
            <a:r>
              <a:rPr sz="2000" spc="-5" dirty="0">
                <a:latin typeface="Arial" panose="020B0604020202020204"/>
                <a:cs typeface="Arial" panose="020B0604020202020204"/>
              </a:rPr>
              <a:t>•</a:t>
            </a:r>
            <a:r>
              <a:rPr sz="2000" b="1" dirty="0">
                <a:latin typeface="宋体" panose="02010600030101010101" pitchFamily="2" charset="-122"/>
                <a:cs typeface="宋体" panose="02010600030101010101" pitchFamily="2" charset="-122"/>
              </a:rPr>
              <a:t>（三）施工单位未按照批准的安全设施设计施工的</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gn="just">
              <a:lnSpc>
                <a:spcPct val="100000"/>
              </a:lnSpc>
              <a:spcBef>
                <a:spcPts val="1280"/>
              </a:spcBef>
            </a:pPr>
            <a:r>
              <a:rPr sz="2000" spc="-5" dirty="0">
                <a:latin typeface="Arial" panose="020B0604020202020204"/>
                <a:cs typeface="Arial" panose="020B0604020202020204"/>
              </a:rPr>
              <a:t>•</a:t>
            </a:r>
            <a:r>
              <a:rPr sz="2000" b="1" dirty="0">
                <a:latin typeface="宋体" panose="02010600030101010101" pitchFamily="2" charset="-122"/>
                <a:cs typeface="宋体" panose="02010600030101010101" pitchFamily="2" charset="-122"/>
              </a:rPr>
              <a:t>（</a:t>
            </a:r>
            <a:r>
              <a:rPr sz="2000" b="1" spc="-670" dirty="0">
                <a:latin typeface="宋体" panose="02010600030101010101" pitchFamily="2" charset="-122"/>
                <a:cs typeface="宋体" panose="02010600030101010101" pitchFamily="2" charset="-122"/>
              </a:rPr>
              <a:t>四</a:t>
            </a:r>
            <a:r>
              <a:rPr sz="3600" spc="-262" baseline="-13000" dirty="0">
                <a:solidFill>
                  <a:srgbClr val="C0504D"/>
                </a:solidFill>
                <a:latin typeface="Arial" panose="020B0604020202020204"/>
                <a:cs typeface="Arial" panose="020B0604020202020204"/>
              </a:rPr>
              <a:t>•</a:t>
            </a:r>
            <a:r>
              <a:rPr sz="2000" b="1" dirty="0">
                <a:latin typeface="宋体" panose="02010600030101010101" pitchFamily="2" charset="-122"/>
                <a:cs typeface="宋体" panose="02010600030101010101" pitchFamily="2" charset="-122"/>
              </a:rPr>
              <a:t>）竣工投入生产或使用前，安全设施未经验收合格的</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5557" y="1208895"/>
            <a:ext cx="7968615" cy="5326380"/>
          </a:xfrm>
          <a:prstGeom prst="rect">
            <a:avLst/>
          </a:prstGeom>
        </p:spPr>
        <p:txBody>
          <a:bodyPr vert="horz" wrap="square" lIns="0" tIns="0" rIns="0" bIns="0" rtlCol="0">
            <a:spAutoFit/>
          </a:bodyPr>
          <a:lstStyle/>
          <a:p>
            <a:pPr marL="12700">
              <a:lnSpc>
                <a:spcPct val="100000"/>
              </a:lnSpc>
              <a:tabLst>
                <a:tab pos="354965" algn="l"/>
                <a:tab pos="1659255" algn="l"/>
              </a:tabLst>
            </a:pPr>
            <a:r>
              <a:rPr sz="1700" dirty="0">
                <a:solidFill>
                  <a:srgbClr val="FF0000"/>
                </a:solidFill>
                <a:latin typeface="Arial" panose="020B0604020202020204"/>
                <a:cs typeface="Arial" panose="020B0604020202020204"/>
              </a:rPr>
              <a:t>•	</a:t>
            </a:r>
            <a:r>
              <a:rPr sz="1700" b="1" dirty="0">
                <a:solidFill>
                  <a:srgbClr val="FF0000"/>
                </a:solidFill>
                <a:latin typeface="宋体" panose="02010600030101010101" pitchFamily="2" charset="-122"/>
                <a:cs typeface="宋体" panose="02010600030101010101" pitchFamily="2" charset="-122"/>
              </a:rPr>
              <a:t>第九十六</a:t>
            </a:r>
            <a:r>
              <a:rPr sz="1700" b="1" spc="-5" dirty="0">
                <a:solidFill>
                  <a:srgbClr val="FF0000"/>
                </a:solidFill>
                <a:latin typeface="宋体" panose="02010600030101010101" pitchFamily="2" charset="-122"/>
                <a:cs typeface="宋体" panose="02010600030101010101" pitchFamily="2" charset="-122"/>
              </a:rPr>
              <a:t>条</a:t>
            </a:r>
            <a:r>
              <a:rPr sz="1700" b="1" dirty="0">
                <a:solidFill>
                  <a:srgbClr val="FF0000"/>
                </a:solidFill>
                <a:latin typeface="宋体" panose="02010600030101010101" pitchFamily="2" charset="-122"/>
                <a:cs typeface="宋体" panose="02010600030101010101" pitchFamily="2" charset="-122"/>
              </a:rPr>
              <a:t>	设备设施等违法行为责</a:t>
            </a:r>
            <a:r>
              <a:rPr sz="1700" b="1" spc="-5" dirty="0">
                <a:solidFill>
                  <a:srgbClr val="FF0000"/>
                </a:solidFill>
                <a:latin typeface="宋体" panose="02010600030101010101" pitchFamily="2" charset="-122"/>
                <a:cs typeface="宋体" panose="02010600030101010101" pitchFamily="2" charset="-122"/>
              </a:rPr>
              <a:t>任</a:t>
            </a:r>
            <a:endParaRPr sz="1700">
              <a:latin typeface="宋体" panose="02010600030101010101" pitchFamily="2" charset="-122"/>
              <a:cs typeface="宋体" panose="02010600030101010101" pitchFamily="2" charset="-122"/>
            </a:endParaRPr>
          </a:p>
          <a:p>
            <a:pPr marL="355600" marR="110490" indent="-342900" algn="just">
              <a:lnSpc>
                <a:spcPct val="140000"/>
              </a:lnSpc>
              <a:spcBef>
                <a:spcPts val="405"/>
              </a:spcBef>
            </a:pPr>
            <a:r>
              <a:rPr sz="1700" dirty="0">
                <a:latin typeface="Arial" panose="020B0604020202020204"/>
                <a:cs typeface="Arial" panose="020B0604020202020204"/>
              </a:rPr>
              <a:t>•   </a:t>
            </a:r>
            <a:r>
              <a:rPr sz="1700" spc="210" dirty="0">
                <a:latin typeface="Arial" panose="020B0604020202020204"/>
                <a:cs typeface="Arial" panose="020B0604020202020204"/>
              </a:rPr>
              <a:t> </a:t>
            </a:r>
            <a:r>
              <a:rPr sz="1700" b="1" dirty="0">
                <a:latin typeface="宋体" panose="02010600030101010101" pitchFamily="2" charset="-122"/>
                <a:cs typeface="宋体" panose="02010600030101010101" pitchFamily="2" charset="-122"/>
              </a:rPr>
              <a:t>有下列行为之一责令限期改正，</a:t>
            </a:r>
            <a:r>
              <a:rPr sz="1700" b="1" dirty="0">
                <a:solidFill>
                  <a:srgbClr val="FF0000"/>
                </a:solidFill>
                <a:latin typeface="宋体" panose="02010600030101010101" pitchFamily="2" charset="-122"/>
                <a:cs typeface="宋体" panose="02010600030101010101" pitchFamily="2" charset="-122"/>
              </a:rPr>
              <a:t>可以处5万元以下罚款；</a:t>
            </a:r>
            <a:r>
              <a:rPr sz="1700" b="1" dirty="0">
                <a:latin typeface="宋体" panose="02010600030101010101" pitchFamily="2" charset="-122"/>
                <a:cs typeface="宋体" panose="02010600030101010101" pitchFamily="2" charset="-122"/>
              </a:rPr>
              <a:t>逾期未改正处5</a:t>
            </a:r>
            <a:r>
              <a:rPr sz="1700" b="1" dirty="0">
                <a:solidFill>
                  <a:srgbClr val="FF0000"/>
                </a:solidFill>
                <a:latin typeface="宋体" panose="02010600030101010101" pitchFamily="2" charset="-122"/>
                <a:cs typeface="宋体" panose="02010600030101010101" pitchFamily="2" charset="-122"/>
              </a:rPr>
              <a:t>-20万</a:t>
            </a:r>
            <a:r>
              <a:rPr sz="1700" b="1" spc="-5" dirty="0">
                <a:solidFill>
                  <a:srgbClr val="FF0000"/>
                </a:solidFill>
                <a:latin typeface="宋体" panose="02010600030101010101" pitchFamily="2" charset="-122"/>
                <a:cs typeface="宋体" panose="02010600030101010101" pitchFamily="2" charset="-122"/>
              </a:rPr>
              <a:t>元 </a:t>
            </a:r>
            <a:r>
              <a:rPr sz="1700" b="1" dirty="0">
                <a:latin typeface="宋体" panose="02010600030101010101" pitchFamily="2" charset="-122"/>
                <a:cs typeface="宋体" panose="02010600030101010101" pitchFamily="2" charset="-122"/>
              </a:rPr>
              <a:t>以下的罚款，</a:t>
            </a:r>
            <a:r>
              <a:rPr sz="1700" b="1" dirty="0">
                <a:solidFill>
                  <a:srgbClr val="FF0000"/>
                </a:solidFill>
                <a:latin typeface="宋体" panose="02010600030101010101" pitchFamily="2" charset="-122"/>
                <a:cs typeface="宋体" panose="02010600030101010101" pitchFamily="2" charset="-122"/>
              </a:rPr>
              <a:t>对其直接负责的主管人员和其他直接责任人员处1-2万元以下的</a:t>
            </a:r>
            <a:r>
              <a:rPr sz="1700" b="1" spc="-5" dirty="0">
                <a:solidFill>
                  <a:srgbClr val="FF0000"/>
                </a:solidFill>
                <a:latin typeface="宋体" panose="02010600030101010101" pitchFamily="2" charset="-122"/>
                <a:cs typeface="宋体" panose="02010600030101010101" pitchFamily="2" charset="-122"/>
              </a:rPr>
              <a:t>罚 </a:t>
            </a:r>
            <a:r>
              <a:rPr sz="1700" b="1" dirty="0">
                <a:solidFill>
                  <a:srgbClr val="FF0000"/>
                </a:solidFill>
                <a:latin typeface="宋体" panose="02010600030101010101" pitchFamily="2" charset="-122"/>
                <a:cs typeface="宋体" panose="02010600030101010101" pitchFamily="2" charset="-122"/>
              </a:rPr>
              <a:t>款</a:t>
            </a:r>
            <a:r>
              <a:rPr sz="1700" b="1" dirty="0">
                <a:latin typeface="宋体" panose="02010600030101010101" pitchFamily="2" charset="-122"/>
                <a:cs typeface="宋体" panose="02010600030101010101" pitchFamily="2" charset="-122"/>
              </a:rPr>
              <a:t>；情节严重的，责令停产停业整顿；构成犯罪的，追究刑事责任</a:t>
            </a:r>
            <a:r>
              <a:rPr sz="1700" b="1" spc="-5" dirty="0">
                <a:latin typeface="宋体" panose="02010600030101010101" pitchFamily="2" charset="-122"/>
                <a:cs typeface="宋体" panose="02010600030101010101" pitchFamily="2" charset="-122"/>
              </a:rPr>
              <a:t>：</a:t>
            </a:r>
            <a:endParaRPr sz="1700">
              <a:latin typeface="宋体" panose="02010600030101010101" pitchFamily="2" charset="-122"/>
              <a:cs typeface="宋体" panose="02010600030101010101" pitchFamily="2" charset="-122"/>
            </a:endParaRPr>
          </a:p>
          <a:p>
            <a:pPr marL="355600" marR="5080" indent="-342900">
              <a:lnSpc>
                <a:spcPct val="140000"/>
              </a:lnSpc>
              <a:spcBef>
                <a:spcPts val="405"/>
              </a:spcBef>
              <a:tabLst>
                <a:tab pos="354965" algn="l"/>
              </a:tabLst>
            </a:pPr>
            <a:r>
              <a:rPr sz="1700" dirty="0">
                <a:latin typeface="Arial" panose="020B0604020202020204"/>
                <a:cs typeface="Arial" panose="020B0604020202020204"/>
              </a:rPr>
              <a:t>•	</a:t>
            </a:r>
            <a:r>
              <a:rPr sz="1700" b="1" dirty="0">
                <a:latin typeface="宋体" panose="02010600030101010101" pitchFamily="2" charset="-122"/>
                <a:cs typeface="宋体" panose="02010600030101010101" pitchFamily="2" charset="-122"/>
              </a:rPr>
              <a:t>（一）未在有较大危险因素的生产经营场所和有关设施、设备上设置明显的安</a:t>
            </a:r>
            <a:r>
              <a:rPr sz="1700" b="1" spc="-5" dirty="0">
                <a:latin typeface="宋体" panose="02010600030101010101" pitchFamily="2" charset="-122"/>
                <a:cs typeface="宋体" panose="02010600030101010101" pitchFamily="2" charset="-122"/>
              </a:rPr>
              <a:t>全 </a:t>
            </a:r>
            <a:r>
              <a:rPr sz="1700" b="1" dirty="0">
                <a:solidFill>
                  <a:srgbClr val="000099"/>
                </a:solidFill>
                <a:latin typeface="宋体" panose="02010600030101010101" pitchFamily="2" charset="-122"/>
                <a:cs typeface="宋体" panose="02010600030101010101" pitchFamily="2" charset="-122"/>
              </a:rPr>
              <a:t>警示标志</a:t>
            </a:r>
            <a:r>
              <a:rPr sz="1700" b="1" dirty="0">
                <a:latin typeface="宋体" panose="02010600030101010101" pitchFamily="2" charset="-122"/>
                <a:cs typeface="宋体" panose="02010600030101010101" pitchFamily="2" charset="-122"/>
              </a:rPr>
              <a:t>的</a:t>
            </a:r>
            <a:r>
              <a:rPr sz="1700" b="1" spc="-5" dirty="0">
                <a:latin typeface="宋体" panose="02010600030101010101" pitchFamily="2" charset="-122"/>
                <a:cs typeface="宋体" panose="02010600030101010101" pitchFamily="2" charset="-122"/>
              </a:rPr>
              <a:t>；</a:t>
            </a:r>
            <a:endParaRPr sz="1700">
              <a:latin typeface="宋体" panose="02010600030101010101" pitchFamily="2" charset="-122"/>
              <a:cs typeface="宋体" panose="02010600030101010101" pitchFamily="2" charset="-122"/>
            </a:endParaRPr>
          </a:p>
          <a:p>
            <a:pPr marL="355600" marR="5080" indent="-342900">
              <a:lnSpc>
                <a:spcPct val="140000"/>
              </a:lnSpc>
              <a:spcBef>
                <a:spcPts val="400"/>
              </a:spcBef>
              <a:tabLst>
                <a:tab pos="354965" algn="l"/>
              </a:tabLst>
            </a:pPr>
            <a:r>
              <a:rPr sz="1700" dirty="0">
                <a:latin typeface="Arial" panose="020B0604020202020204"/>
                <a:cs typeface="Arial" panose="020B0604020202020204"/>
              </a:rPr>
              <a:t>•	</a:t>
            </a:r>
            <a:r>
              <a:rPr sz="1700" b="1" dirty="0">
                <a:latin typeface="宋体" panose="02010600030101010101" pitchFamily="2" charset="-122"/>
                <a:cs typeface="宋体" panose="02010600030101010101" pitchFamily="2" charset="-122"/>
              </a:rPr>
              <a:t>（二）安全设备的</a:t>
            </a:r>
            <a:r>
              <a:rPr sz="1700" b="1" dirty="0">
                <a:solidFill>
                  <a:srgbClr val="000099"/>
                </a:solidFill>
                <a:latin typeface="宋体" panose="02010600030101010101" pitchFamily="2" charset="-122"/>
                <a:cs typeface="宋体" panose="02010600030101010101" pitchFamily="2" charset="-122"/>
              </a:rPr>
              <a:t>安装、使用、检测、改造和报废</a:t>
            </a:r>
            <a:r>
              <a:rPr sz="1700" b="1" dirty="0">
                <a:latin typeface="宋体" panose="02010600030101010101" pitchFamily="2" charset="-122"/>
                <a:cs typeface="宋体" panose="02010600030101010101" pitchFamily="2" charset="-122"/>
              </a:rPr>
              <a:t>不符合国家标准或者行业标</a:t>
            </a:r>
            <a:r>
              <a:rPr sz="1700" b="1" spc="-5" dirty="0">
                <a:latin typeface="宋体" panose="02010600030101010101" pitchFamily="2" charset="-122"/>
                <a:cs typeface="宋体" panose="02010600030101010101" pitchFamily="2" charset="-122"/>
              </a:rPr>
              <a:t>准 </a:t>
            </a:r>
            <a:r>
              <a:rPr sz="1700" b="1" dirty="0">
                <a:latin typeface="宋体" panose="02010600030101010101" pitchFamily="2" charset="-122"/>
                <a:cs typeface="宋体" panose="02010600030101010101" pitchFamily="2" charset="-122"/>
              </a:rPr>
              <a:t>的</a:t>
            </a:r>
            <a:r>
              <a:rPr sz="1700" b="1" spc="-5" dirty="0">
                <a:latin typeface="宋体" panose="02010600030101010101" pitchFamily="2" charset="-122"/>
                <a:cs typeface="宋体" panose="02010600030101010101" pitchFamily="2" charset="-122"/>
              </a:rPr>
              <a:t>；</a:t>
            </a:r>
            <a:endParaRPr sz="1700">
              <a:latin typeface="宋体" panose="02010600030101010101" pitchFamily="2" charset="-122"/>
              <a:cs typeface="宋体" panose="02010600030101010101" pitchFamily="2" charset="-122"/>
            </a:endParaRPr>
          </a:p>
          <a:p>
            <a:pPr marL="12700">
              <a:lnSpc>
                <a:spcPct val="100000"/>
              </a:lnSpc>
              <a:spcBef>
                <a:spcPts val="1220"/>
              </a:spcBef>
              <a:tabLst>
                <a:tab pos="354965" algn="l"/>
              </a:tabLst>
            </a:pPr>
            <a:r>
              <a:rPr sz="1700" dirty="0">
                <a:latin typeface="Arial" panose="020B0604020202020204"/>
                <a:cs typeface="Arial" panose="020B0604020202020204"/>
              </a:rPr>
              <a:t>•	</a:t>
            </a:r>
            <a:r>
              <a:rPr sz="1700" b="1" dirty="0">
                <a:latin typeface="宋体" panose="02010600030101010101" pitchFamily="2" charset="-122"/>
                <a:cs typeface="宋体" panose="02010600030101010101" pitchFamily="2" charset="-122"/>
              </a:rPr>
              <a:t>（三）未对安全设备进行经常性</a:t>
            </a:r>
            <a:r>
              <a:rPr sz="1700" b="1" dirty="0">
                <a:solidFill>
                  <a:srgbClr val="000099"/>
                </a:solidFill>
                <a:latin typeface="宋体" panose="02010600030101010101" pitchFamily="2" charset="-122"/>
                <a:cs typeface="宋体" panose="02010600030101010101" pitchFamily="2" charset="-122"/>
              </a:rPr>
              <a:t>维护、保养和定期检测</a:t>
            </a:r>
            <a:r>
              <a:rPr sz="1700" b="1" dirty="0">
                <a:latin typeface="宋体" panose="02010600030101010101" pitchFamily="2" charset="-122"/>
                <a:cs typeface="宋体" panose="02010600030101010101" pitchFamily="2" charset="-122"/>
              </a:rPr>
              <a:t>的</a:t>
            </a:r>
            <a:r>
              <a:rPr sz="1700" b="1" spc="-5" dirty="0">
                <a:latin typeface="宋体" panose="02010600030101010101" pitchFamily="2" charset="-122"/>
                <a:cs typeface="宋体" panose="02010600030101010101" pitchFamily="2" charset="-122"/>
              </a:rPr>
              <a:t>；</a:t>
            </a:r>
            <a:endParaRPr sz="1700">
              <a:latin typeface="宋体" panose="02010600030101010101" pitchFamily="2" charset="-122"/>
              <a:cs typeface="宋体" panose="02010600030101010101" pitchFamily="2" charset="-122"/>
            </a:endParaRPr>
          </a:p>
          <a:p>
            <a:pPr marL="12700">
              <a:lnSpc>
                <a:spcPct val="100000"/>
              </a:lnSpc>
              <a:spcBef>
                <a:spcPts val="1220"/>
              </a:spcBef>
              <a:tabLst>
                <a:tab pos="354965" algn="l"/>
              </a:tabLst>
            </a:pPr>
            <a:r>
              <a:rPr sz="1700" dirty="0">
                <a:latin typeface="Arial" panose="020B0604020202020204"/>
                <a:cs typeface="Arial" panose="020B0604020202020204"/>
              </a:rPr>
              <a:t>•	</a:t>
            </a:r>
            <a:r>
              <a:rPr sz="1700" b="1" dirty="0">
                <a:latin typeface="宋体" panose="02010600030101010101" pitchFamily="2" charset="-122"/>
                <a:cs typeface="宋体" panose="02010600030101010101" pitchFamily="2" charset="-122"/>
              </a:rPr>
              <a:t>（四）未为从业人员提供符合国家或者行业标准的</a:t>
            </a:r>
            <a:r>
              <a:rPr sz="1700" b="1" dirty="0">
                <a:solidFill>
                  <a:srgbClr val="000099"/>
                </a:solidFill>
                <a:latin typeface="宋体" panose="02010600030101010101" pitchFamily="2" charset="-122"/>
                <a:cs typeface="宋体" panose="02010600030101010101" pitchFamily="2" charset="-122"/>
              </a:rPr>
              <a:t>劳动防护用品</a:t>
            </a:r>
            <a:r>
              <a:rPr sz="1700" b="1" dirty="0">
                <a:latin typeface="宋体" panose="02010600030101010101" pitchFamily="2" charset="-122"/>
                <a:cs typeface="宋体" panose="02010600030101010101" pitchFamily="2" charset="-122"/>
              </a:rPr>
              <a:t>的</a:t>
            </a:r>
            <a:r>
              <a:rPr sz="1700" b="1" spc="-5" dirty="0">
                <a:latin typeface="宋体" panose="02010600030101010101" pitchFamily="2" charset="-122"/>
                <a:cs typeface="宋体" panose="02010600030101010101" pitchFamily="2" charset="-122"/>
              </a:rPr>
              <a:t>；</a:t>
            </a:r>
            <a:endParaRPr sz="1700">
              <a:latin typeface="宋体" panose="02010600030101010101" pitchFamily="2" charset="-122"/>
              <a:cs typeface="宋体" panose="02010600030101010101" pitchFamily="2" charset="-122"/>
            </a:endParaRPr>
          </a:p>
          <a:p>
            <a:pPr marL="355600" marR="5080" indent="-342900" algn="just">
              <a:lnSpc>
                <a:spcPct val="140000"/>
              </a:lnSpc>
              <a:spcBef>
                <a:spcPts val="400"/>
              </a:spcBef>
            </a:pPr>
            <a:r>
              <a:rPr sz="1700" dirty="0">
                <a:latin typeface="Arial" panose="020B0604020202020204"/>
                <a:cs typeface="Arial" panose="020B0604020202020204"/>
              </a:rPr>
              <a:t>•   </a:t>
            </a:r>
            <a:r>
              <a:rPr sz="1700" spc="210" dirty="0">
                <a:latin typeface="Arial" panose="020B0604020202020204"/>
                <a:cs typeface="Arial" panose="020B0604020202020204"/>
              </a:rPr>
              <a:t> </a:t>
            </a:r>
            <a:r>
              <a:rPr sz="1700" b="1" dirty="0">
                <a:latin typeface="宋体" panose="02010600030101010101" pitchFamily="2" charset="-122"/>
                <a:cs typeface="宋体" panose="02010600030101010101" pitchFamily="2" charset="-122"/>
              </a:rPr>
              <a:t>（五）</a:t>
            </a:r>
            <a:r>
              <a:rPr sz="1700" b="1" dirty="0">
                <a:solidFill>
                  <a:srgbClr val="FF0000"/>
                </a:solidFill>
                <a:latin typeface="宋体" panose="02010600030101010101" pitchFamily="2" charset="-122"/>
                <a:cs typeface="宋体" panose="02010600030101010101" pitchFamily="2" charset="-122"/>
              </a:rPr>
              <a:t>危险物品的容器、运输工具，以及涉及人身安全、危险性较大的海洋石</a:t>
            </a:r>
            <a:r>
              <a:rPr sz="1700" b="1" spc="-5" dirty="0">
                <a:solidFill>
                  <a:srgbClr val="FF0000"/>
                </a:solidFill>
                <a:latin typeface="宋体" panose="02010600030101010101" pitchFamily="2" charset="-122"/>
                <a:cs typeface="宋体" panose="02010600030101010101" pitchFamily="2" charset="-122"/>
              </a:rPr>
              <a:t>油 </a:t>
            </a:r>
            <a:r>
              <a:rPr sz="1700" b="1" dirty="0">
                <a:solidFill>
                  <a:srgbClr val="FF0000"/>
                </a:solidFill>
                <a:latin typeface="宋体" panose="02010600030101010101" pitchFamily="2" charset="-122"/>
                <a:cs typeface="宋体" panose="02010600030101010101" pitchFamily="2" charset="-122"/>
              </a:rPr>
              <a:t>开采特种设备和矿山井下特种设备</a:t>
            </a:r>
            <a:r>
              <a:rPr sz="1700" b="1" dirty="0">
                <a:solidFill>
                  <a:srgbClr val="000099"/>
                </a:solidFill>
                <a:latin typeface="宋体" panose="02010600030101010101" pitchFamily="2" charset="-122"/>
                <a:cs typeface="宋体" panose="02010600030101010101" pitchFamily="2" charset="-122"/>
              </a:rPr>
              <a:t>未经具有专业资质的机构检测、检验</a:t>
            </a:r>
            <a:r>
              <a:rPr sz="1700" b="1" dirty="0">
                <a:latin typeface="宋体" panose="02010600030101010101" pitchFamily="2" charset="-122"/>
                <a:cs typeface="宋体" panose="02010600030101010101" pitchFamily="2" charset="-122"/>
              </a:rPr>
              <a:t>合格，</a:t>
            </a:r>
            <a:r>
              <a:rPr sz="1700" b="1" spc="-5" dirty="0">
                <a:latin typeface="宋体" panose="02010600030101010101" pitchFamily="2" charset="-122"/>
                <a:cs typeface="宋体" panose="02010600030101010101" pitchFamily="2" charset="-122"/>
              </a:rPr>
              <a:t>取 </a:t>
            </a:r>
            <a:r>
              <a:rPr sz="1700" b="1" dirty="0">
                <a:latin typeface="宋体" panose="02010600030101010101" pitchFamily="2" charset="-122"/>
                <a:cs typeface="宋体" panose="02010600030101010101" pitchFamily="2" charset="-122"/>
              </a:rPr>
              <a:t>得安全使用证或者安全标志，投入使用的</a:t>
            </a:r>
            <a:r>
              <a:rPr sz="1700" b="1" spc="-5" dirty="0">
                <a:latin typeface="宋体" panose="02010600030101010101" pitchFamily="2" charset="-122"/>
                <a:cs typeface="宋体" panose="02010600030101010101" pitchFamily="2" charset="-122"/>
              </a:rPr>
              <a:t>；</a:t>
            </a:r>
            <a:endParaRPr sz="1700">
              <a:latin typeface="宋体" panose="02010600030101010101" pitchFamily="2" charset="-122"/>
              <a:cs typeface="宋体" panose="02010600030101010101" pitchFamily="2" charset="-122"/>
            </a:endParaRPr>
          </a:p>
          <a:p>
            <a:pPr marL="12700">
              <a:lnSpc>
                <a:spcPct val="100000"/>
              </a:lnSpc>
              <a:spcBef>
                <a:spcPts val="1220"/>
              </a:spcBef>
              <a:tabLst>
                <a:tab pos="354965" algn="l"/>
              </a:tabLst>
            </a:pPr>
            <a:r>
              <a:rPr sz="1700" dirty="0">
                <a:latin typeface="Arial" panose="020B0604020202020204"/>
                <a:cs typeface="Arial" panose="020B0604020202020204"/>
              </a:rPr>
              <a:t>•	</a:t>
            </a:r>
            <a:r>
              <a:rPr sz="1700" b="1" dirty="0">
                <a:latin typeface="宋体" panose="02010600030101010101" pitchFamily="2" charset="-122"/>
                <a:cs typeface="宋体" panose="02010600030101010101" pitchFamily="2" charset="-122"/>
              </a:rPr>
              <a:t>（六）使用应当淘汰的</a:t>
            </a:r>
            <a:r>
              <a:rPr sz="1700" b="1" dirty="0">
                <a:solidFill>
                  <a:srgbClr val="000099"/>
                </a:solidFill>
                <a:latin typeface="宋体" panose="02010600030101010101" pitchFamily="2" charset="-122"/>
                <a:cs typeface="宋体" panose="02010600030101010101" pitchFamily="2" charset="-122"/>
              </a:rPr>
              <a:t>危及生产安全的工艺、设备</a:t>
            </a:r>
            <a:r>
              <a:rPr sz="1700" b="1" spc="-5" dirty="0">
                <a:latin typeface="宋体" panose="02010600030101010101" pitchFamily="2" charset="-122"/>
                <a:cs typeface="宋体" panose="02010600030101010101" pitchFamily="2" charset="-122"/>
              </a:rPr>
              <a:t>的</a:t>
            </a:r>
            <a:endParaRPr sz="1700">
              <a:latin typeface="宋体" panose="02010600030101010101" pitchFamily="2" charset="-122"/>
              <a:cs typeface="宋体" panose="02010600030101010101" pitchFamily="2" charset="-122"/>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129</a:t>
            </a:fld>
            <a:endParaRPr spc="-5"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13</a:t>
            </a:fld>
            <a:endParaRPr spc="-5" dirty="0">
              <a:solidFill>
                <a:srgbClr val="FFFF00"/>
              </a:solidFill>
            </a:endParaRPr>
          </a:p>
        </p:txBody>
      </p:sp>
      <p:sp>
        <p:nvSpPr>
          <p:cNvPr id="3" name="object 3"/>
          <p:cNvSpPr txBox="1"/>
          <p:nvPr/>
        </p:nvSpPr>
        <p:spPr>
          <a:xfrm>
            <a:off x="491032" y="1521987"/>
            <a:ext cx="8468995" cy="4594225"/>
          </a:xfrm>
          <a:prstGeom prst="rect">
            <a:avLst/>
          </a:prstGeom>
        </p:spPr>
        <p:txBody>
          <a:bodyPr vert="horz" wrap="square" lIns="0" tIns="0" rIns="0" bIns="0" rtlCol="0">
            <a:spAutoFit/>
          </a:bodyPr>
          <a:lstStyle/>
          <a:p>
            <a:pPr marL="12700" marR="320040" algn="just">
              <a:lnSpc>
                <a:spcPct val="150000"/>
              </a:lnSpc>
            </a:pPr>
            <a:r>
              <a:rPr sz="2000" dirty="0">
                <a:latin typeface="宋体" panose="02010600030101010101" pitchFamily="2" charset="-122"/>
                <a:cs typeface="宋体" panose="02010600030101010101" pitchFamily="2" charset="-122"/>
              </a:rPr>
              <a:t>第六十条负有安全生产监督管理职责的部门依照有关法律、法规的规定</a:t>
            </a:r>
            <a:r>
              <a:rPr sz="2000" spc="5" dirty="0">
                <a:latin typeface="宋体" panose="02010600030101010101" pitchFamily="2" charset="-122"/>
                <a:cs typeface="宋体" panose="02010600030101010101" pitchFamily="2" charset="-122"/>
              </a:rPr>
              <a:t>，</a:t>
            </a:r>
            <a:r>
              <a:rPr sz="2000" dirty="0">
                <a:latin typeface="宋体" panose="02010600030101010101" pitchFamily="2" charset="-122"/>
                <a:cs typeface="宋体" panose="02010600030101010101" pitchFamily="2" charset="-122"/>
              </a:rPr>
              <a:t> 对涉及安全生产的事项需要审查批准（包括批准、核准、许可、注册、</a:t>
            </a:r>
            <a:r>
              <a:rPr sz="2000" spc="5" dirty="0">
                <a:latin typeface="宋体" panose="02010600030101010101" pitchFamily="2" charset="-122"/>
                <a:cs typeface="宋体" panose="02010600030101010101" pitchFamily="2" charset="-122"/>
              </a:rPr>
              <a:t>认</a:t>
            </a:r>
            <a:r>
              <a:rPr sz="2000" dirty="0">
                <a:latin typeface="宋体" panose="02010600030101010101" pitchFamily="2" charset="-122"/>
                <a:cs typeface="宋体" panose="02010600030101010101" pitchFamily="2" charset="-122"/>
              </a:rPr>
              <a:t> 证、颁发证照等，下同）或者验收的，必须严格依照有关法律、法规和</a:t>
            </a:r>
            <a:r>
              <a:rPr sz="2000" spc="5" dirty="0">
                <a:latin typeface="宋体" panose="02010600030101010101" pitchFamily="2" charset="-122"/>
                <a:cs typeface="宋体" panose="02010600030101010101" pitchFamily="2" charset="-122"/>
              </a:rPr>
              <a:t>国</a:t>
            </a:r>
            <a:r>
              <a:rPr sz="2000" dirty="0">
                <a:latin typeface="宋体" panose="02010600030101010101" pitchFamily="2" charset="-122"/>
                <a:cs typeface="宋体" panose="02010600030101010101" pitchFamily="2" charset="-122"/>
              </a:rPr>
              <a:t> 家标准或者行业标准规定的安全生产条件和程序进行审查；不符合有关</a:t>
            </a:r>
            <a:r>
              <a:rPr sz="2000" spc="5" dirty="0">
                <a:latin typeface="宋体" panose="02010600030101010101" pitchFamily="2" charset="-122"/>
                <a:cs typeface="宋体" panose="02010600030101010101" pitchFamily="2" charset="-122"/>
              </a:rPr>
              <a:t>法</a:t>
            </a:r>
            <a:r>
              <a:rPr sz="2000" dirty="0">
                <a:latin typeface="宋体" panose="02010600030101010101" pitchFamily="2" charset="-122"/>
                <a:cs typeface="宋体" panose="02010600030101010101" pitchFamily="2" charset="-122"/>
              </a:rPr>
              <a:t> 律、法规和国家标准或者行业标准规定的安全生产条件的，不得批准或</a:t>
            </a:r>
            <a:r>
              <a:rPr sz="2000" spc="5" dirty="0">
                <a:latin typeface="宋体" panose="02010600030101010101" pitchFamily="2" charset="-122"/>
                <a:cs typeface="宋体" panose="02010600030101010101" pitchFamily="2" charset="-122"/>
              </a:rPr>
              <a:t>者</a:t>
            </a:r>
            <a:r>
              <a:rPr sz="2000" dirty="0">
                <a:latin typeface="宋体" panose="02010600030101010101" pitchFamily="2" charset="-122"/>
                <a:cs typeface="宋体" panose="02010600030101010101" pitchFamily="2" charset="-122"/>
              </a:rPr>
              <a:t> 验收通过。对未依法取得批准或者验收合格的单位擅自从事有关活动的</a:t>
            </a:r>
            <a:r>
              <a:rPr sz="2000" spc="5" dirty="0">
                <a:latin typeface="宋体" panose="02010600030101010101" pitchFamily="2" charset="-122"/>
                <a:cs typeface="宋体" panose="02010600030101010101" pitchFamily="2" charset="-122"/>
              </a:rPr>
              <a:t>，</a:t>
            </a:r>
            <a:r>
              <a:rPr sz="2000" dirty="0">
                <a:latin typeface="宋体" panose="02010600030101010101" pitchFamily="2" charset="-122"/>
                <a:cs typeface="宋体" panose="02010600030101010101" pitchFamily="2" charset="-122"/>
              </a:rPr>
              <a:t> 负责行政审批的部门发现或者接到举报后应当立即予以取缔，并依法予</a:t>
            </a:r>
            <a:r>
              <a:rPr sz="2000" spc="5" dirty="0">
                <a:latin typeface="宋体" panose="02010600030101010101" pitchFamily="2" charset="-122"/>
                <a:cs typeface="宋体" panose="02010600030101010101" pitchFamily="2" charset="-122"/>
              </a:rPr>
              <a:t>以</a:t>
            </a:r>
            <a:r>
              <a:rPr sz="2000" dirty="0">
                <a:latin typeface="宋体" panose="02010600030101010101" pitchFamily="2" charset="-122"/>
                <a:cs typeface="宋体" panose="02010600030101010101" pitchFamily="2" charset="-122"/>
              </a:rPr>
              <a:t> 处理。对已经依法取得批准的单位，负责行政审批的部门发现其不再具</a:t>
            </a:r>
            <a:r>
              <a:rPr sz="2000" spc="5" dirty="0">
                <a:latin typeface="宋体" panose="02010600030101010101" pitchFamily="2" charset="-122"/>
                <a:cs typeface="宋体" panose="02010600030101010101" pitchFamily="2" charset="-122"/>
              </a:rPr>
              <a:t>备</a:t>
            </a:r>
            <a:r>
              <a:rPr sz="2000" dirty="0">
                <a:latin typeface="宋体" panose="02010600030101010101" pitchFamily="2" charset="-122"/>
                <a:cs typeface="宋体" panose="02010600030101010101" pitchFamily="2" charset="-122"/>
              </a:rPr>
              <a:t> 安全生产条件的，应当撤销原批准</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2809240">
              <a:lnSpc>
                <a:spcPct val="100000"/>
              </a:lnSpc>
              <a:spcBef>
                <a:spcPts val="1550"/>
              </a:spcBef>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《中华人民共和国安全生产法</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811337"/>
            <a:ext cx="7988300" cy="3856354"/>
          </a:xfrm>
          <a:prstGeom prst="rect">
            <a:avLst/>
          </a:prstGeom>
        </p:spPr>
        <p:txBody>
          <a:bodyPr vert="horz" wrap="square" lIns="0" tIns="0" rIns="0" bIns="0" rtlCol="0">
            <a:spAutoFit/>
          </a:bodyPr>
          <a:lstStyle/>
          <a:p>
            <a:pPr marL="355600" marR="5080" indent="-342900" algn="just">
              <a:lnSpc>
                <a:spcPct val="150000"/>
              </a:lnSpc>
            </a:pPr>
            <a:r>
              <a:rPr sz="2400" dirty="0">
                <a:solidFill>
                  <a:srgbClr val="FF0000"/>
                </a:solidFill>
                <a:latin typeface="Arial" panose="020B0604020202020204"/>
                <a:cs typeface="Arial" panose="020B0604020202020204"/>
              </a:rPr>
              <a:t>•  </a:t>
            </a:r>
            <a:r>
              <a:rPr sz="2400" spc="-145"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第九十七条 违反危险物品管理责任 </a:t>
            </a:r>
            <a:r>
              <a:rPr sz="2400" dirty="0">
                <a:latin typeface="宋体" panose="02010600030101010101" pitchFamily="2" charset="-122"/>
                <a:cs typeface="宋体" panose="02010600030101010101" pitchFamily="2" charset="-122"/>
              </a:rPr>
              <a:t>（</a:t>
            </a:r>
            <a:r>
              <a:rPr sz="2400" dirty="0">
                <a:solidFill>
                  <a:srgbClr val="FF0000"/>
                </a:solidFill>
                <a:latin typeface="宋体" panose="02010600030101010101" pitchFamily="2" charset="-122"/>
                <a:cs typeface="宋体" panose="02010600030101010101" pitchFamily="2" charset="-122"/>
              </a:rPr>
              <a:t>衔接性条款</a:t>
            </a:r>
            <a:r>
              <a:rPr sz="2400" dirty="0">
                <a:latin typeface="宋体" panose="02010600030101010101" pitchFamily="2" charset="-122"/>
                <a:cs typeface="宋体" panose="02010600030101010101" pitchFamily="2" charset="-122"/>
              </a:rPr>
              <a:t>，</a:t>
            </a:r>
            <a:r>
              <a:rPr sz="2400" dirty="0">
                <a:solidFill>
                  <a:srgbClr val="000099"/>
                </a:solidFill>
                <a:latin typeface="宋体" panose="02010600030101010101" pitchFamily="2" charset="-122"/>
                <a:cs typeface="宋体" panose="02010600030101010101" pitchFamily="2" charset="-122"/>
              </a:rPr>
              <a:t>去掉 具体罚则</a:t>
            </a:r>
            <a:r>
              <a:rPr sz="2400" dirty="0">
                <a:solidFill>
                  <a:srgbClr val="FF0000"/>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a:lnSpc>
                <a:spcPct val="100000"/>
              </a:lnSpc>
            </a:pPr>
            <a:endParaRPr sz="2400">
              <a:latin typeface="Times New Roman" panose="02020603050405020304"/>
              <a:cs typeface="Times New Roman" panose="02020603050405020304"/>
            </a:endParaRPr>
          </a:p>
          <a:p>
            <a:pPr>
              <a:lnSpc>
                <a:spcPct val="100000"/>
              </a:lnSpc>
              <a:spcBef>
                <a:spcPts val="5"/>
              </a:spcBef>
            </a:pPr>
            <a:endParaRPr sz="2350">
              <a:latin typeface="Times New Roman" panose="02020603050405020304"/>
              <a:cs typeface="Times New Roman" panose="02020603050405020304"/>
            </a:endParaRPr>
          </a:p>
          <a:p>
            <a:pPr marL="355600" marR="5080" indent="-342900" algn="just">
              <a:lnSpc>
                <a:spcPct val="150000"/>
              </a:lnSpc>
            </a:pPr>
            <a:r>
              <a:rPr sz="2400" dirty="0">
                <a:latin typeface="Arial" panose="020B0604020202020204"/>
                <a:cs typeface="Arial" panose="020B0604020202020204"/>
              </a:rPr>
              <a:t>•  </a:t>
            </a:r>
            <a:r>
              <a:rPr sz="2400" spc="-145"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未经依法批准，擅自生产、经营、运输、储存、使用危险 物品或者处置废弃危险物品的，</a:t>
            </a:r>
            <a:r>
              <a:rPr sz="2400" dirty="0">
                <a:solidFill>
                  <a:srgbClr val="FF0000"/>
                </a:solidFill>
                <a:latin typeface="宋体" panose="02010600030101010101" pitchFamily="2" charset="-122"/>
                <a:cs typeface="宋体" panose="02010600030101010101" pitchFamily="2" charset="-122"/>
              </a:rPr>
              <a:t>依照有关危险物品安全管 理的法律、行政法规的规定予以处罚；</a:t>
            </a:r>
            <a:endParaRPr sz="2400">
              <a:latin typeface="宋体" panose="02010600030101010101" pitchFamily="2" charset="-122"/>
              <a:cs typeface="宋体" panose="02010600030101010101" pitchFamily="2" charset="-122"/>
            </a:endParaRPr>
          </a:p>
          <a:p>
            <a:pPr marL="12700">
              <a:lnSpc>
                <a:spcPct val="100000"/>
              </a:lnSpc>
              <a:spcBef>
                <a:spcPts val="2015"/>
              </a:spcBef>
              <a:tabLst>
                <a:tab pos="354965" algn="l"/>
              </a:tabLst>
            </a:pPr>
            <a:r>
              <a:rPr sz="2400"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构成犯罪的，依照刑法有关规定追究刑事责任。</a:t>
            </a:r>
            <a:endParaRPr sz="2400">
              <a:latin typeface="宋体" panose="02010600030101010101" pitchFamily="2" charset="-122"/>
              <a:cs typeface="宋体" panose="02010600030101010101" pitchFamily="2" charset="-122"/>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130</a:t>
            </a:fld>
            <a:endParaRPr spc="-5" dirty="0">
              <a:solidFill>
                <a:srgbClr val="FFFF00"/>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089946"/>
            <a:ext cx="7988934" cy="2108835"/>
          </a:xfrm>
          <a:prstGeom prst="rect">
            <a:avLst/>
          </a:prstGeom>
        </p:spPr>
        <p:txBody>
          <a:bodyPr vert="horz" wrap="square" lIns="0" tIns="0" rIns="0" bIns="0" rtlCol="0">
            <a:spAutoFit/>
          </a:bodyPr>
          <a:lstStyle/>
          <a:p>
            <a:pPr marL="355600" marR="5080" indent="-342900">
              <a:lnSpc>
                <a:spcPct val="150000"/>
              </a:lnSpc>
              <a:tabLst>
                <a:tab pos="354965" algn="l"/>
              </a:tabLst>
            </a:pPr>
            <a:r>
              <a:rPr sz="2000" b="0" dirty="0">
                <a:solidFill>
                  <a:srgbClr val="FF0000"/>
                </a:solidFill>
                <a:latin typeface="Arial" panose="020B0604020202020204"/>
                <a:cs typeface="Arial" panose="020B0604020202020204"/>
              </a:rPr>
              <a:t>•	</a:t>
            </a:r>
            <a:r>
              <a:rPr sz="2000" b="0" dirty="0">
                <a:solidFill>
                  <a:srgbClr val="FF0000"/>
                </a:solidFill>
                <a:latin typeface="宋体" panose="02010600030101010101" pitchFamily="2" charset="-122"/>
                <a:cs typeface="宋体" panose="02010600030101010101" pitchFamily="2" charset="-122"/>
              </a:rPr>
              <a:t>第九十八条危险物品、重大危险源、危险作业、隐患排查管理责任</a:t>
            </a:r>
            <a:r>
              <a:rPr sz="2000" b="0" spc="5" dirty="0">
                <a:solidFill>
                  <a:srgbClr val="FF0000"/>
                </a:solidFill>
                <a:latin typeface="宋体" panose="02010600030101010101" pitchFamily="2" charset="-122"/>
                <a:cs typeface="宋体" panose="02010600030101010101" pitchFamily="2" charset="-122"/>
              </a:rPr>
              <a:t>；</a:t>
            </a:r>
            <a:r>
              <a:rPr sz="2000" b="0" dirty="0">
                <a:solidFill>
                  <a:srgbClr val="FF0000"/>
                </a:solidFill>
                <a:latin typeface="宋体" panose="02010600030101010101" pitchFamily="2" charset="-122"/>
                <a:cs typeface="宋体" panose="02010600030101010101" pitchFamily="2" charset="-122"/>
              </a:rPr>
              <a:t> </a:t>
            </a:r>
            <a:r>
              <a:rPr sz="2000" b="0" dirty="0">
                <a:latin typeface="宋体" panose="02010600030101010101" pitchFamily="2" charset="-122"/>
                <a:cs typeface="宋体" panose="02010600030101010101" pitchFamily="2" charset="-122"/>
              </a:rPr>
              <a:t>有下列行为之一的，责令限期改正，</a:t>
            </a:r>
            <a:r>
              <a:rPr sz="2000" b="0" spc="-5" dirty="0">
                <a:solidFill>
                  <a:srgbClr val="FF0000"/>
                </a:solidFill>
                <a:latin typeface="宋体" panose="02010600030101010101" pitchFamily="2" charset="-122"/>
                <a:cs typeface="宋体" panose="02010600030101010101" pitchFamily="2" charset="-122"/>
              </a:rPr>
              <a:t>可以处10万元以下的罚款</a:t>
            </a:r>
            <a:r>
              <a:rPr sz="2000" b="0" spc="-5" dirty="0">
                <a:latin typeface="宋体" panose="02010600030101010101" pitchFamily="2" charset="-122"/>
                <a:cs typeface="宋体" panose="02010600030101010101" pitchFamily="2" charset="-122"/>
              </a:rPr>
              <a:t>;逾</a:t>
            </a:r>
            <a:r>
              <a:rPr sz="2000" b="0" spc="5" dirty="0">
                <a:latin typeface="宋体" panose="02010600030101010101" pitchFamily="2" charset="-122"/>
                <a:cs typeface="宋体" panose="02010600030101010101" pitchFamily="2" charset="-122"/>
              </a:rPr>
              <a:t>期</a:t>
            </a:r>
            <a:r>
              <a:rPr sz="2000" b="0" dirty="0">
                <a:latin typeface="宋体" panose="02010600030101010101" pitchFamily="2" charset="-122"/>
                <a:cs typeface="宋体" panose="02010600030101010101" pitchFamily="2" charset="-122"/>
              </a:rPr>
              <a:t> 未改正的，责令停产停业整顿，并处</a:t>
            </a:r>
            <a:r>
              <a:rPr sz="2000" b="0" spc="-5" dirty="0">
                <a:solidFill>
                  <a:srgbClr val="FF0000"/>
                </a:solidFill>
                <a:latin typeface="宋体" panose="02010600030101010101" pitchFamily="2" charset="-122"/>
                <a:cs typeface="宋体" panose="02010600030101010101" pitchFamily="2" charset="-122"/>
              </a:rPr>
              <a:t>10-20万元</a:t>
            </a:r>
            <a:r>
              <a:rPr sz="2000" b="0" dirty="0">
                <a:latin typeface="宋体" panose="02010600030101010101" pitchFamily="2" charset="-122"/>
                <a:cs typeface="宋体" panose="02010600030101010101" pitchFamily="2" charset="-122"/>
              </a:rPr>
              <a:t>以下的罚款，</a:t>
            </a:r>
            <a:r>
              <a:rPr sz="2000" b="0" dirty="0">
                <a:solidFill>
                  <a:srgbClr val="FF0000"/>
                </a:solidFill>
                <a:latin typeface="宋体" panose="02010600030101010101" pitchFamily="2" charset="-122"/>
                <a:cs typeface="宋体" panose="02010600030101010101" pitchFamily="2" charset="-122"/>
              </a:rPr>
              <a:t>对其</a:t>
            </a:r>
            <a:r>
              <a:rPr sz="2000" b="0" spc="5" dirty="0">
                <a:solidFill>
                  <a:srgbClr val="FF0000"/>
                </a:solidFill>
                <a:latin typeface="宋体" panose="02010600030101010101" pitchFamily="2" charset="-122"/>
                <a:cs typeface="宋体" panose="02010600030101010101" pitchFamily="2" charset="-122"/>
              </a:rPr>
              <a:t>直</a:t>
            </a:r>
            <a:r>
              <a:rPr sz="2000" b="0" dirty="0">
                <a:solidFill>
                  <a:srgbClr val="FF0000"/>
                </a:solidFill>
                <a:latin typeface="宋体" panose="02010600030101010101" pitchFamily="2" charset="-122"/>
                <a:cs typeface="宋体" panose="02010600030101010101" pitchFamily="2" charset="-122"/>
              </a:rPr>
              <a:t> </a:t>
            </a:r>
            <a:r>
              <a:rPr sz="2000" b="0" spc="-5" dirty="0">
                <a:solidFill>
                  <a:srgbClr val="FF0000"/>
                </a:solidFill>
                <a:latin typeface="宋体" panose="02010600030101010101" pitchFamily="2" charset="-122"/>
                <a:cs typeface="宋体" panose="02010600030101010101" pitchFamily="2" charset="-122"/>
              </a:rPr>
              <a:t>接负责的主管人员和其他直接责任人员处2-5万元</a:t>
            </a:r>
            <a:r>
              <a:rPr sz="2000" b="0" spc="-5" dirty="0">
                <a:latin typeface="宋体" panose="02010600030101010101" pitchFamily="2" charset="-122"/>
                <a:cs typeface="宋体" panose="02010600030101010101" pitchFamily="2" charset="-122"/>
              </a:rPr>
              <a:t>以下的罚款;构成</a:t>
            </a:r>
            <a:r>
              <a:rPr sz="2000" b="0" spc="5" dirty="0">
                <a:latin typeface="宋体" panose="02010600030101010101" pitchFamily="2" charset="-122"/>
                <a:cs typeface="宋体" panose="02010600030101010101" pitchFamily="2" charset="-122"/>
              </a:rPr>
              <a:t>犯</a:t>
            </a:r>
            <a:r>
              <a:rPr sz="2000" b="0" dirty="0">
                <a:latin typeface="宋体" panose="02010600030101010101" pitchFamily="2" charset="-122"/>
                <a:cs typeface="宋体" panose="02010600030101010101" pitchFamily="2" charset="-122"/>
              </a:rPr>
              <a:t> 罪的，追究刑事责任</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3" name="object 3"/>
          <p:cNvSpPr txBox="1"/>
          <p:nvPr/>
        </p:nvSpPr>
        <p:spPr>
          <a:xfrm>
            <a:off x="78739" y="3436906"/>
            <a:ext cx="8242934" cy="2687955"/>
          </a:xfrm>
          <a:prstGeom prst="rect">
            <a:avLst/>
          </a:prstGeom>
        </p:spPr>
        <p:txBody>
          <a:bodyPr vert="horz" wrap="square" lIns="0" tIns="0" rIns="0" bIns="0" rtlCol="0">
            <a:spAutoFit/>
          </a:bodyPr>
          <a:lstStyle/>
          <a:p>
            <a:pPr marL="355600" marR="5080" indent="-342900">
              <a:lnSpc>
                <a:spcPct val="150000"/>
              </a:lnSpc>
              <a:tabLst>
                <a:tab pos="354965" algn="l"/>
              </a:tabLst>
            </a:pPr>
            <a:r>
              <a:rPr sz="2000" dirty="0">
                <a:latin typeface="Arial" panose="020B0604020202020204"/>
                <a:cs typeface="Arial" panose="020B0604020202020204"/>
              </a:rPr>
              <a:t>•	</a:t>
            </a:r>
            <a:r>
              <a:rPr sz="2000" spc="-5" dirty="0">
                <a:latin typeface="宋体" panose="02010600030101010101" pitchFamily="2" charset="-122"/>
                <a:cs typeface="宋体" panose="02010600030101010101" pitchFamily="2" charset="-122"/>
              </a:rPr>
              <a:t>(一)生产、经营、运输、储存、使用危险物品或者</a:t>
            </a:r>
            <a:r>
              <a:rPr sz="2000" dirty="0">
                <a:solidFill>
                  <a:srgbClr val="FF0000"/>
                </a:solidFill>
                <a:latin typeface="宋体" panose="02010600030101010101" pitchFamily="2" charset="-122"/>
                <a:cs typeface="宋体" panose="02010600030101010101" pitchFamily="2" charset="-122"/>
              </a:rPr>
              <a:t>处置废弃危险物品</a:t>
            </a:r>
            <a:r>
              <a:rPr sz="2000" spc="5" dirty="0">
                <a:latin typeface="宋体" panose="02010600030101010101" pitchFamily="2" charset="-122"/>
                <a:cs typeface="宋体" panose="02010600030101010101" pitchFamily="2" charset="-122"/>
              </a:rPr>
              <a:t>，</a:t>
            </a:r>
            <a:r>
              <a:rPr sz="2000" dirty="0">
                <a:latin typeface="宋体" panose="02010600030101010101" pitchFamily="2" charset="-122"/>
                <a:cs typeface="宋体" panose="02010600030101010101" pitchFamily="2" charset="-122"/>
              </a:rPr>
              <a:t> 未建立专门安全管理制度、未采取可靠的安全措施的;</a:t>
            </a:r>
            <a:endParaRPr sz="2000">
              <a:latin typeface="宋体" panose="02010600030101010101" pitchFamily="2" charset="-122"/>
              <a:cs typeface="宋体" panose="02010600030101010101" pitchFamily="2" charset="-122"/>
            </a:endParaRPr>
          </a:p>
          <a:p>
            <a:pPr marL="355600" marR="259080" indent="-342900">
              <a:lnSpc>
                <a:spcPct val="150000"/>
              </a:lnSpc>
              <a:spcBef>
                <a:spcPts val="480"/>
              </a:spcBef>
              <a:tabLst>
                <a:tab pos="354965" algn="l"/>
              </a:tabLst>
            </a:pPr>
            <a:r>
              <a:rPr sz="2000" dirty="0">
                <a:latin typeface="Arial" panose="020B0604020202020204"/>
                <a:cs typeface="Arial" panose="020B0604020202020204"/>
              </a:rPr>
              <a:t>•	</a:t>
            </a:r>
            <a:r>
              <a:rPr sz="2000" spc="-5" dirty="0">
                <a:latin typeface="宋体" panose="02010600030101010101" pitchFamily="2" charset="-122"/>
                <a:cs typeface="宋体" panose="02010600030101010101" pitchFamily="2" charset="-122"/>
              </a:rPr>
              <a:t>(二)对重大危险源未登记建档，或者未进行评估、监控，或者未制</a:t>
            </a:r>
            <a:r>
              <a:rPr sz="2000" spc="5" dirty="0">
                <a:latin typeface="宋体" panose="02010600030101010101" pitchFamily="2" charset="-122"/>
                <a:cs typeface="宋体" panose="02010600030101010101" pitchFamily="2" charset="-122"/>
              </a:rPr>
              <a:t>定</a:t>
            </a:r>
            <a:r>
              <a:rPr sz="2000" dirty="0">
                <a:latin typeface="宋体" panose="02010600030101010101" pitchFamily="2" charset="-122"/>
                <a:cs typeface="宋体" panose="02010600030101010101" pitchFamily="2" charset="-122"/>
              </a:rPr>
              <a:t> 应急预案的;</a:t>
            </a:r>
            <a:endParaRPr sz="2000">
              <a:latin typeface="宋体" panose="02010600030101010101" pitchFamily="2" charset="-122"/>
              <a:cs typeface="宋体" panose="02010600030101010101" pitchFamily="2" charset="-122"/>
            </a:endParaRPr>
          </a:p>
          <a:p>
            <a:pPr marL="355600" marR="259080" indent="-342900">
              <a:lnSpc>
                <a:spcPct val="150000"/>
              </a:lnSpc>
              <a:spcBef>
                <a:spcPts val="480"/>
              </a:spcBef>
              <a:tabLst>
                <a:tab pos="354965" algn="l"/>
              </a:tabLst>
            </a:pPr>
            <a:r>
              <a:rPr sz="2000" dirty="0">
                <a:latin typeface="Arial" panose="020B0604020202020204"/>
                <a:cs typeface="Arial" panose="020B0604020202020204"/>
              </a:rPr>
              <a:t>•	</a:t>
            </a:r>
            <a:r>
              <a:rPr sz="2000" spc="-5" dirty="0">
                <a:latin typeface="宋体" panose="02010600030101010101" pitchFamily="2" charset="-122"/>
                <a:cs typeface="宋体" panose="02010600030101010101" pitchFamily="2" charset="-122"/>
              </a:rPr>
              <a:t>(三)进行爆破、吊装及其他危险作业，未安排专门人员进行现场安</a:t>
            </a:r>
            <a:r>
              <a:rPr sz="2000" spc="5" dirty="0">
                <a:latin typeface="宋体" panose="02010600030101010101" pitchFamily="2" charset="-122"/>
                <a:cs typeface="宋体" panose="02010600030101010101" pitchFamily="2" charset="-122"/>
              </a:rPr>
              <a:t>全</a:t>
            </a:r>
            <a:r>
              <a:rPr sz="2000" dirty="0">
                <a:latin typeface="宋体" panose="02010600030101010101" pitchFamily="2" charset="-122"/>
                <a:cs typeface="宋体" panose="02010600030101010101" pitchFamily="2" charset="-122"/>
              </a:rPr>
              <a:t> 管理的;</a:t>
            </a:r>
            <a:endParaRPr sz="2000">
              <a:latin typeface="宋体" panose="02010600030101010101" pitchFamily="2" charset="-122"/>
              <a:cs typeface="宋体" panose="02010600030101010101" pitchFamily="2" charset="-122"/>
            </a:endParaRPr>
          </a:p>
        </p:txBody>
      </p:sp>
      <p:sp>
        <p:nvSpPr>
          <p:cNvPr id="4" name="object 4"/>
          <p:cNvSpPr txBox="1"/>
          <p:nvPr/>
        </p:nvSpPr>
        <p:spPr>
          <a:xfrm>
            <a:off x="78739" y="6362986"/>
            <a:ext cx="4686935" cy="292735"/>
          </a:xfrm>
          <a:prstGeom prst="rect">
            <a:avLst/>
          </a:prstGeom>
        </p:spPr>
        <p:txBody>
          <a:bodyPr vert="horz" wrap="square" lIns="0" tIns="0" rIns="0" bIns="0" rtlCol="0">
            <a:spAutoFit/>
          </a:bodyPr>
          <a:lstStyle/>
          <a:p>
            <a:pPr marL="12700">
              <a:lnSpc>
                <a:spcPct val="100000"/>
              </a:lnSpc>
              <a:tabLst>
                <a:tab pos="354965" algn="l"/>
              </a:tabLst>
            </a:pPr>
            <a:r>
              <a:rPr sz="2000" dirty="0">
                <a:latin typeface="Arial" panose="020B0604020202020204"/>
                <a:cs typeface="Arial" panose="020B0604020202020204"/>
              </a:rPr>
              <a:t>•	</a:t>
            </a:r>
            <a:r>
              <a:rPr sz="2000" spc="-5" dirty="0">
                <a:latin typeface="宋体" panose="02010600030101010101" pitchFamily="2" charset="-122"/>
                <a:cs typeface="宋体" panose="02010600030101010101" pitchFamily="2" charset="-122"/>
              </a:rPr>
              <a:t>(</a:t>
            </a:r>
            <a:r>
              <a:rPr sz="2000" spc="-5" dirty="0">
                <a:solidFill>
                  <a:srgbClr val="FF0000"/>
                </a:solidFill>
                <a:latin typeface="宋体" panose="02010600030101010101" pitchFamily="2" charset="-122"/>
                <a:cs typeface="宋体" panose="02010600030101010101" pitchFamily="2" charset="-122"/>
              </a:rPr>
              <a:t>四)未建立事故隐患排查治理制度的</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5" name="object 5"/>
          <p:cNvSpPr txBox="1"/>
          <p:nvPr/>
        </p:nvSpPr>
        <p:spPr>
          <a:xfrm>
            <a:off x="8350250" y="6463665"/>
            <a:ext cx="257810" cy="177800"/>
          </a:xfrm>
          <a:prstGeom prst="rect">
            <a:avLst/>
          </a:prstGeom>
        </p:spPr>
        <p:txBody>
          <a:bodyPr vert="horz" wrap="square" lIns="0" tIns="0" rIns="0" bIns="0" rtlCol="0">
            <a:spAutoFit/>
          </a:bodyPr>
          <a:lstStyle/>
          <a:p>
            <a:pPr marL="12700">
              <a:lnSpc>
                <a:spcPct val="100000"/>
              </a:lnSpc>
            </a:pPr>
            <a:r>
              <a:rPr sz="1200" spc="-5" dirty="0">
                <a:solidFill>
                  <a:srgbClr val="FFFF00"/>
                </a:solidFill>
                <a:latin typeface="Calibri" panose="020F0502020204030204"/>
                <a:cs typeface="Calibri" panose="020F0502020204030204"/>
              </a:rPr>
              <a:t>138</a:t>
            </a:r>
            <a:endParaRPr sz="1200">
              <a:latin typeface="Calibri" panose="020F0502020204030204"/>
              <a:cs typeface="Calibri" panose="020F0502020204030204"/>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1030" y="94773"/>
            <a:ext cx="7901305" cy="482600"/>
          </a:xfrm>
          <a:prstGeom prst="rect">
            <a:avLst/>
          </a:prstGeom>
        </p:spPr>
        <p:txBody>
          <a:bodyPr vert="horz" wrap="square" lIns="0" tIns="0" rIns="0" bIns="0" rtlCol="0">
            <a:spAutoFit/>
          </a:bodyPr>
          <a:lstStyle/>
          <a:p>
            <a:pPr marL="12700">
              <a:lnSpc>
                <a:spcPts val="4205"/>
              </a:lnSpc>
            </a:pPr>
            <a:r>
              <a:rPr b="0" dirty="0">
                <a:latin typeface="宋体" panose="02010600030101010101" pitchFamily="2" charset="-122"/>
                <a:cs typeface="宋体" panose="02010600030101010101" pitchFamily="2" charset="-122"/>
              </a:rPr>
              <a:t>第九十九条</a:t>
            </a:r>
            <a:r>
              <a:rPr b="0" spc="-985" dirty="0">
                <a:latin typeface="宋体" panose="02010600030101010101" pitchFamily="2" charset="-122"/>
                <a:cs typeface="宋体" panose="02010600030101010101" pitchFamily="2" charset="-122"/>
              </a:rPr>
              <a:t> </a:t>
            </a:r>
            <a:r>
              <a:rPr b="0" dirty="0">
                <a:latin typeface="宋体" panose="02010600030101010101" pitchFamily="2" charset="-122"/>
                <a:cs typeface="宋体" panose="02010600030101010101" pitchFamily="2" charset="-122"/>
              </a:rPr>
              <a:t>未采取措施消除事故隐患的</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132</a:t>
            </a:fld>
            <a:endParaRPr spc="-5" dirty="0">
              <a:solidFill>
                <a:srgbClr val="FFFF00"/>
              </a:solidFill>
            </a:endParaRPr>
          </a:p>
        </p:txBody>
      </p:sp>
      <p:sp>
        <p:nvSpPr>
          <p:cNvPr id="3" name="object 3"/>
          <p:cNvSpPr txBox="1"/>
          <p:nvPr/>
        </p:nvSpPr>
        <p:spPr>
          <a:xfrm>
            <a:off x="78739" y="1811337"/>
            <a:ext cx="8293100" cy="3146425"/>
          </a:xfrm>
          <a:prstGeom prst="rect">
            <a:avLst/>
          </a:prstGeom>
        </p:spPr>
        <p:txBody>
          <a:bodyPr vert="horz" wrap="square" lIns="0" tIns="0" rIns="0" bIns="0" rtlCol="0">
            <a:spAutoFit/>
          </a:bodyPr>
          <a:lstStyle/>
          <a:p>
            <a:pPr marL="355600" marR="5080" indent="-342900">
              <a:lnSpc>
                <a:spcPct val="150000"/>
              </a:lnSpc>
              <a:tabLst>
                <a:tab pos="354965" algn="l"/>
                <a:tab pos="4317365" algn="l"/>
              </a:tabLst>
            </a:pPr>
            <a:r>
              <a:rPr sz="2400"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责令</a:t>
            </a:r>
            <a:r>
              <a:rPr sz="2400" dirty="0">
                <a:solidFill>
                  <a:srgbClr val="FF0000"/>
                </a:solidFill>
                <a:latin typeface="宋体" panose="02010600030101010101" pitchFamily="2" charset="-122"/>
                <a:cs typeface="宋体" panose="02010600030101010101" pitchFamily="2" charset="-122"/>
              </a:rPr>
              <a:t>立即</a:t>
            </a:r>
            <a:r>
              <a:rPr sz="2400" dirty="0">
                <a:latin typeface="宋体" panose="02010600030101010101" pitchFamily="2" charset="-122"/>
                <a:cs typeface="宋体" panose="02010600030101010101" pitchFamily="2" charset="-122"/>
              </a:rPr>
              <a:t>消除或者</a:t>
            </a:r>
            <a:r>
              <a:rPr sz="2400" dirty="0">
                <a:solidFill>
                  <a:srgbClr val="FF0000"/>
                </a:solidFill>
                <a:latin typeface="宋体" panose="02010600030101010101" pitchFamily="2" charset="-122"/>
                <a:cs typeface="宋体" panose="02010600030101010101" pitchFamily="2" charset="-122"/>
              </a:rPr>
              <a:t>限期</a:t>
            </a:r>
            <a:r>
              <a:rPr sz="2400" dirty="0">
                <a:latin typeface="宋体" panose="02010600030101010101" pitchFamily="2" charset="-122"/>
                <a:cs typeface="宋体" panose="02010600030101010101" pitchFamily="2" charset="-122"/>
              </a:rPr>
              <a:t>消除;	（立即和限期是自由裁量权。 一是根据现实情况确定是否责令立即消除，判断失误导致 发生事故应承担责任；二是按合理性原则确定限期）</a:t>
            </a:r>
            <a:endParaRPr sz="2400">
              <a:latin typeface="宋体" panose="02010600030101010101" pitchFamily="2" charset="-122"/>
              <a:cs typeface="宋体" panose="02010600030101010101" pitchFamily="2" charset="-122"/>
            </a:endParaRPr>
          </a:p>
          <a:p>
            <a:pPr marL="355600" marR="309880" indent="-342900">
              <a:lnSpc>
                <a:spcPct val="150000"/>
              </a:lnSpc>
              <a:spcBef>
                <a:spcPts val="575"/>
              </a:spcBef>
              <a:tabLst>
                <a:tab pos="354965" algn="l"/>
              </a:tabLst>
            </a:pPr>
            <a:r>
              <a:rPr sz="2400"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企业拒不执行的（同时三种处罚</a:t>
            </a:r>
            <a:r>
              <a:rPr sz="2400" dirty="0">
                <a:latin typeface="宋体" panose="02010600030101010101" pitchFamily="2" charset="-122"/>
                <a:cs typeface="宋体" panose="02010600030101010101" pitchFamily="2" charset="-122"/>
              </a:rPr>
              <a:t>）：责令停产停业整顿； 并处10-50万元以下的罚款；对其直接负责的主管人员和 其他直接责任人员处2-5万元以下的罚款</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86304" y="973137"/>
            <a:ext cx="1248410" cy="330200"/>
          </a:xfrm>
          <a:prstGeom prst="rect">
            <a:avLst/>
          </a:prstGeom>
        </p:spPr>
        <p:txBody>
          <a:bodyPr vert="horz" wrap="square" lIns="0" tIns="0" rIns="0" bIns="0" rtlCol="0">
            <a:spAutoFit/>
          </a:bodyPr>
          <a:lstStyle/>
          <a:p>
            <a:pPr marL="12700">
              <a:lnSpc>
                <a:spcPts val="2840"/>
              </a:lnSpc>
            </a:pPr>
            <a:r>
              <a:rPr sz="2400" dirty="0">
                <a:solidFill>
                  <a:srgbClr val="C0504D"/>
                </a:solidFill>
                <a:latin typeface="宋体" panose="02010600030101010101" pitchFamily="2" charset="-122"/>
                <a:cs typeface="宋体" panose="02010600030101010101" pitchFamily="2" charset="-122"/>
              </a:rPr>
              <a:t>第一百</a:t>
            </a:r>
            <a:r>
              <a:rPr sz="2400" spc="-10" dirty="0">
                <a:solidFill>
                  <a:srgbClr val="C0504D"/>
                </a:solidFill>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p:txBody>
      </p:sp>
      <p:sp>
        <p:nvSpPr>
          <p:cNvPr id="3" name="object 3"/>
          <p:cNvSpPr txBox="1"/>
          <p:nvPr/>
        </p:nvSpPr>
        <p:spPr>
          <a:xfrm>
            <a:off x="3717925" y="973137"/>
            <a:ext cx="3238500" cy="330200"/>
          </a:xfrm>
          <a:prstGeom prst="rect">
            <a:avLst/>
          </a:prstGeom>
        </p:spPr>
        <p:txBody>
          <a:bodyPr vert="horz" wrap="square" lIns="0" tIns="0" rIns="0" bIns="0" rtlCol="0">
            <a:spAutoFit/>
          </a:bodyPr>
          <a:lstStyle/>
          <a:p>
            <a:pPr marL="12700">
              <a:lnSpc>
                <a:spcPts val="2840"/>
              </a:lnSpc>
            </a:pPr>
            <a:r>
              <a:rPr sz="2400" b="1" dirty="0">
                <a:solidFill>
                  <a:srgbClr val="C0504D"/>
                </a:solidFill>
                <a:latin typeface="宋体" panose="02010600030101010101" pitchFamily="2" charset="-122"/>
                <a:cs typeface="宋体" panose="02010600030101010101" pitchFamily="2" charset="-122"/>
              </a:rPr>
              <a:t>承包租赁法律责任（1</a:t>
            </a:r>
            <a:r>
              <a:rPr sz="2400" b="1" spc="-10" dirty="0">
                <a:solidFill>
                  <a:srgbClr val="C0504D"/>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
        <p:nvSpPr>
          <p:cNvPr id="4" name="object 4"/>
          <p:cNvSpPr txBox="1"/>
          <p:nvPr/>
        </p:nvSpPr>
        <p:spPr>
          <a:xfrm>
            <a:off x="673100" y="3464490"/>
            <a:ext cx="2066925" cy="280035"/>
          </a:xfrm>
          <a:prstGeom prst="rect">
            <a:avLst/>
          </a:prstGeom>
        </p:spPr>
        <p:txBody>
          <a:bodyPr vert="horz" wrap="square" lIns="0" tIns="0" rIns="0" bIns="0" rtlCol="0">
            <a:spAutoFit/>
          </a:bodyPr>
          <a:lstStyle/>
          <a:p>
            <a:pPr marL="12700">
              <a:lnSpc>
                <a:spcPts val="2380"/>
              </a:lnSpc>
            </a:pPr>
            <a:r>
              <a:rPr sz="2000" b="1" dirty="0">
                <a:latin typeface="宋体" panose="02010600030101010101" pitchFamily="2" charset="-122"/>
                <a:cs typeface="宋体" panose="02010600030101010101" pitchFamily="2" charset="-122"/>
              </a:rPr>
              <a:t>发包出租给无安</a:t>
            </a:r>
            <a:r>
              <a:rPr sz="2000" b="1" spc="-5" dirty="0">
                <a:latin typeface="宋体" panose="02010600030101010101" pitchFamily="2" charset="-122"/>
                <a:cs typeface="宋体" panose="02010600030101010101" pitchFamily="2" charset="-122"/>
              </a:rPr>
              <a:t>全</a:t>
            </a:r>
            <a:endParaRPr sz="2000">
              <a:latin typeface="宋体" panose="02010600030101010101" pitchFamily="2" charset="-122"/>
              <a:cs typeface="宋体" panose="02010600030101010101" pitchFamily="2" charset="-122"/>
            </a:endParaRPr>
          </a:p>
        </p:txBody>
      </p:sp>
      <p:sp>
        <p:nvSpPr>
          <p:cNvPr id="5" name="object 5"/>
          <p:cNvSpPr txBox="1"/>
          <p:nvPr/>
        </p:nvSpPr>
        <p:spPr>
          <a:xfrm>
            <a:off x="673100" y="3769290"/>
            <a:ext cx="2066925" cy="280035"/>
          </a:xfrm>
          <a:prstGeom prst="rect">
            <a:avLst/>
          </a:prstGeom>
        </p:spPr>
        <p:txBody>
          <a:bodyPr vert="horz" wrap="square" lIns="0" tIns="0" rIns="0" bIns="0" rtlCol="0">
            <a:spAutoFit/>
          </a:bodyPr>
          <a:lstStyle/>
          <a:p>
            <a:pPr marL="12700">
              <a:lnSpc>
                <a:spcPts val="2380"/>
              </a:lnSpc>
            </a:pPr>
            <a:r>
              <a:rPr sz="2000" b="1" dirty="0">
                <a:latin typeface="宋体" panose="02010600030101010101" pitchFamily="2" charset="-122"/>
                <a:cs typeface="宋体" panose="02010600030101010101" pitchFamily="2" charset="-122"/>
              </a:rPr>
              <a:t>生产条件，无资</a:t>
            </a:r>
            <a:r>
              <a:rPr sz="2000" b="1" spc="-5" dirty="0">
                <a:latin typeface="宋体" panose="02010600030101010101" pitchFamily="2" charset="-122"/>
                <a:cs typeface="宋体" panose="02010600030101010101" pitchFamily="2" charset="-122"/>
              </a:rPr>
              <a:t>质</a:t>
            </a:r>
            <a:endParaRPr sz="2000">
              <a:latin typeface="宋体" panose="02010600030101010101" pitchFamily="2" charset="-122"/>
              <a:cs typeface="宋体" panose="02010600030101010101" pitchFamily="2" charset="-122"/>
            </a:endParaRPr>
          </a:p>
        </p:txBody>
      </p:sp>
      <p:sp>
        <p:nvSpPr>
          <p:cNvPr id="6" name="object 6"/>
          <p:cNvSpPr/>
          <p:nvPr/>
        </p:nvSpPr>
        <p:spPr>
          <a:xfrm>
            <a:off x="2628900" y="3789362"/>
            <a:ext cx="406400" cy="0"/>
          </a:xfrm>
          <a:custGeom>
            <a:avLst/>
            <a:gdLst/>
            <a:ahLst/>
            <a:cxnLst/>
            <a:rect l="l" t="t" r="r" b="b"/>
            <a:pathLst>
              <a:path w="406400">
                <a:moveTo>
                  <a:pt x="0" y="0"/>
                </a:moveTo>
                <a:lnTo>
                  <a:pt x="406400" y="0"/>
                </a:lnTo>
              </a:path>
            </a:pathLst>
          </a:custGeom>
          <a:ln w="28575">
            <a:solidFill>
              <a:srgbClr val="000000"/>
            </a:solidFill>
          </a:ln>
        </p:spPr>
        <p:txBody>
          <a:bodyPr wrap="square" lIns="0" tIns="0" rIns="0" bIns="0" rtlCol="0"/>
          <a:lstStyle/>
          <a:p>
            <a:endParaRPr/>
          </a:p>
        </p:txBody>
      </p:sp>
      <p:sp>
        <p:nvSpPr>
          <p:cNvPr id="7" name="object 7"/>
          <p:cNvSpPr/>
          <p:nvPr/>
        </p:nvSpPr>
        <p:spPr>
          <a:xfrm>
            <a:off x="3021012" y="2285987"/>
            <a:ext cx="30480" cy="3027680"/>
          </a:xfrm>
          <a:custGeom>
            <a:avLst/>
            <a:gdLst/>
            <a:ahLst/>
            <a:cxnLst/>
            <a:rect l="l" t="t" r="r" b="b"/>
            <a:pathLst>
              <a:path w="30480" h="3027679">
                <a:moveTo>
                  <a:pt x="1587" y="3027387"/>
                </a:moveTo>
                <a:lnTo>
                  <a:pt x="0" y="25"/>
                </a:lnTo>
                <a:lnTo>
                  <a:pt x="28575" y="0"/>
                </a:lnTo>
                <a:lnTo>
                  <a:pt x="30162" y="3027362"/>
                </a:lnTo>
                <a:lnTo>
                  <a:pt x="1587" y="3027387"/>
                </a:lnTo>
                <a:close/>
              </a:path>
            </a:pathLst>
          </a:custGeom>
          <a:solidFill>
            <a:srgbClr val="000000"/>
          </a:solidFill>
        </p:spPr>
        <p:txBody>
          <a:bodyPr wrap="square" lIns="0" tIns="0" rIns="0" bIns="0" rtlCol="0"/>
          <a:lstStyle/>
          <a:p>
            <a:endParaRPr/>
          </a:p>
        </p:txBody>
      </p:sp>
      <p:sp>
        <p:nvSpPr>
          <p:cNvPr id="8" name="object 8"/>
          <p:cNvSpPr/>
          <p:nvPr/>
        </p:nvSpPr>
        <p:spPr>
          <a:xfrm>
            <a:off x="3035249" y="2251075"/>
            <a:ext cx="484505" cy="30480"/>
          </a:xfrm>
          <a:custGeom>
            <a:avLst/>
            <a:gdLst/>
            <a:ahLst/>
            <a:cxnLst/>
            <a:rect l="l" t="t" r="r" b="b"/>
            <a:pathLst>
              <a:path w="484504" h="30480">
                <a:moveTo>
                  <a:pt x="484187" y="30162"/>
                </a:moveTo>
                <a:lnTo>
                  <a:pt x="0" y="28575"/>
                </a:lnTo>
                <a:lnTo>
                  <a:pt x="101" y="0"/>
                </a:lnTo>
                <a:lnTo>
                  <a:pt x="484289" y="1587"/>
                </a:lnTo>
                <a:lnTo>
                  <a:pt x="484187" y="30162"/>
                </a:lnTo>
                <a:close/>
              </a:path>
            </a:pathLst>
          </a:custGeom>
          <a:solidFill>
            <a:srgbClr val="000000"/>
          </a:solidFill>
        </p:spPr>
        <p:txBody>
          <a:bodyPr wrap="square" lIns="0" tIns="0" rIns="0" bIns="0" rtlCol="0"/>
          <a:lstStyle/>
          <a:p>
            <a:endParaRPr/>
          </a:p>
        </p:txBody>
      </p:sp>
      <p:sp>
        <p:nvSpPr>
          <p:cNvPr id="9" name="object 9"/>
          <p:cNvSpPr txBox="1"/>
          <p:nvPr/>
        </p:nvSpPr>
        <p:spPr>
          <a:xfrm>
            <a:off x="3481387" y="2142102"/>
            <a:ext cx="3244215" cy="1021715"/>
          </a:xfrm>
          <a:prstGeom prst="rect">
            <a:avLst/>
          </a:prstGeom>
        </p:spPr>
        <p:txBody>
          <a:bodyPr vert="horz" wrap="square" lIns="0" tIns="0" rIns="0" bIns="0" rtlCol="0">
            <a:spAutoFit/>
          </a:bodyPr>
          <a:lstStyle/>
          <a:p>
            <a:pPr marL="38100" indent="-25400">
              <a:lnSpc>
                <a:spcPct val="100000"/>
              </a:lnSpc>
            </a:pPr>
            <a:r>
              <a:rPr sz="2000" b="1" dirty="0">
                <a:latin typeface="宋体" panose="02010600030101010101" pitchFamily="2" charset="-122"/>
                <a:cs typeface="宋体" panose="02010600030101010101" pitchFamily="2" charset="-122"/>
              </a:rPr>
              <a:t>限期改正，没收违法所</a:t>
            </a:r>
            <a:r>
              <a:rPr sz="2000" b="1" spc="-5" dirty="0">
                <a:latin typeface="宋体" panose="02010600030101010101" pitchFamily="2" charset="-122"/>
                <a:cs typeface="宋体" panose="02010600030101010101" pitchFamily="2" charset="-122"/>
              </a:rPr>
              <a:t>得</a:t>
            </a:r>
            <a:endParaRPr sz="2000">
              <a:latin typeface="宋体" panose="02010600030101010101" pitchFamily="2" charset="-122"/>
              <a:cs typeface="宋体" panose="02010600030101010101" pitchFamily="2" charset="-122"/>
            </a:endParaRPr>
          </a:p>
          <a:p>
            <a:pPr>
              <a:lnSpc>
                <a:spcPct val="100000"/>
              </a:lnSpc>
              <a:spcBef>
                <a:spcPts val="45"/>
              </a:spcBef>
            </a:pPr>
            <a:endParaRPr sz="2950">
              <a:latin typeface="Times New Roman" panose="02020603050405020304"/>
              <a:cs typeface="Times New Roman" panose="02020603050405020304"/>
            </a:endParaRPr>
          </a:p>
          <a:p>
            <a:pPr marL="38100">
              <a:lnSpc>
                <a:spcPts val="2380"/>
              </a:lnSpc>
            </a:pPr>
            <a:r>
              <a:rPr sz="2000" b="1" dirty="0">
                <a:latin typeface="宋体" panose="02010600030101010101" pitchFamily="2" charset="-122"/>
                <a:cs typeface="宋体" panose="02010600030101010101" pitchFamily="2" charset="-122"/>
              </a:rPr>
              <a:t>所得</a:t>
            </a:r>
            <a:r>
              <a:rPr sz="2000" b="1" spc="-5" dirty="0">
                <a:solidFill>
                  <a:srgbClr val="FF0000"/>
                </a:solidFill>
                <a:latin typeface="宋体" panose="02010600030101010101" pitchFamily="2" charset="-122"/>
                <a:cs typeface="宋体" panose="02010600030101010101" pitchFamily="2" charset="-122"/>
              </a:rPr>
              <a:t>10</a:t>
            </a:r>
            <a:r>
              <a:rPr sz="2000" b="1" dirty="0">
                <a:latin typeface="宋体" panose="02010600030101010101" pitchFamily="2" charset="-122"/>
                <a:cs typeface="宋体" panose="02010600030101010101" pitchFamily="2" charset="-122"/>
              </a:rPr>
              <a:t>万元以上，</a:t>
            </a:r>
            <a:r>
              <a:rPr sz="2000" b="1" spc="-5" dirty="0">
                <a:latin typeface="宋体" panose="02010600030101010101" pitchFamily="2" charset="-122"/>
                <a:cs typeface="宋体" panose="02010600030101010101" pitchFamily="2" charset="-122"/>
              </a:rPr>
              <a:t>2-5</a:t>
            </a:r>
            <a:r>
              <a:rPr sz="2000" b="1" dirty="0">
                <a:latin typeface="宋体" panose="02010600030101010101" pitchFamily="2" charset="-122"/>
                <a:cs typeface="宋体" panose="02010600030101010101" pitchFamily="2" charset="-122"/>
              </a:rPr>
              <a:t>倍罚</a:t>
            </a:r>
            <a:r>
              <a:rPr sz="2000" b="1" spc="-5" dirty="0">
                <a:latin typeface="宋体" panose="02010600030101010101" pitchFamily="2" charset="-122"/>
                <a:cs typeface="宋体" panose="02010600030101010101" pitchFamily="2" charset="-122"/>
              </a:rPr>
              <a:t>款</a:t>
            </a:r>
            <a:endParaRPr sz="2000">
              <a:latin typeface="宋体" panose="02010600030101010101" pitchFamily="2" charset="-122"/>
              <a:cs typeface="宋体" panose="02010600030101010101" pitchFamily="2" charset="-122"/>
            </a:endParaRPr>
          </a:p>
        </p:txBody>
      </p:sp>
      <p:sp>
        <p:nvSpPr>
          <p:cNvPr id="10" name="object 10"/>
          <p:cNvSpPr txBox="1"/>
          <p:nvPr/>
        </p:nvSpPr>
        <p:spPr>
          <a:xfrm>
            <a:off x="3498850" y="3654990"/>
            <a:ext cx="5262245" cy="280035"/>
          </a:xfrm>
          <a:prstGeom prst="rect">
            <a:avLst/>
          </a:prstGeom>
        </p:spPr>
        <p:txBody>
          <a:bodyPr vert="horz" wrap="square" lIns="0" tIns="0" rIns="0" bIns="0" rtlCol="0">
            <a:spAutoFit/>
          </a:bodyPr>
          <a:lstStyle/>
          <a:p>
            <a:pPr marL="12700">
              <a:lnSpc>
                <a:spcPts val="2380"/>
              </a:lnSpc>
            </a:pPr>
            <a:r>
              <a:rPr sz="2000" b="1" dirty="0">
                <a:latin typeface="宋体" panose="02010600030101010101" pitchFamily="2" charset="-122"/>
                <a:cs typeface="宋体" panose="02010600030101010101" pitchFamily="2" charset="-122"/>
              </a:rPr>
              <a:t>没所得或不足</a:t>
            </a:r>
            <a:r>
              <a:rPr sz="2000" b="1" spc="-5" dirty="0">
                <a:latin typeface="宋体" panose="02010600030101010101" pitchFamily="2" charset="-122"/>
                <a:cs typeface="宋体" panose="02010600030101010101" pitchFamily="2" charset="-122"/>
              </a:rPr>
              <a:t>10</a:t>
            </a:r>
            <a:r>
              <a:rPr sz="2000" b="1" dirty="0">
                <a:latin typeface="宋体" panose="02010600030101010101" pitchFamily="2" charset="-122"/>
                <a:cs typeface="宋体" panose="02010600030101010101" pitchFamily="2" charset="-122"/>
              </a:rPr>
              <a:t>万元，</a:t>
            </a:r>
            <a:r>
              <a:rPr sz="2000" b="1" dirty="0">
                <a:solidFill>
                  <a:srgbClr val="FF0000"/>
                </a:solidFill>
                <a:latin typeface="宋体" panose="02010600030101010101" pitchFamily="2" charset="-122"/>
                <a:cs typeface="宋体" panose="02010600030101010101" pitchFamily="2" charset="-122"/>
              </a:rPr>
              <a:t>单、并处</a:t>
            </a:r>
            <a:r>
              <a:rPr sz="2000" b="1" spc="-5" dirty="0">
                <a:solidFill>
                  <a:srgbClr val="FF0000"/>
                </a:solidFill>
                <a:latin typeface="宋体" panose="02010600030101010101" pitchFamily="2" charset="-122"/>
                <a:cs typeface="宋体" panose="02010600030101010101" pitchFamily="2" charset="-122"/>
              </a:rPr>
              <a:t>10-20</a:t>
            </a:r>
            <a:r>
              <a:rPr sz="2000" b="1" dirty="0">
                <a:latin typeface="宋体" panose="02010600030101010101" pitchFamily="2" charset="-122"/>
                <a:cs typeface="宋体" panose="02010600030101010101" pitchFamily="2" charset="-122"/>
              </a:rPr>
              <a:t>万元罚</a:t>
            </a:r>
            <a:r>
              <a:rPr sz="2000" b="1" spc="-5" dirty="0">
                <a:latin typeface="宋体" panose="02010600030101010101" pitchFamily="2" charset="-122"/>
                <a:cs typeface="宋体" panose="02010600030101010101" pitchFamily="2" charset="-122"/>
              </a:rPr>
              <a:t>款</a:t>
            </a:r>
            <a:endParaRPr sz="2000">
              <a:latin typeface="宋体" panose="02010600030101010101" pitchFamily="2" charset="-122"/>
              <a:cs typeface="宋体" panose="02010600030101010101" pitchFamily="2" charset="-122"/>
            </a:endParaRPr>
          </a:p>
        </p:txBody>
      </p:sp>
      <p:sp>
        <p:nvSpPr>
          <p:cNvPr id="11" name="object 11"/>
          <p:cNvSpPr/>
          <p:nvPr/>
        </p:nvSpPr>
        <p:spPr>
          <a:xfrm>
            <a:off x="3035249" y="4535487"/>
            <a:ext cx="459105" cy="30480"/>
          </a:xfrm>
          <a:custGeom>
            <a:avLst/>
            <a:gdLst/>
            <a:ahLst/>
            <a:cxnLst/>
            <a:rect l="l" t="t" r="r" b="b"/>
            <a:pathLst>
              <a:path w="459104" h="30479">
                <a:moveTo>
                  <a:pt x="458787" y="30162"/>
                </a:moveTo>
                <a:lnTo>
                  <a:pt x="0" y="28575"/>
                </a:lnTo>
                <a:lnTo>
                  <a:pt x="101" y="0"/>
                </a:lnTo>
                <a:lnTo>
                  <a:pt x="458889" y="1587"/>
                </a:lnTo>
                <a:lnTo>
                  <a:pt x="458787" y="30162"/>
                </a:lnTo>
                <a:close/>
              </a:path>
            </a:pathLst>
          </a:custGeom>
          <a:solidFill>
            <a:srgbClr val="000000"/>
          </a:solidFill>
        </p:spPr>
        <p:txBody>
          <a:bodyPr wrap="square" lIns="0" tIns="0" rIns="0" bIns="0" rtlCol="0"/>
          <a:lstStyle/>
          <a:p>
            <a:endParaRPr/>
          </a:p>
        </p:txBody>
      </p:sp>
      <p:sp>
        <p:nvSpPr>
          <p:cNvPr id="12" name="object 12"/>
          <p:cNvSpPr/>
          <p:nvPr/>
        </p:nvSpPr>
        <p:spPr>
          <a:xfrm>
            <a:off x="3040011" y="5299075"/>
            <a:ext cx="459105" cy="30480"/>
          </a:xfrm>
          <a:custGeom>
            <a:avLst/>
            <a:gdLst/>
            <a:ahLst/>
            <a:cxnLst/>
            <a:rect l="l" t="t" r="r" b="b"/>
            <a:pathLst>
              <a:path w="459104" h="30479">
                <a:moveTo>
                  <a:pt x="458787" y="30162"/>
                </a:moveTo>
                <a:lnTo>
                  <a:pt x="0" y="28575"/>
                </a:lnTo>
                <a:lnTo>
                  <a:pt x="101" y="0"/>
                </a:lnTo>
                <a:lnTo>
                  <a:pt x="458889" y="1587"/>
                </a:lnTo>
                <a:lnTo>
                  <a:pt x="458787" y="30162"/>
                </a:lnTo>
                <a:close/>
              </a:path>
            </a:pathLst>
          </a:custGeom>
          <a:solidFill>
            <a:srgbClr val="000000"/>
          </a:solidFill>
        </p:spPr>
        <p:txBody>
          <a:bodyPr wrap="square" lIns="0" tIns="0" rIns="0" bIns="0" rtlCol="0"/>
          <a:lstStyle/>
          <a:p>
            <a:endParaRPr/>
          </a:p>
        </p:txBody>
      </p:sp>
      <p:sp>
        <p:nvSpPr>
          <p:cNvPr id="13" name="object 13"/>
          <p:cNvSpPr txBox="1"/>
          <p:nvPr/>
        </p:nvSpPr>
        <p:spPr>
          <a:xfrm>
            <a:off x="3498850" y="4426515"/>
            <a:ext cx="3853815" cy="994410"/>
          </a:xfrm>
          <a:prstGeom prst="rect">
            <a:avLst/>
          </a:prstGeom>
        </p:spPr>
        <p:txBody>
          <a:bodyPr vert="horz" wrap="square" lIns="0" tIns="0" rIns="0" bIns="0" rtlCol="0">
            <a:spAutoFit/>
          </a:bodyPr>
          <a:lstStyle/>
          <a:p>
            <a:pPr marL="12700">
              <a:lnSpc>
                <a:spcPct val="100000"/>
              </a:lnSpc>
            </a:pPr>
            <a:r>
              <a:rPr sz="2000" b="1" dirty="0">
                <a:solidFill>
                  <a:srgbClr val="FF0000"/>
                </a:solidFill>
                <a:latin typeface="宋体" panose="02010600030101010101" pitchFamily="2" charset="-122"/>
                <a:cs typeface="宋体" panose="02010600030101010101" pitchFamily="2" charset="-122"/>
              </a:rPr>
              <a:t>对主管和其它人员</a:t>
            </a:r>
            <a:r>
              <a:rPr sz="2000" b="1" spc="-5" dirty="0">
                <a:solidFill>
                  <a:srgbClr val="FF0000"/>
                </a:solidFill>
                <a:latin typeface="宋体" panose="02010600030101010101" pitchFamily="2" charset="-122"/>
                <a:cs typeface="宋体" panose="02010600030101010101" pitchFamily="2" charset="-122"/>
              </a:rPr>
              <a:t>1-2</a:t>
            </a:r>
            <a:r>
              <a:rPr sz="2000" b="1" dirty="0">
                <a:solidFill>
                  <a:srgbClr val="FF0000"/>
                </a:solidFill>
                <a:latin typeface="宋体" panose="02010600030101010101" pitchFamily="2" charset="-122"/>
                <a:cs typeface="宋体" panose="02010600030101010101" pitchFamily="2" charset="-122"/>
              </a:rPr>
              <a:t>万元罚</a:t>
            </a:r>
            <a:r>
              <a:rPr sz="2000" b="1" spc="-5" dirty="0">
                <a:solidFill>
                  <a:srgbClr val="FF0000"/>
                </a:solidFill>
                <a:latin typeface="宋体" panose="02010600030101010101" pitchFamily="2" charset="-122"/>
                <a:cs typeface="宋体" panose="02010600030101010101" pitchFamily="2" charset="-122"/>
              </a:rPr>
              <a:t>款</a:t>
            </a:r>
            <a:endParaRPr sz="2000">
              <a:latin typeface="宋体" panose="02010600030101010101" pitchFamily="2" charset="-122"/>
              <a:cs typeface="宋体" panose="02010600030101010101" pitchFamily="2" charset="-122"/>
            </a:endParaRPr>
          </a:p>
          <a:p>
            <a:pPr>
              <a:lnSpc>
                <a:spcPct val="100000"/>
              </a:lnSpc>
              <a:spcBef>
                <a:spcPts val="5"/>
              </a:spcBef>
            </a:pPr>
            <a:endParaRPr sz="2800">
              <a:latin typeface="Times New Roman" panose="02020603050405020304"/>
              <a:cs typeface="Times New Roman" panose="02020603050405020304"/>
            </a:endParaRPr>
          </a:p>
          <a:p>
            <a:pPr marL="12700">
              <a:lnSpc>
                <a:spcPts val="2380"/>
              </a:lnSpc>
            </a:pPr>
            <a:r>
              <a:rPr sz="2000" b="1" dirty="0">
                <a:latin typeface="宋体" panose="02010600030101010101" pitchFamily="2" charset="-122"/>
                <a:cs typeface="宋体" panose="02010600030101010101" pitchFamily="2" charset="-122"/>
              </a:rPr>
              <a:t>发生事故与承包、承租方连带赔</a:t>
            </a:r>
            <a:r>
              <a:rPr sz="2000" b="1" spc="-5" dirty="0">
                <a:latin typeface="宋体" panose="02010600030101010101" pitchFamily="2" charset="-122"/>
                <a:cs typeface="宋体" panose="02010600030101010101" pitchFamily="2" charset="-122"/>
              </a:rPr>
              <a:t>偿</a:t>
            </a:r>
            <a:endParaRPr sz="2000">
              <a:latin typeface="宋体" panose="02010600030101010101" pitchFamily="2" charset="-122"/>
              <a:cs typeface="宋体" panose="02010600030101010101" pitchFamily="2" charset="-122"/>
            </a:endParaRPr>
          </a:p>
        </p:txBody>
      </p:sp>
      <p:sp>
        <p:nvSpPr>
          <p:cNvPr id="14" name="object 14"/>
          <p:cNvSpPr/>
          <p:nvPr/>
        </p:nvSpPr>
        <p:spPr>
          <a:xfrm>
            <a:off x="3035249" y="3011487"/>
            <a:ext cx="484505" cy="30480"/>
          </a:xfrm>
          <a:custGeom>
            <a:avLst/>
            <a:gdLst/>
            <a:ahLst/>
            <a:cxnLst/>
            <a:rect l="l" t="t" r="r" b="b"/>
            <a:pathLst>
              <a:path w="484504" h="30480">
                <a:moveTo>
                  <a:pt x="484187" y="30162"/>
                </a:moveTo>
                <a:lnTo>
                  <a:pt x="0" y="28575"/>
                </a:lnTo>
                <a:lnTo>
                  <a:pt x="101" y="0"/>
                </a:lnTo>
                <a:lnTo>
                  <a:pt x="484289" y="1587"/>
                </a:lnTo>
                <a:lnTo>
                  <a:pt x="484187" y="30162"/>
                </a:lnTo>
                <a:close/>
              </a:path>
            </a:pathLst>
          </a:custGeom>
          <a:solidFill>
            <a:srgbClr val="000000"/>
          </a:solidFill>
        </p:spPr>
        <p:txBody>
          <a:bodyPr wrap="square" lIns="0" tIns="0" rIns="0" bIns="0" rtlCol="0"/>
          <a:lstStyle/>
          <a:p>
            <a:endParaRPr/>
          </a:p>
        </p:txBody>
      </p:sp>
      <p:sp>
        <p:nvSpPr>
          <p:cNvPr id="15" name="object 15"/>
          <p:cNvSpPr/>
          <p:nvPr/>
        </p:nvSpPr>
        <p:spPr>
          <a:xfrm>
            <a:off x="3035249" y="3773487"/>
            <a:ext cx="484505" cy="30480"/>
          </a:xfrm>
          <a:custGeom>
            <a:avLst/>
            <a:gdLst/>
            <a:ahLst/>
            <a:cxnLst/>
            <a:rect l="l" t="t" r="r" b="b"/>
            <a:pathLst>
              <a:path w="484504" h="30479">
                <a:moveTo>
                  <a:pt x="484187" y="30162"/>
                </a:moveTo>
                <a:lnTo>
                  <a:pt x="0" y="28575"/>
                </a:lnTo>
                <a:lnTo>
                  <a:pt x="101" y="0"/>
                </a:lnTo>
                <a:lnTo>
                  <a:pt x="484289" y="1587"/>
                </a:lnTo>
                <a:lnTo>
                  <a:pt x="484187" y="30162"/>
                </a:lnTo>
                <a:close/>
              </a:path>
            </a:pathLst>
          </a:custGeom>
          <a:solidFill>
            <a:srgbClr val="000000"/>
          </a:solidFill>
        </p:spPr>
        <p:txBody>
          <a:bodyPr wrap="square" lIns="0" tIns="0" rIns="0" bIns="0" rtlCol="0"/>
          <a:lstStyle/>
          <a:p>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133</a:t>
            </a:fld>
            <a:endParaRPr spc="-5" dirty="0">
              <a:solidFill>
                <a:srgbClr val="FFFF00"/>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68875" y="3724249"/>
            <a:ext cx="704850" cy="0"/>
          </a:xfrm>
          <a:custGeom>
            <a:avLst/>
            <a:gdLst/>
            <a:ahLst/>
            <a:cxnLst/>
            <a:rect l="l" t="t" r="r" b="b"/>
            <a:pathLst>
              <a:path w="704850">
                <a:moveTo>
                  <a:pt x="0" y="0"/>
                </a:moveTo>
                <a:lnTo>
                  <a:pt x="704850" y="0"/>
                </a:lnTo>
              </a:path>
            </a:pathLst>
          </a:custGeom>
          <a:ln w="28575">
            <a:solidFill>
              <a:srgbClr val="000000"/>
            </a:solidFill>
          </a:ln>
        </p:spPr>
        <p:txBody>
          <a:bodyPr wrap="square" lIns="0" tIns="0" rIns="0" bIns="0" rtlCol="0"/>
          <a:lstStyle/>
          <a:p>
            <a:endParaRPr/>
          </a:p>
        </p:txBody>
      </p:sp>
      <p:sp>
        <p:nvSpPr>
          <p:cNvPr id="3" name="object 3"/>
          <p:cNvSpPr txBox="1"/>
          <p:nvPr/>
        </p:nvSpPr>
        <p:spPr>
          <a:xfrm>
            <a:off x="825500" y="2813933"/>
            <a:ext cx="7949565" cy="1055370"/>
          </a:xfrm>
          <a:prstGeom prst="rect">
            <a:avLst/>
          </a:prstGeom>
        </p:spPr>
        <p:txBody>
          <a:bodyPr vert="horz" wrap="square" lIns="0" tIns="0" rIns="0" bIns="0" rtlCol="0">
            <a:spAutoFit/>
          </a:bodyPr>
          <a:lstStyle/>
          <a:p>
            <a:pPr marL="609600">
              <a:lnSpc>
                <a:spcPct val="100000"/>
              </a:lnSpc>
            </a:pPr>
            <a:r>
              <a:rPr sz="2000" b="1" dirty="0">
                <a:latin typeface="宋体" panose="02010600030101010101" pitchFamily="2" charset="-122"/>
                <a:cs typeface="宋体" panose="02010600030101010101" pitchFamily="2" charset="-122"/>
              </a:rPr>
              <a:t>未签专门安全生产合</a:t>
            </a:r>
            <a:r>
              <a:rPr sz="2000" b="1" spc="-5" dirty="0">
                <a:latin typeface="宋体" panose="02010600030101010101" pitchFamily="2" charset="-122"/>
                <a:cs typeface="宋体" panose="02010600030101010101" pitchFamily="2" charset="-122"/>
              </a:rPr>
              <a:t>同</a:t>
            </a:r>
            <a:endParaRPr sz="2000">
              <a:latin typeface="宋体" panose="02010600030101010101" pitchFamily="2" charset="-122"/>
              <a:cs typeface="宋体" panose="02010600030101010101" pitchFamily="2" charset="-122"/>
            </a:endParaRPr>
          </a:p>
          <a:p>
            <a:pPr marL="4745990">
              <a:lnSpc>
                <a:spcPts val="2365"/>
              </a:lnSpc>
              <a:spcBef>
                <a:spcPts val="1370"/>
              </a:spcBef>
            </a:pPr>
            <a:r>
              <a:rPr sz="2000" b="1" dirty="0">
                <a:latin typeface="宋体" panose="02010600030101010101" pitchFamily="2" charset="-122"/>
                <a:cs typeface="宋体" panose="02010600030101010101" pitchFamily="2" charset="-122"/>
              </a:rPr>
              <a:t>限期改进</a:t>
            </a:r>
            <a:r>
              <a:rPr sz="2000" b="1" dirty="0">
                <a:solidFill>
                  <a:srgbClr val="FF0000"/>
                </a:solidFill>
                <a:latin typeface="宋体" panose="02010600030101010101" pitchFamily="2" charset="-122"/>
                <a:cs typeface="宋体" panose="02010600030101010101" pitchFamily="2" charset="-122"/>
              </a:rPr>
              <a:t>并处</a:t>
            </a:r>
            <a:r>
              <a:rPr sz="2000" b="1" spc="-5" dirty="0">
                <a:solidFill>
                  <a:srgbClr val="FF0000"/>
                </a:solidFill>
                <a:latin typeface="宋体" panose="02010600030101010101" pitchFamily="2" charset="-122"/>
                <a:cs typeface="宋体" panose="02010600030101010101" pitchFamily="2" charset="-122"/>
              </a:rPr>
              <a:t>5</a:t>
            </a:r>
            <a:r>
              <a:rPr sz="2000" b="1" dirty="0">
                <a:solidFill>
                  <a:srgbClr val="FF0000"/>
                </a:solidFill>
                <a:latin typeface="宋体" panose="02010600030101010101" pitchFamily="2" charset="-122"/>
                <a:cs typeface="宋体" panose="02010600030101010101" pitchFamily="2" charset="-122"/>
              </a:rPr>
              <a:t>万元以下罚</a:t>
            </a:r>
            <a:r>
              <a:rPr sz="2000" b="1" spc="-5" dirty="0">
                <a:solidFill>
                  <a:srgbClr val="FF0000"/>
                </a:solidFill>
                <a:latin typeface="宋体" panose="02010600030101010101" pitchFamily="2" charset="-122"/>
                <a:cs typeface="宋体" panose="02010600030101010101" pitchFamily="2" charset="-122"/>
              </a:rPr>
              <a:t>款</a:t>
            </a:r>
            <a:endParaRPr sz="2000">
              <a:latin typeface="宋体" panose="02010600030101010101" pitchFamily="2" charset="-122"/>
              <a:cs typeface="宋体" panose="02010600030101010101" pitchFamily="2" charset="-122"/>
            </a:endParaRPr>
          </a:p>
          <a:p>
            <a:pPr marL="12700">
              <a:lnSpc>
                <a:spcPts val="2345"/>
              </a:lnSpc>
            </a:pPr>
            <a:r>
              <a:rPr sz="2000" b="1" dirty="0">
                <a:latin typeface="宋体" panose="02010600030101010101" pitchFamily="2" charset="-122"/>
                <a:cs typeface="宋体" panose="02010600030101010101" pitchFamily="2" charset="-122"/>
              </a:rPr>
              <a:t>合同中未明确安全生产职</a:t>
            </a:r>
            <a:r>
              <a:rPr sz="2000" b="1" spc="-5" dirty="0">
                <a:latin typeface="宋体" panose="02010600030101010101" pitchFamily="2" charset="-122"/>
                <a:cs typeface="宋体" panose="02010600030101010101" pitchFamily="2" charset="-122"/>
              </a:rPr>
              <a:t>责</a:t>
            </a:r>
            <a:endParaRPr sz="2000">
              <a:latin typeface="宋体" panose="02010600030101010101" pitchFamily="2" charset="-122"/>
              <a:cs typeface="宋体" panose="02010600030101010101" pitchFamily="2" charset="-122"/>
            </a:endParaRPr>
          </a:p>
        </p:txBody>
      </p:sp>
      <p:sp>
        <p:nvSpPr>
          <p:cNvPr id="4" name="object 4"/>
          <p:cNvSpPr/>
          <p:nvPr/>
        </p:nvSpPr>
        <p:spPr>
          <a:xfrm>
            <a:off x="4986337" y="2948304"/>
            <a:ext cx="0" cy="1721485"/>
          </a:xfrm>
          <a:custGeom>
            <a:avLst/>
            <a:gdLst/>
            <a:ahLst/>
            <a:cxnLst/>
            <a:rect l="l" t="t" r="r" b="b"/>
            <a:pathLst>
              <a:path h="1721485">
                <a:moveTo>
                  <a:pt x="0" y="0"/>
                </a:moveTo>
                <a:lnTo>
                  <a:pt x="0" y="1721142"/>
                </a:lnTo>
              </a:path>
            </a:pathLst>
          </a:custGeom>
          <a:ln w="28575">
            <a:solidFill>
              <a:srgbClr val="000000"/>
            </a:solidFill>
          </a:ln>
        </p:spPr>
        <p:txBody>
          <a:bodyPr wrap="square" lIns="0" tIns="0" rIns="0" bIns="0" rtlCol="0"/>
          <a:lstStyle/>
          <a:p>
            <a:endParaRPr/>
          </a:p>
        </p:txBody>
      </p:sp>
      <p:sp>
        <p:nvSpPr>
          <p:cNvPr id="5" name="object 5"/>
          <p:cNvSpPr/>
          <p:nvPr/>
        </p:nvSpPr>
        <p:spPr>
          <a:xfrm>
            <a:off x="4491037" y="4669447"/>
            <a:ext cx="495300" cy="0"/>
          </a:xfrm>
          <a:custGeom>
            <a:avLst/>
            <a:gdLst/>
            <a:ahLst/>
            <a:cxnLst/>
            <a:rect l="l" t="t" r="r" b="b"/>
            <a:pathLst>
              <a:path w="495300">
                <a:moveTo>
                  <a:pt x="0" y="0"/>
                </a:moveTo>
                <a:lnTo>
                  <a:pt x="495300" y="0"/>
                </a:lnTo>
              </a:path>
            </a:pathLst>
          </a:custGeom>
          <a:ln w="28575">
            <a:solidFill>
              <a:srgbClr val="000000"/>
            </a:solidFill>
          </a:ln>
        </p:spPr>
        <p:txBody>
          <a:bodyPr wrap="square" lIns="0" tIns="0" rIns="0" bIns="0" rtlCol="0"/>
          <a:lstStyle/>
          <a:p>
            <a:endParaRPr/>
          </a:p>
        </p:txBody>
      </p:sp>
      <p:sp>
        <p:nvSpPr>
          <p:cNvPr id="6" name="object 6"/>
          <p:cNvSpPr/>
          <p:nvPr/>
        </p:nvSpPr>
        <p:spPr>
          <a:xfrm>
            <a:off x="4519612" y="3725684"/>
            <a:ext cx="466725" cy="0"/>
          </a:xfrm>
          <a:custGeom>
            <a:avLst/>
            <a:gdLst/>
            <a:ahLst/>
            <a:cxnLst/>
            <a:rect l="l" t="t" r="r" b="b"/>
            <a:pathLst>
              <a:path w="466725">
                <a:moveTo>
                  <a:pt x="0" y="0"/>
                </a:moveTo>
                <a:lnTo>
                  <a:pt x="466725" y="0"/>
                </a:lnTo>
              </a:path>
            </a:pathLst>
          </a:custGeom>
          <a:ln w="28575">
            <a:solidFill>
              <a:srgbClr val="000000"/>
            </a:solidFill>
          </a:ln>
        </p:spPr>
        <p:txBody>
          <a:bodyPr wrap="square" lIns="0" tIns="0" rIns="0" bIns="0" rtlCol="0"/>
          <a:lstStyle/>
          <a:p>
            <a:endParaRPr/>
          </a:p>
        </p:txBody>
      </p:sp>
      <p:sp>
        <p:nvSpPr>
          <p:cNvPr id="7" name="object 7"/>
          <p:cNvSpPr/>
          <p:nvPr/>
        </p:nvSpPr>
        <p:spPr>
          <a:xfrm>
            <a:off x="4491037" y="2965513"/>
            <a:ext cx="495300" cy="0"/>
          </a:xfrm>
          <a:custGeom>
            <a:avLst/>
            <a:gdLst/>
            <a:ahLst/>
            <a:cxnLst/>
            <a:rect l="l" t="t" r="r" b="b"/>
            <a:pathLst>
              <a:path w="495300">
                <a:moveTo>
                  <a:pt x="0" y="0"/>
                </a:moveTo>
                <a:lnTo>
                  <a:pt x="495300" y="0"/>
                </a:lnTo>
              </a:path>
            </a:pathLst>
          </a:custGeom>
          <a:ln w="28575">
            <a:solidFill>
              <a:srgbClr val="000000"/>
            </a:solidFill>
          </a:ln>
        </p:spPr>
        <p:txBody>
          <a:bodyPr wrap="square" lIns="0" tIns="0" rIns="0" bIns="0" rtlCol="0"/>
          <a:lstStyle/>
          <a:p>
            <a:endParaRPr/>
          </a:p>
        </p:txBody>
      </p:sp>
      <p:sp>
        <p:nvSpPr>
          <p:cNvPr id="8" name="object 8"/>
          <p:cNvSpPr/>
          <p:nvPr/>
        </p:nvSpPr>
        <p:spPr>
          <a:xfrm>
            <a:off x="6956425" y="3698595"/>
            <a:ext cx="704850" cy="85725"/>
          </a:xfrm>
          <a:custGeom>
            <a:avLst/>
            <a:gdLst/>
            <a:ahLst/>
            <a:cxnLst/>
            <a:rect l="l" t="t" r="r" b="b"/>
            <a:pathLst>
              <a:path w="704850" h="85725">
                <a:moveTo>
                  <a:pt x="619125" y="85725"/>
                </a:moveTo>
                <a:lnTo>
                  <a:pt x="619125" y="0"/>
                </a:lnTo>
                <a:lnTo>
                  <a:pt x="676275" y="28575"/>
                </a:lnTo>
                <a:lnTo>
                  <a:pt x="640562" y="28575"/>
                </a:lnTo>
                <a:lnTo>
                  <a:pt x="640562" y="57150"/>
                </a:lnTo>
                <a:lnTo>
                  <a:pt x="676275" y="57150"/>
                </a:lnTo>
                <a:lnTo>
                  <a:pt x="619125" y="85725"/>
                </a:lnTo>
                <a:close/>
              </a:path>
              <a:path w="704850" h="85725">
                <a:moveTo>
                  <a:pt x="619125" y="57150"/>
                </a:moveTo>
                <a:lnTo>
                  <a:pt x="0" y="57150"/>
                </a:lnTo>
                <a:lnTo>
                  <a:pt x="0" y="28575"/>
                </a:lnTo>
                <a:lnTo>
                  <a:pt x="619125" y="28575"/>
                </a:lnTo>
                <a:lnTo>
                  <a:pt x="619125" y="57150"/>
                </a:lnTo>
                <a:close/>
              </a:path>
              <a:path w="704850" h="85725">
                <a:moveTo>
                  <a:pt x="676275" y="57150"/>
                </a:moveTo>
                <a:lnTo>
                  <a:pt x="640562" y="57150"/>
                </a:lnTo>
                <a:lnTo>
                  <a:pt x="640562" y="28575"/>
                </a:lnTo>
                <a:lnTo>
                  <a:pt x="676275" y="28575"/>
                </a:lnTo>
                <a:lnTo>
                  <a:pt x="704850" y="42862"/>
                </a:lnTo>
                <a:lnTo>
                  <a:pt x="676275" y="57150"/>
                </a:lnTo>
                <a:close/>
              </a:path>
            </a:pathLst>
          </a:custGeom>
          <a:solidFill>
            <a:srgbClr val="000000"/>
          </a:solidFill>
        </p:spPr>
        <p:txBody>
          <a:bodyPr wrap="square" lIns="0" tIns="0" rIns="0" bIns="0" rtlCol="0"/>
          <a:lstStyle/>
          <a:p>
            <a:endParaRPr/>
          </a:p>
        </p:txBody>
      </p:sp>
      <p:sp>
        <p:nvSpPr>
          <p:cNvPr id="9" name="object 9"/>
          <p:cNvSpPr txBox="1"/>
          <p:nvPr/>
        </p:nvSpPr>
        <p:spPr>
          <a:xfrm>
            <a:off x="5336540" y="3902805"/>
            <a:ext cx="3438525" cy="829944"/>
          </a:xfrm>
          <a:prstGeom prst="rect">
            <a:avLst/>
          </a:prstGeom>
        </p:spPr>
        <p:txBody>
          <a:bodyPr vert="horz" wrap="square" lIns="0" tIns="0" rIns="0" bIns="0" rtlCol="0">
            <a:spAutoFit/>
          </a:bodyPr>
          <a:lstStyle/>
          <a:p>
            <a:pPr marL="234950">
              <a:lnSpc>
                <a:spcPct val="100000"/>
              </a:lnSpc>
            </a:pPr>
            <a:r>
              <a:rPr sz="2000" b="1" dirty="0">
                <a:solidFill>
                  <a:srgbClr val="FF0000"/>
                </a:solidFill>
                <a:latin typeface="宋体" panose="02010600030101010101" pitchFamily="2" charset="-122"/>
                <a:cs typeface="宋体" panose="02010600030101010101" pitchFamily="2" charset="-122"/>
              </a:rPr>
              <a:t>对主管和其它人员</a:t>
            </a:r>
            <a:r>
              <a:rPr sz="2000" b="1" spc="-5" dirty="0">
                <a:solidFill>
                  <a:srgbClr val="FF0000"/>
                </a:solidFill>
                <a:latin typeface="宋体" panose="02010600030101010101" pitchFamily="2" charset="-122"/>
                <a:cs typeface="宋体" panose="02010600030101010101" pitchFamily="2" charset="-122"/>
              </a:rPr>
              <a:t>1</a:t>
            </a:r>
            <a:r>
              <a:rPr sz="2000" b="1" dirty="0">
                <a:solidFill>
                  <a:srgbClr val="FF0000"/>
                </a:solidFill>
                <a:latin typeface="宋体" panose="02010600030101010101" pitchFamily="2" charset="-122"/>
                <a:cs typeface="宋体" panose="02010600030101010101" pitchFamily="2" charset="-122"/>
              </a:rPr>
              <a:t>万元以</a:t>
            </a:r>
            <a:r>
              <a:rPr sz="2000" b="1" spc="-5" dirty="0">
                <a:solidFill>
                  <a:srgbClr val="FF0000"/>
                </a:solidFill>
                <a:latin typeface="宋体" panose="02010600030101010101" pitchFamily="2" charset="-122"/>
                <a:cs typeface="宋体" panose="02010600030101010101" pitchFamily="2" charset="-122"/>
              </a:rPr>
              <a:t>下</a:t>
            </a:r>
            <a:endParaRPr sz="2000">
              <a:latin typeface="宋体" panose="02010600030101010101" pitchFamily="2" charset="-122"/>
              <a:cs typeface="宋体" panose="02010600030101010101" pitchFamily="2" charset="-122"/>
            </a:endParaRPr>
          </a:p>
          <a:p>
            <a:pPr marL="12700">
              <a:lnSpc>
                <a:spcPts val="2840"/>
              </a:lnSpc>
              <a:spcBef>
                <a:spcPts val="1470"/>
              </a:spcBef>
            </a:pPr>
            <a:r>
              <a:rPr sz="2400" b="1" dirty="0">
                <a:latin typeface="宋体" panose="02010600030101010101" pitchFamily="2" charset="-122"/>
                <a:cs typeface="宋体" panose="02010600030101010101" pitchFamily="2" charset="-122"/>
              </a:rPr>
              <a:t>逾期未改正停产停业整</a:t>
            </a:r>
            <a:r>
              <a:rPr sz="2400" b="1" spc="-10" dirty="0">
                <a:latin typeface="宋体" panose="02010600030101010101" pitchFamily="2" charset="-122"/>
                <a:cs typeface="宋体" panose="02010600030101010101" pitchFamily="2" charset="-122"/>
              </a:rPr>
              <a:t>顿</a:t>
            </a:r>
            <a:endParaRPr sz="2400">
              <a:latin typeface="宋体" panose="02010600030101010101" pitchFamily="2" charset="-122"/>
              <a:cs typeface="宋体" panose="02010600030101010101" pitchFamily="2" charset="-122"/>
            </a:endParaRPr>
          </a:p>
        </p:txBody>
      </p:sp>
      <p:sp>
        <p:nvSpPr>
          <p:cNvPr id="10" name="object 10"/>
          <p:cNvSpPr txBox="1"/>
          <p:nvPr/>
        </p:nvSpPr>
        <p:spPr>
          <a:xfrm>
            <a:off x="1092200" y="4498003"/>
            <a:ext cx="3088005" cy="280035"/>
          </a:xfrm>
          <a:prstGeom prst="rect">
            <a:avLst/>
          </a:prstGeom>
        </p:spPr>
        <p:txBody>
          <a:bodyPr vert="horz" wrap="square" lIns="0" tIns="0" rIns="0" bIns="0" rtlCol="0">
            <a:spAutoFit/>
          </a:bodyPr>
          <a:lstStyle/>
          <a:p>
            <a:pPr marL="12700">
              <a:lnSpc>
                <a:spcPts val="2380"/>
              </a:lnSpc>
            </a:pPr>
            <a:r>
              <a:rPr sz="2000" b="1" dirty="0">
                <a:latin typeface="宋体" panose="02010600030101010101" pitchFamily="2" charset="-122"/>
                <a:cs typeface="宋体" panose="02010600030101010101" pitchFamily="2" charset="-122"/>
              </a:rPr>
              <a:t>未对承包、承租方协调管</a:t>
            </a:r>
            <a:r>
              <a:rPr sz="2000" b="1" spc="-5" dirty="0">
                <a:latin typeface="宋体" panose="02010600030101010101" pitchFamily="2" charset="-122"/>
                <a:cs typeface="宋体" panose="02010600030101010101" pitchFamily="2" charset="-122"/>
              </a:rPr>
              <a:t>理</a:t>
            </a:r>
            <a:endParaRPr sz="2000">
              <a:latin typeface="宋体" panose="02010600030101010101" pitchFamily="2" charset="-122"/>
              <a:cs typeface="宋体" panose="02010600030101010101" pitchFamily="2" charset="-122"/>
            </a:endParaRPr>
          </a:p>
        </p:txBody>
      </p:sp>
      <p:sp>
        <p:nvSpPr>
          <p:cNvPr id="11" name="object 11"/>
          <p:cNvSpPr txBox="1">
            <a:spLocks noGrp="1"/>
          </p:cNvSpPr>
          <p:nvPr>
            <p:ph type="title"/>
          </p:nvPr>
        </p:nvSpPr>
        <p:spPr>
          <a:xfrm>
            <a:off x="2799079" y="1063625"/>
            <a:ext cx="3544570" cy="330200"/>
          </a:xfrm>
          <a:prstGeom prst="rect">
            <a:avLst/>
          </a:prstGeom>
        </p:spPr>
        <p:txBody>
          <a:bodyPr vert="horz" wrap="square" lIns="0" tIns="0" rIns="0" bIns="0" rtlCol="0">
            <a:spAutoFit/>
          </a:bodyPr>
          <a:lstStyle/>
          <a:p>
            <a:pPr marL="12700">
              <a:lnSpc>
                <a:spcPts val="2840"/>
              </a:lnSpc>
            </a:pPr>
            <a:r>
              <a:rPr sz="2400" dirty="0">
                <a:solidFill>
                  <a:srgbClr val="C0504D"/>
                </a:solidFill>
                <a:latin typeface="宋体" panose="02010600030101010101" pitchFamily="2" charset="-122"/>
                <a:cs typeface="宋体" panose="02010600030101010101" pitchFamily="2" charset="-122"/>
              </a:rPr>
              <a:t>租赁承包的法律责任（2</a:t>
            </a:r>
            <a:r>
              <a:rPr sz="2400" spc="-10" dirty="0">
                <a:solidFill>
                  <a:srgbClr val="C0504D"/>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
        <p:nvSpPr>
          <p:cNvPr id="12" name="object 12"/>
          <p:cNvSpPr/>
          <p:nvPr/>
        </p:nvSpPr>
        <p:spPr>
          <a:xfrm>
            <a:off x="5212079" y="4297679"/>
            <a:ext cx="3931920" cy="548639"/>
          </a:xfrm>
          <a:prstGeom prst="rect">
            <a:avLst/>
          </a:prstGeom>
          <a:blipFill>
            <a:blip r:embed="rId2"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134</a:t>
            </a:fld>
            <a:endParaRPr spc="-5" dirty="0">
              <a:solidFill>
                <a:srgbClr val="FFFF00"/>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97550" y="2574538"/>
            <a:ext cx="2705735" cy="1804035"/>
          </a:xfrm>
          <a:prstGeom prst="rect">
            <a:avLst/>
          </a:prstGeom>
        </p:spPr>
        <p:txBody>
          <a:bodyPr vert="horz" wrap="square" lIns="0" tIns="0" rIns="0" bIns="0" rtlCol="0">
            <a:spAutoFit/>
          </a:bodyPr>
          <a:lstStyle/>
          <a:p>
            <a:pPr marL="12700" marR="5080">
              <a:lnSpc>
                <a:spcPct val="100000"/>
              </a:lnSpc>
            </a:pPr>
            <a:r>
              <a:rPr sz="2000" b="1" dirty="0">
                <a:latin typeface="宋体" panose="02010600030101010101" pitchFamily="2" charset="-122"/>
                <a:cs typeface="宋体" panose="02010600030101010101" pitchFamily="2" charset="-122"/>
              </a:rPr>
              <a:t>责令限期改进</a:t>
            </a:r>
            <a:r>
              <a:rPr sz="2000" b="1" spc="-5" dirty="0">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可并处</a:t>
            </a:r>
            <a:r>
              <a:rPr sz="2000" b="1" spc="-5" dirty="0">
                <a:solidFill>
                  <a:srgbClr val="FF0000"/>
                </a:solidFill>
                <a:latin typeface="宋体" panose="02010600030101010101" pitchFamily="2" charset="-122"/>
                <a:cs typeface="宋体" panose="02010600030101010101" pitchFamily="2" charset="-122"/>
              </a:rPr>
              <a:t>5</a:t>
            </a:r>
            <a:r>
              <a:rPr sz="2000" b="1" dirty="0">
                <a:solidFill>
                  <a:srgbClr val="FF0000"/>
                </a:solidFill>
                <a:latin typeface="宋体" panose="02010600030101010101" pitchFamily="2" charset="-122"/>
                <a:cs typeface="宋体" panose="02010600030101010101" pitchFamily="2" charset="-122"/>
              </a:rPr>
              <a:t>万元以下罚款</a:t>
            </a:r>
            <a:r>
              <a:rPr sz="2000" b="1" spc="-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对主管和其它人</a:t>
            </a:r>
            <a:r>
              <a:rPr sz="2000" b="1" spc="-5" dirty="0">
                <a:solidFill>
                  <a:srgbClr val="FF0000"/>
                </a:solidFill>
                <a:latin typeface="宋体" panose="02010600030101010101" pitchFamily="2" charset="-122"/>
                <a:cs typeface="宋体" panose="02010600030101010101" pitchFamily="2" charset="-122"/>
              </a:rPr>
              <a:t>员 1</a:t>
            </a:r>
            <a:r>
              <a:rPr sz="2000" b="1" dirty="0">
                <a:solidFill>
                  <a:srgbClr val="FF0000"/>
                </a:solidFill>
                <a:latin typeface="宋体" panose="02010600030101010101" pitchFamily="2" charset="-122"/>
                <a:cs typeface="宋体" panose="02010600030101010101" pitchFamily="2" charset="-122"/>
              </a:rPr>
              <a:t>万元以</a:t>
            </a:r>
            <a:r>
              <a:rPr sz="2000" b="1" spc="-5" dirty="0">
                <a:solidFill>
                  <a:srgbClr val="FF0000"/>
                </a:solidFill>
                <a:latin typeface="宋体" panose="02010600030101010101" pitchFamily="2" charset="-122"/>
                <a:cs typeface="宋体" panose="02010600030101010101" pitchFamily="2" charset="-122"/>
              </a:rPr>
              <a:t>下</a:t>
            </a:r>
            <a:endParaRPr sz="2000">
              <a:latin typeface="宋体" panose="02010600030101010101" pitchFamily="2" charset="-122"/>
              <a:cs typeface="宋体" panose="02010600030101010101" pitchFamily="2" charset="-122"/>
            </a:endParaRPr>
          </a:p>
          <a:p>
            <a:pPr>
              <a:lnSpc>
                <a:spcPct val="100000"/>
              </a:lnSpc>
              <a:spcBef>
                <a:spcPts val="40"/>
              </a:spcBef>
            </a:pPr>
            <a:endParaRPr sz="2050">
              <a:latin typeface="Times New Roman" panose="02020603050405020304"/>
              <a:cs typeface="Times New Roman" panose="02020603050405020304"/>
            </a:endParaRPr>
          </a:p>
          <a:p>
            <a:pPr marL="12700">
              <a:lnSpc>
                <a:spcPts val="2380"/>
              </a:lnSpc>
            </a:pPr>
            <a:r>
              <a:rPr sz="2000" b="1" dirty="0">
                <a:latin typeface="宋体" panose="02010600030101010101" pitchFamily="2" charset="-122"/>
                <a:cs typeface="宋体" panose="02010600030101010101" pitchFamily="2" charset="-122"/>
              </a:rPr>
              <a:t>逾期未改正停产停</a:t>
            </a:r>
            <a:r>
              <a:rPr sz="2000" b="1" spc="-5" dirty="0">
                <a:latin typeface="宋体" panose="02010600030101010101" pitchFamily="2" charset="-122"/>
                <a:cs typeface="宋体" panose="02010600030101010101" pitchFamily="2" charset="-122"/>
              </a:rPr>
              <a:t>业</a:t>
            </a:r>
            <a:endParaRPr sz="2000">
              <a:latin typeface="宋体" panose="02010600030101010101" pitchFamily="2" charset="-122"/>
              <a:cs typeface="宋体" panose="02010600030101010101" pitchFamily="2" charset="-122"/>
            </a:endParaRPr>
          </a:p>
        </p:txBody>
      </p:sp>
      <p:sp>
        <p:nvSpPr>
          <p:cNvPr id="3" name="object 3"/>
          <p:cNvSpPr/>
          <p:nvPr/>
        </p:nvSpPr>
        <p:spPr>
          <a:xfrm>
            <a:off x="5067300" y="3460750"/>
            <a:ext cx="704850" cy="0"/>
          </a:xfrm>
          <a:custGeom>
            <a:avLst/>
            <a:gdLst/>
            <a:ahLst/>
            <a:cxnLst/>
            <a:rect l="l" t="t" r="r" b="b"/>
            <a:pathLst>
              <a:path w="704850">
                <a:moveTo>
                  <a:pt x="0" y="0"/>
                </a:moveTo>
                <a:lnTo>
                  <a:pt x="704850" y="0"/>
                </a:lnTo>
              </a:path>
            </a:pathLst>
          </a:custGeom>
          <a:ln w="28575">
            <a:solidFill>
              <a:srgbClr val="000000"/>
            </a:solidFill>
          </a:ln>
        </p:spPr>
        <p:txBody>
          <a:bodyPr wrap="square" lIns="0" tIns="0" rIns="0" bIns="0" rtlCol="0"/>
          <a:lstStyle/>
          <a:p>
            <a:endParaRPr/>
          </a:p>
        </p:txBody>
      </p:sp>
      <p:sp>
        <p:nvSpPr>
          <p:cNvPr id="4" name="object 4"/>
          <p:cNvSpPr/>
          <p:nvPr/>
        </p:nvSpPr>
        <p:spPr>
          <a:xfrm>
            <a:off x="5032375" y="2601899"/>
            <a:ext cx="30480" cy="1813560"/>
          </a:xfrm>
          <a:custGeom>
            <a:avLst/>
            <a:gdLst/>
            <a:ahLst/>
            <a:cxnLst/>
            <a:rect l="l" t="t" r="r" b="b"/>
            <a:pathLst>
              <a:path w="30479" h="1813560">
                <a:moveTo>
                  <a:pt x="1587" y="1812950"/>
                </a:moveTo>
                <a:lnTo>
                  <a:pt x="0" y="25"/>
                </a:lnTo>
                <a:lnTo>
                  <a:pt x="28575" y="0"/>
                </a:lnTo>
                <a:lnTo>
                  <a:pt x="30162" y="1812925"/>
                </a:lnTo>
                <a:lnTo>
                  <a:pt x="1587" y="1812950"/>
                </a:lnTo>
                <a:close/>
              </a:path>
            </a:pathLst>
          </a:custGeom>
          <a:solidFill>
            <a:srgbClr val="000000"/>
          </a:solidFill>
        </p:spPr>
        <p:txBody>
          <a:bodyPr wrap="square" lIns="0" tIns="0" rIns="0" bIns="0" rtlCol="0"/>
          <a:lstStyle/>
          <a:p>
            <a:endParaRPr/>
          </a:p>
        </p:txBody>
      </p:sp>
      <p:sp>
        <p:nvSpPr>
          <p:cNvPr id="5" name="object 5"/>
          <p:cNvSpPr/>
          <p:nvPr/>
        </p:nvSpPr>
        <p:spPr>
          <a:xfrm>
            <a:off x="3938587" y="4430712"/>
            <a:ext cx="1108075" cy="0"/>
          </a:xfrm>
          <a:custGeom>
            <a:avLst/>
            <a:gdLst/>
            <a:ahLst/>
            <a:cxnLst/>
            <a:rect l="l" t="t" r="r" b="b"/>
            <a:pathLst>
              <a:path w="1108075">
                <a:moveTo>
                  <a:pt x="0" y="0"/>
                </a:moveTo>
                <a:lnTo>
                  <a:pt x="1108075" y="0"/>
                </a:lnTo>
              </a:path>
            </a:pathLst>
          </a:custGeom>
          <a:ln w="28575">
            <a:solidFill>
              <a:srgbClr val="000000"/>
            </a:solidFill>
          </a:ln>
        </p:spPr>
        <p:txBody>
          <a:bodyPr wrap="square" lIns="0" tIns="0" rIns="0" bIns="0" rtlCol="0"/>
          <a:lstStyle/>
          <a:p>
            <a:endParaRPr/>
          </a:p>
        </p:txBody>
      </p:sp>
      <p:sp>
        <p:nvSpPr>
          <p:cNvPr id="6" name="object 6"/>
          <p:cNvSpPr/>
          <p:nvPr/>
        </p:nvSpPr>
        <p:spPr>
          <a:xfrm>
            <a:off x="3922712" y="3462337"/>
            <a:ext cx="1123950" cy="0"/>
          </a:xfrm>
          <a:custGeom>
            <a:avLst/>
            <a:gdLst/>
            <a:ahLst/>
            <a:cxnLst/>
            <a:rect l="l" t="t" r="r" b="b"/>
            <a:pathLst>
              <a:path w="1123950">
                <a:moveTo>
                  <a:pt x="0" y="0"/>
                </a:moveTo>
                <a:lnTo>
                  <a:pt x="1123950" y="0"/>
                </a:lnTo>
              </a:path>
            </a:pathLst>
          </a:custGeom>
          <a:ln w="28575">
            <a:solidFill>
              <a:srgbClr val="000000"/>
            </a:solidFill>
          </a:ln>
        </p:spPr>
        <p:txBody>
          <a:bodyPr wrap="square" lIns="0" tIns="0" rIns="0" bIns="0" rtlCol="0"/>
          <a:lstStyle/>
          <a:p>
            <a:endParaRPr/>
          </a:p>
        </p:txBody>
      </p:sp>
      <p:sp>
        <p:nvSpPr>
          <p:cNvPr id="7" name="object 7"/>
          <p:cNvSpPr/>
          <p:nvPr/>
        </p:nvSpPr>
        <p:spPr>
          <a:xfrm>
            <a:off x="3905250" y="2608262"/>
            <a:ext cx="1141730" cy="0"/>
          </a:xfrm>
          <a:custGeom>
            <a:avLst/>
            <a:gdLst/>
            <a:ahLst/>
            <a:cxnLst/>
            <a:rect l="l" t="t" r="r" b="b"/>
            <a:pathLst>
              <a:path w="1141729">
                <a:moveTo>
                  <a:pt x="0" y="0"/>
                </a:moveTo>
                <a:lnTo>
                  <a:pt x="1141412" y="0"/>
                </a:lnTo>
              </a:path>
            </a:pathLst>
          </a:custGeom>
          <a:ln w="28575">
            <a:solidFill>
              <a:srgbClr val="000000"/>
            </a:solidFill>
          </a:ln>
        </p:spPr>
        <p:txBody>
          <a:bodyPr wrap="square" lIns="0" tIns="0" rIns="0" bIns="0" rtlCol="0"/>
          <a:lstStyle/>
          <a:p>
            <a:endParaRPr/>
          </a:p>
        </p:txBody>
      </p:sp>
      <p:sp>
        <p:nvSpPr>
          <p:cNvPr id="8" name="object 8"/>
          <p:cNvSpPr txBox="1"/>
          <p:nvPr/>
        </p:nvSpPr>
        <p:spPr>
          <a:xfrm>
            <a:off x="825500" y="2446902"/>
            <a:ext cx="2832735" cy="2103120"/>
          </a:xfrm>
          <a:prstGeom prst="rect">
            <a:avLst/>
          </a:prstGeom>
        </p:spPr>
        <p:txBody>
          <a:bodyPr vert="horz" wrap="square" lIns="0" tIns="0" rIns="0" bIns="0" rtlCol="0">
            <a:spAutoFit/>
          </a:bodyPr>
          <a:lstStyle/>
          <a:p>
            <a:pPr marL="266700" indent="-19050">
              <a:lnSpc>
                <a:spcPct val="100000"/>
              </a:lnSpc>
            </a:pPr>
            <a:r>
              <a:rPr sz="2000" b="1" dirty="0">
                <a:latin typeface="宋体" panose="02010600030101010101" pitchFamily="2" charset="-122"/>
                <a:cs typeface="宋体" panose="02010600030101010101" pitchFamily="2" charset="-122"/>
              </a:rPr>
              <a:t>可能危及对方的活</a:t>
            </a:r>
            <a:r>
              <a:rPr sz="2000" b="1" spc="-5" dirty="0">
                <a:latin typeface="宋体" panose="02010600030101010101" pitchFamily="2" charset="-122"/>
                <a:cs typeface="宋体" panose="02010600030101010101" pitchFamily="2" charset="-122"/>
              </a:rPr>
              <a:t>动</a:t>
            </a:r>
            <a:endParaRPr sz="2000">
              <a:latin typeface="宋体" panose="02010600030101010101" pitchFamily="2" charset="-122"/>
              <a:cs typeface="宋体" panose="02010600030101010101" pitchFamily="2" charset="-122"/>
            </a:endParaRPr>
          </a:p>
          <a:p>
            <a:pPr marL="12700" marR="5080" indent="254000">
              <a:lnSpc>
                <a:spcPts val="7530"/>
              </a:lnSpc>
              <a:spcBef>
                <a:spcPts val="400"/>
              </a:spcBef>
            </a:pPr>
            <a:r>
              <a:rPr sz="2000" b="1" dirty="0">
                <a:latin typeface="宋体" panose="02010600030101010101" pitchFamily="2" charset="-122"/>
                <a:cs typeface="宋体" panose="02010600030101010101" pitchFamily="2" charset="-122"/>
              </a:rPr>
              <a:t>未签定安全生产协</a:t>
            </a:r>
            <a:r>
              <a:rPr sz="2000" b="1" spc="-5" dirty="0">
                <a:latin typeface="宋体" panose="02010600030101010101" pitchFamily="2" charset="-122"/>
                <a:cs typeface="宋体" panose="02010600030101010101" pitchFamily="2" charset="-122"/>
              </a:rPr>
              <a:t>议 </a:t>
            </a:r>
            <a:r>
              <a:rPr sz="2000" b="1" dirty="0">
                <a:latin typeface="宋体" panose="02010600030101010101" pitchFamily="2" charset="-122"/>
                <a:cs typeface="宋体" panose="02010600030101010101" pitchFamily="2" charset="-122"/>
              </a:rPr>
              <a:t>未指定专职人员协调管</a:t>
            </a:r>
            <a:r>
              <a:rPr sz="2000" b="1" spc="-5" dirty="0">
                <a:latin typeface="宋体" panose="02010600030101010101" pitchFamily="2" charset="-122"/>
                <a:cs typeface="宋体" panose="02010600030101010101" pitchFamily="2" charset="-122"/>
              </a:rPr>
              <a:t>理</a:t>
            </a:r>
            <a:endParaRPr sz="2000">
              <a:latin typeface="宋体" panose="02010600030101010101" pitchFamily="2" charset="-122"/>
              <a:cs typeface="宋体" panose="02010600030101010101" pitchFamily="2" charset="-122"/>
            </a:endParaRPr>
          </a:p>
        </p:txBody>
      </p:sp>
      <p:sp>
        <p:nvSpPr>
          <p:cNvPr id="9" name="object 9"/>
          <p:cNvSpPr/>
          <p:nvPr/>
        </p:nvSpPr>
        <p:spPr>
          <a:xfrm>
            <a:off x="7105650" y="3449637"/>
            <a:ext cx="704850" cy="85725"/>
          </a:xfrm>
          <a:custGeom>
            <a:avLst/>
            <a:gdLst/>
            <a:ahLst/>
            <a:cxnLst/>
            <a:rect l="l" t="t" r="r" b="b"/>
            <a:pathLst>
              <a:path w="704850" h="85725">
                <a:moveTo>
                  <a:pt x="619125" y="85725"/>
                </a:moveTo>
                <a:lnTo>
                  <a:pt x="619125" y="0"/>
                </a:lnTo>
                <a:lnTo>
                  <a:pt x="676275" y="28575"/>
                </a:lnTo>
                <a:lnTo>
                  <a:pt x="640562" y="28575"/>
                </a:lnTo>
                <a:lnTo>
                  <a:pt x="640562" y="57150"/>
                </a:lnTo>
                <a:lnTo>
                  <a:pt x="676275" y="57150"/>
                </a:lnTo>
                <a:lnTo>
                  <a:pt x="619125" y="85725"/>
                </a:lnTo>
                <a:close/>
              </a:path>
              <a:path w="704850" h="85725">
                <a:moveTo>
                  <a:pt x="619125" y="57150"/>
                </a:moveTo>
                <a:lnTo>
                  <a:pt x="0" y="57150"/>
                </a:lnTo>
                <a:lnTo>
                  <a:pt x="0" y="28575"/>
                </a:lnTo>
                <a:lnTo>
                  <a:pt x="619125" y="28575"/>
                </a:lnTo>
                <a:lnTo>
                  <a:pt x="619125" y="57150"/>
                </a:lnTo>
                <a:close/>
              </a:path>
              <a:path w="704850" h="85725">
                <a:moveTo>
                  <a:pt x="676275" y="57150"/>
                </a:moveTo>
                <a:lnTo>
                  <a:pt x="640562" y="57150"/>
                </a:lnTo>
                <a:lnTo>
                  <a:pt x="640562" y="28575"/>
                </a:lnTo>
                <a:lnTo>
                  <a:pt x="676275" y="28575"/>
                </a:lnTo>
                <a:lnTo>
                  <a:pt x="704850" y="42862"/>
                </a:lnTo>
                <a:lnTo>
                  <a:pt x="676275" y="57150"/>
                </a:lnTo>
                <a:close/>
              </a:path>
            </a:pathLst>
          </a:custGeom>
          <a:solidFill>
            <a:srgbClr val="000000"/>
          </a:solidFill>
        </p:spPr>
        <p:txBody>
          <a:bodyPr wrap="square" lIns="0" tIns="0" rIns="0" bIns="0" rtlCol="0"/>
          <a:lstStyle/>
          <a:p>
            <a:endParaRPr/>
          </a:p>
        </p:txBody>
      </p:sp>
      <p:sp>
        <p:nvSpPr>
          <p:cNvPr id="10" name="object 10"/>
          <p:cNvSpPr txBox="1">
            <a:spLocks noGrp="1"/>
          </p:cNvSpPr>
          <p:nvPr>
            <p:ph type="title"/>
          </p:nvPr>
        </p:nvSpPr>
        <p:spPr>
          <a:xfrm>
            <a:off x="2148204" y="1031875"/>
            <a:ext cx="1860550" cy="330200"/>
          </a:xfrm>
          <a:prstGeom prst="rect">
            <a:avLst/>
          </a:prstGeom>
        </p:spPr>
        <p:txBody>
          <a:bodyPr vert="horz" wrap="square" lIns="0" tIns="0" rIns="0" bIns="0" rtlCol="0">
            <a:spAutoFit/>
          </a:bodyPr>
          <a:lstStyle/>
          <a:p>
            <a:pPr marL="12700">
              <a:lnSpc>
                <a:spcPts val="2840"/>
              </a:lnSpc>
            </a:pPr>
            <a:r>
              <a:rPr sz="2400" dirty="0">
                <a:solidFill>
                  <a:srgbClr val="C0504D"/>
                </a:solidFill>
                <a:latin typeface="宋体" panose="02010600030101010101" pitchFamily="2" charset="-122"/>
                <a:cs typeface="宋体" panose="02010600030101010101" pitchFamily="2" charset="-122"/>
              </a:rPr>
              <a:t>第一百零一</a:t>
            </a:r>
            <a:r>
              <a:rPr sz="2400" spc="-10" dirty="0">
                <a:solidFill>
                  <a:srgbClr val="C0504D"/>
                </a:solidFill>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135</a:t>
            </a:fld>
            <a:endParaRPr spc="-5" dirty="0">
              <a:solidFill>
                <a:srgbClr val="FFFF00"/>
              </a:solidFill>
            </a:endParaRPr>
          </a:p>
        </p:txBody>
      </p:sp>
      <p:sp>
        <p:nvSpPr>
          <p:cNvPr id="11" name="object 11"/>
          <p:cNvSpPr txBox="1"/>
          <p:nvPr/>
        </p:nvSpPr>
        <p:spPr>
          <a:xfrm>
            <a:off x="4291965" y="1031875"/>
            <a:ext cx="2778760" cy="330200"/>
          </a:xfrm>
          <a:prstGeom prst="rect">
            <a:avLst/>
          </a:prstGeom>
        </p:spPr>
        <p:txBody>
          <a:bodyPr vert="horz" wrap="square" lIns="0" tIns="0" rIns="0" bIns="0" rtlCol="0">
            <a:spAutoFit/>
          </a:bodyPr>
          <a:lstStyle/>
          <a:p>
            <a:pPr marL="12700">
              <a:lnSpc>
                <a:spcPts val="2840"/>
              </a:lnSpc>
            </a:pPr>
            <a:r>
              <a:rPr sz="2400" b="1" dirty="0">
                <a:solidFill>
                  <a:srgbClr val="C0504D"/>
                </a:solidFill>
                <a:latin typeface="宋体" panose="02010600030101010101" pitchFamily="2" charset="-122"/>
                <a:cs typeface="宋体" panose="02010600030101010101" pitchFamily="2" charset="-122"/>
              </a:rPr>
              <a:t>同区域作业法律责</a:t>
            </a:r>
            <a:r>
              <a:rPr sz="2400" b="1" spc="-10" dirty="0">
                <a:solidFill>
                  <a:srgbClr val="C0504D"/>
                </a:solidFill>
                <a:latin typeface="宋体" panose="02010600030101010101" pitchFamily="2" charset="-122"/>
                <a:cs typeface="宋体" panose="02010600030101010101" pitchFamily="2" charset="-122"/>
              </a:rPr>
              <a:t>任</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2100" y="2561202"/>
            <a:ext cx="3088005" cy="280035"/>
          </a:xfrm>
          <a:prstGeom prst="rect">
            <a:avLst/>
          </a:prstGeom>
        </p:spPr>
        <p:txBody>
          <a:bodyPr vert="horz" wrap="square" lIns="0" tIns="0" rIns="0" bIns="0" rtlCol="0">
            <a:spAutoFit/>
          </a:bodyPr>
          <a:lstStyle/>
          <a:p>
            <a:pPr marL="12700">
              <a:lnSpc>
                <a:spcPts val="2380"/>
              </a:lnSpc>
            </a:pPr>
            <a:r>
              <a:rPr sz="2000" b="1" dirty="0">
                <a:latin typeface="宋体" panose="02010600030101010101" pitchFamily="2" charset="-122"/>
                <a:cs typeface="宋体" panose="02010600030101010101" pitchFamily="2" charset="-122"/>
              </a:rPr>
              <a:t>员工宿三合一不符安全距</a:t>
            </a:r>
            <a:r>
              <a:rPr sz="2000" b="1" spc="-5" dirty="0">
                <a:latin typeface="宋体" panose="02010600030101010101" pitchFamily="2" charset="-122"/>
                <a:cs typeface="宋体" panose="02010600030101010101" pitchFamily="2" charset="-122"/>
              </a:rPr>
              <a:t>离</a:t>
            </a:r>
            <a:endParaRPr sz="2000">
              <a:latin typeface="宋体" panose="02010600030101010101" pitchFamily="2" charset="-122"/>
              <a:cs typeface="宋体" panose="02010600030101010101" pitchFamily="2" charset="-122"/>
            </a:endParaRPr>
          </a:p>
        </p:txBody>
      </p:sp>
      <p:sp>
        <p:nvSpPr>
          <p:cNvPr id="3" name="object 3"/>
          <p:cNvSpPr/>
          <p:nvPr/>
        </p:nvSpPr>
        <p:spPr>
          <a:xfrm>
            <a:off x="4038600" y="2705100"/>
            <a:ext cx="0" cy="1752600"/>
          </a:xfrm>
          <a:custGeom>
            <a:avLst/>
            <a:gdLst/>
            <a:ahLst/>
            <a:cxnLst/>
            <a:rect l="l" t="t" r="r" b="b"/>
            <a:pathLst>
              <a:path h="1752600">
                <a:moveTo>
                  <a:pt x="0" y="0"/>
                </a:moveTo>
                <a:lnTo>
                  <a:pt x="0" y="1752600"/>
                </a:lnTo>
              </a:path>
            </a:pathLst>
          </a:custGeom>
          <a:ln w="28575">
            <a:solidFill>
              <a:srgbClr val="000000"/>
            </a:solidFill>
          </a:ln>
        </p:spPr>
        <p:txBody>
          <a:bodyPr wrap="square" lIns="0" tIns="0" rIns="0" bIns="0" rtlCol="0"/>
          <a:lstStyle/>
          <a:p>
            <a:endParaRPr/>
          </a:p>
        </p:txBody>
      </p:sp>
      <p:sp>
        <p:nvSpPr>
          <p:cNvPr id="4" name="object 4"/>
          <p:cNvSpPr/>
          <p:nvPr/>
        </p:nvSpPr>
        <p:spPr>
          <a:xfrm>
            <a:off x="3657600" y="4457700"/>
            <a:ext cx="381000" cy="0"/>
          </a:xfrm>
          <a:custGeom>
            <a:avLst/>
            <a:gdLst/>
            <a:ahLst/>
            <a:cxnLst/>
            <a:rect l="l" t="t" r="r" b="b"/>
            <a:pathLst>
              <a:path w="381000">
                <a:moveTo>
                  <a:pt x="0" y="0"/>
                </a:moveTo>
                <a:lnTo>
                  <a:pt x="381000" y="0"/>
                </a:lnTo>
              </a:path>
            </a:pathLst>
          </a:custGeom>
          <a:ln w="28575">
            <a:solidFill>
              <a:srgbClr val="000000"/>
            </a:solidFill>
          </a:ln>
        </p:spPr>
        <p:txBody>
          <a:bodyPr wrap="square" lIns="0" tIns="0" rIns="0" bIns="0" rtlCol="0"/>
          <a:lstStyle/>
          <a:p>
            <a:endParaRPr/>
          </a:p>
        </p:txBody>
      </p:sp>
      <p:sp>
        <p:nvSpPr>
          <p:cNvPr id="5" name="object 5"/>
          <p:cNvSpPr/>
          <p:nvPr/>
        </p:nvSpPr>
        <p:spPr>
          <a:xfrm>
            <a:off x="3703396" y="2706560"/>
            <a:ext cx="335280" cy="0"/>
          </a:xfrm>
          <a:custGeom>
            <a:avLst/>
            <a:gdLst/>
            <a:ahLst/>
            <a:cxnLst/>
            <a:rect l="l" t="t" r="r" b="b"/>
            <a:pathLst>
              <a:path w="335279">
                <a:moveTo>
                  <a:pt x="0" y="0"/>
                </a:moveTo>
                <a:lnTo>
                  <a:pt x="335203" y="0"/>
                </a:lnTo>
              </a:path>
            </a:pathLst>
          </a:custGeom>
          <a:ln w="28575">
            <a:solidFill>
              <a:srgbClr val="000000"/>
            </a:solidFill>
          </a:ln>
        </p:spPr>
        <p:txBody>
          <a:bodyPr wrap="square" lIns="0" tIns="0" rIns="0" bIns="0" rtlCol="0"/>
          <a:lstStyle/>
          <a:p>
            <a:endParaRPr/>
          </a:p>
        </p:txBody>
      </p:sp>
      <p:sp>
        <p:nvSpPr>
          <p:cNvPr id="6" name="object 6"/>
          <p:cNvSpPr txBox="1"/>
          <p:nvPr/>
        </p:nvSpPr>
        <p:spPr>
          <a:xfrm>
            <a:off x="292100" y="4085202"/>
            <a:ext cx="2066925" cy="584835"/>
          </a:xfrm>
          <a:prstGeom prst="rect">
            <a:avLst/>
          </a:prstGeom>
        </p:spPr>
        <p:txBody>
          <a:bodyPr vert="horz" wrap="square" lIns="0" tIns="0" rIns="0" bIns="0" rtlCol="0">
            <a:spAutoFit/>
          </a:bodyPr>
          <a:lstStyle/>
          <a:p>
            <a:pPr marL="12700" marR="5080">
              <a:lnSpc>
                <a:spcPct val="100000"/>
              </a:lnSpc>
            </a:pPr>
            <a:r>
              <a:rPr sz="2000" b="1" dirty="0">
                <a:latin typeface="宋体" panose="02010600030101010101" pitchFamily="2" charset="-122"/>
                <a:cs typeface="宋体" panose="02010600030101010101" pitchFamily="2" charset="-122"/>
              </a:rPr>
              <a:t>无安全通道、标</a:t>
            </a:r>
            <a:r>
              <a:rPr sz="2000" b="1" spc="-5" dirty="0">
                <a:latin typeface="宋体" panose="02010600030101010101" pitchFamily="2" charset="-122"/>
                <a:cs typeface="宋体" panose="02010600030101010101" pitchFamily="2" charset="-122"/>
              </a:rPr>
              <a:t>志 </a:t>
            </a:r>
            <a:r>
              <a:rPr sz="2000" b="1" dirty="0">
                <a:latin typeface="宋体" panose="02010600030101010101" pitchFamily="2" charset="-122"/>
                <a:cs typeface="宋体" panose="02010600030101010101" pitchFamily="2" charset="-122"/>
              </a:rPr>
              <a:t>或锁闭封</a:t>
            </a:r>
            <a:r>
              <a:rPr sz="2000" b="1" spc="-5" dirty="0">
                <a:latin typeface="宋体" panose="02010600030101010101" pitchFamily="2" charset="-122"/>
                <a:cs typeface="宋体" panose="02010600030101010101" pitchFamily="2" charset="-122"/>
              </a:rPr>
              <a:t>堵</a:t>
            </a:r>
            <a:endParaRPr sz="2000">
              <a:latin typeface="宋体" panose="02010600030101010101" pitchFamily="2" charset="-122"/>
              <a:cs typeface="宋体" panose="02010600030101010101" pitchFamily="2" charset="-122"/>
            </a:endParaRPr>
          </a:p>
        </p:txBody>
      </p:sp>
      <p:sp>
        <p:nvSpPr>
          <p:cNvPr id="7" name="object 7"/>
          <p:cNvSpPr txBox="1"/>
          <p:nvPr/>
        </p:nvSpPr>
        <p:spPr>
          <a:xfrm>
            <a:off x="4566920" y="1930648"/>
            <a:ext cx="3096260" cy="3582035"/>
          </a:xfrm>
          <a:prstGeom prst="rect">
            <a:avLst/>
          </a:prstGeom>
        </p:spPr>
        <p:txBody>
          <a:bodyPr vert="horz" wrap="square" lIns="0" tIns="0" rIns="0" bIns="0" rtlCol="0">
            <a:spAutoFit/>
          </a:bodyPr>
          <a:lstStyle/>
          <a:p>
            <a:pPr marL="80010" marR="582295" indent="61595">
              <a:lnSpc>
                <a:spcPct val="120000"/>
              </a:lnSpc>
            </a:pPr>
            <a:r>
              <a:rPr sz="2000" b="1" dirty="0">
                <a:latin typeface="宋体" panose="02010600030101010101" pitchFamily="2" charset="-122"/>
                <a:cs typeface="宋体" panose="02010600030101010101" pitchFamily="2" charset="-122"/>
              </a:rPr>
              <a:t>限期改</a:t>
            </a:r>
            <a:r>
              <a:rPr sz="2000" b="1" spc="-5" dirty="0">
                <a:latin typeface="宋体" panose="02010600030101010101" pitchFamily="2" charset="-122"/>
                <a:cs typeface="宋体" panose="02010600030101010101" pitchFamily="2" charset="-122"/>
              </a:rPr>
              <a:t>进 </a:t>
            </a:r>
            <a:r>
              <a:rPr sz="2000" b="1" dirty="0">
                <a:solidFill>
                  <a:srgbClr val="FF0000"/>
                </a:solidFill>
                <a:latin typeface="宋体" panose="02010600030101010101" pitchFamily="2" charset="-122"/>
                <a:cs typeface="宋体" panose="02010600030101010101" pitchFamily="2" charset="-122"/>
              </a:rPr>
              <a:t>可处</a:t>
            </a:r>
            <a:r>
              <a:rPr sz="2000" b="1" spc="-5" dirty="0">
                <a:solidFill>
                  <a:srgbClr val="FF0000"/>
                </a:solidFill>
                <a:latin typeface="宋体" panose="02010600030101010101" pitchFamily="2" charset="-122"/>
                <a:cs typeface="宋体" panose="02010600030101010101" pitchFamily="2" charset="-122"/>
              </a:rPr>
              <a:t>5</a:t>
            </a:r>
            <a:r>
              <a:rPr sz="2000" b="1" dirty="0">
                <a:solidFill>
                  <a:srgbClr val="FF0000"/>
                </a:solidFill>
                <a:latin typeface="宋体" panose="02010600030101010101" pitchFamily="2" charset="-122"/>
                <a:cs typeface="宋体" panose="02010600030101010101" pitchFamily="2" charset="-122"/>
              </a:rPr>
              <a:t>万元以下罚款</a:t>
            </a:r>
            <a:r>
              <a:rPr sz="2000" b="1" spc="-5" dirty="0">
                <a:solidFill>
                  <a:srgbClr val="FF0000"/>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a:lnSpc>
                <a:spcPct val="100000"/>
              </a:lnSpc>
              <a:spcBef>
                <a:spcPts val="5"/>
              </a:spcBef>
            </a:pPr>
            <a:endParaRPr sz="2500">
              <a:latin typeface="Times New Roman" panose="02020603050405020304"/>
              <a:cs typeface="Times New Roman" panose="02020603050405020304"/>
            </a:endParaRPr>
          </a:p>
          <a:p>
            <a:pPr marL="79375" marR="966470" indent="1270">
              <a:lnSpc>
                <a:spcPct val="120000"/>
              </a:lnSpc>
            </a:pPr>
            <a:r>
              <a:rPr sz="2000" b="1" dirty="0">
                <a:solidFill>
                  <a:srgbClr val="FF0000"/>
                </a:solidFill>
                <a:latin typeface="宋体" panose="02010600030101010101" pitchFamily="2" charset="-122"/>
                <a:cs typeface="宋体" panose="02010600030101010101" pitchFamily="2" charset="-122"/>
              </a:rPr>
              <a:t>对主管和其它人</a:t>
            </a:r>
            <a:r>
              <a:rPr sz="2000" b="1" spc="-5" dirty="0">
                <a:solidFill>
                  <a:srgbClr val="FF0000"/>
                </a:solidFill>
                <a:latin typeface="宋体" panose="02010600030101010101" pitchFamily="2" charset="-122"/>
                <a:cs typeface="宋体" panose="02010600030101010101" pitchFamily="2" charset="-122"/>
              </a:rPr>
              <a:t>员 1</a:t>
            </a:r>
            <a:r>
              <a:rPr sz="2000" b="1" dirty="0">
                <a:solidFill>
                  <a:srgbClr val="FF0000"/>
                </a:solidFill>
                <a:latin typeface="宋体" panose="02010600030101010101" pitchFamily="2" charset="-122"/>
                <a:cs typeface="宋体" panose="02010600030101010101" pitchFamily="2" charset="-122"/>
              </a:rPr>
              <a:t>万元以下罚</a:t>
            </a:r>
            <a:r>
              <a:rPr sz="2000" b="1" spc="-5" dirty="0">
                <a:solidFill>
                  <a:srgbClr val="FF0000"/>
                </a:solidFill>
                <a:latin typeface="宋体" panose="02010600030101010101" pitchFamily="2" charset="-122"/>
                <a:cs typeface="宋体" panose="02010600030101010101" pitchFamily="2" charset="-122"/>
              </a:rPr>
              <a:t>款</a:t>
            </a:r>
            <a:endParaRPr sz="2000">
              <a:latin typeface="宋体" panose="02010600030101010101" pitchFamily="2" charset="-122"/>
              <a:cs typeface="宋体" panose="02010600030101010101" pitchFamily="2" charset="-122"/>
            </a:endParaRPr>
          </a:p>
          <a:p>
            <a:pPr>
              <a:lnSpc>
                <a:spcPct val="100000"/>
              </a:lnSpc>
              <a:spcBef>
                <a:spcPts val="5"/>
              </a:spcBef>
            </a:pPr>
            <a:endParaRPr sz="2150">
              <a:latin typeface="Times New Roman" panose="02020603050405020304"/>
              <a:cs typeface="Times New Roman" panose="02020603050405020304"/>
            </a:endParaRPr>
          </a:p>
          <a:p>
            <a:pPr marL="273050" marR="5080" indent="513715">
              <a:lnSpc>
                <a:spcPct val="200000"/>
              </a:lnSpc>
            </a:pPr>
            <a:r>
              <a:rPr sz="2000" b="1" dirty="0">
                <a:latin typeface="宋体" panose="02010600030101010101" pitchFamily="2" charset="-122"/>
                <a:cs typeface="宋体" panose="02010600030101010101" pitchFamily="2" charset="-122"/>
              </a:rPr>
              <a:t>逾期未改正停产整</a:t>
            </a:r>
            <a:r>
              <a:rPr sz="2000" b="1" spc="-5" dirty="0">
                <a:latin typeface="宋体" panose="02010600030101010101" pitchFamily="2" charset="-122"/>
                <a:cs typeface="宋体" panose="02010600030101010101" pitchFamily="2" charset="-122"/>
              </a:rPr>
              <a:t>顿 </a:t>
            </a:r>
            <a:r>
              <a:rPr sz="2000" b="1" dirty="0">
                <a:latin typeface="宋体" panose="02010600030101010101" pitchFamily="2" charset="-122"/>
                <a:cs typeface="宋体" panose="02010600030101010101" pitchFamily="2" charset="-122"/>
              </a:rPr>
              <a:t>构成犯罪刑事责</a:t>
            </a:r>
            <a:r>
              <a:rPr sz="2000" b="1" spc="-5" dirty="0">
                <a:latin typeface="宋体" panose="02010600030101010101" pitchFamily="2" charset="-122"/>
                <a:cs typeface="宋体" panose="02010600030101010101" pitchFamily="2" charset="-122"/>
              </a:rPr>
              <a:t>任</a:t>
            </a:r>
            <a:endParaRPr sz="2000">
              <a:latin typeface="宋体" panose="02010600030101010101" pitchFamily="2" charset="-122"/>
              <a:cs typeface="宋体" panose="02010600030101010101" pitchFamily="2" charset="-122"/>
            </a:endParaRPr>
          </a:p>
          <a:p>
            <a:pPr marL="12700">
              <a:lnSpc>
                <a:spcPts val="2380"/>
              </a:lnSpc>
            </a:pPr>
            <a:r>
              <a:rPr sz="2000" b="1" spc="-5" dirty="0">
                <a:latin typeface="宋体" panose="02010600030101010101" pitchFamily="2" charset="-122"/>
                <a:cs typeface="宋体" panose="02010600030101010101" pitchFamily="2" charset="-122"/>
              </a:rPr>
              <a:t>136</a:t>
            </a:r>
            <a:r>
              <a:rPr sz="2000" b="1" dirty="0">
                <a:latin typeface="宋体" panose="02010600030101010101" pitchFamily="2" charset="-122"/>
                <a:cs typeface="宋体" panose="02010600030101010101" pitchFamily="2" charset="-122"/>
              </a:rPr>
              <a:t>和</a:t>
            </a:r>
            <a:r>
              <a:rPr sz="2000" b="1" spc="-5" dirty="0">
                <a:latin typeface="宋体" panose="02010600030101010101" pitchFamily="2" charset="-122"/>
                <a:cs typeface="宋体" panose="02010600030101010101" pitchFamily="2" charset="-122"/>
              </a:rPr>
              <a:t>139条</a:t>
            </a:r>
            <a:endParaRPr sz="2000">
              <a:latin typeface="宋体" panose="02010600030101010101" pitchFamily="2" charset="-122"/>
              <a:cs typeface="宋体" panose="02010600030101010101" pitchFamily="2" charset="-122"/>
            </a:endParaRPr>
          </a:p>
        </p:txBody>
      </p:sp>
      <p:sp>
        <p:nvSpPr>
          <p:cNvPr id="8" name="object 8"/>
          <p:cNvSpPr/>
          <p:nvPr/>
        </p:nvSpPr>
        <p:spPr>
          <a:xfrm>
            <a:off x="4038600" y="3486150"/>
            <a:ext cx="476250" cy="0"/>
          </a:xfrm>
          <a:custGeom>
            <a:avLst/>
            <a:gdLst/>
            <a:ahLst/>
            <a:cxnLst/>
            <a:rect l="l" t="t" r="r" b="b"/>
            <a:pathLst>
              <a:path w="476250">
                <a:moveTo>
                  <a:pt x="0" y="0"/>
                </a:moveTo>
                <a:lnTo>
                  <a:pt x="476250" y="0"/>
                </a:lnTo>
              </a:path>
            </a:pathLst>
          </a:custGeom>
          <a:ln w="28575">
            <a:solidFill>
              <a:srgbClr val="000000"/>
            </a:solidFill>
          </a:ln>
        </p:spPr>
        <p:txBody>
          <a:bodyPr wrap="square" lIns="0" tIns="0" rIns="0" bIns="0" rtlCol="0"/>
          <a:lstStyle/>
          <a:p>
            <a:endParaRPr/>
          </a:p>
        </p:txBody>
      </p:sp>
      <p:sp>
        <p:nvSpPr>
          <p:cNvPr id="9" name="object 9"/>
          <p:cNvSpPr/>
          <p:nvPr/>
        </p:nvSpPr>
        <p:spPr>
          <a:xfrm>
            <a:off x="5824537" y="3443287"/>
            <a:ext cx="476250" cy="85725"/>
          </a:xfrm>
          <a:custGeom>
            <a:avLst/>
            <a:gdLst/>
            <a:ahLst/>
            <a:cxnLst/>
            <a:rect l="l" t="t" r="r" b="b"/>
            <a:pathLst>
              <a:path w="476250" h="85725">
                <a:moveTo>
                  <a:pt x="390525" y="85725"/>
                </a:moveTo>
                <a:lnTo>
                  <a:pt x="390525" y="0"/>
                </a:lnTo>
                <a:lnTo>
                  <a:pt x="447675" y="28575"/>
                </a:lnTo>
                <a:lnTo>
                  <a:pt x="411962" y="28575"/>
                </a:lnTo>
                <a:lnTo>
                  <a:pt x="411962" y="57150"/>
                </a:lnTo>
                <a:lnTo>
                  <a:pt x="447675" y="57150"/>
                </a:lnTo>
                <a:lnTo>
                  <a:pt x="390525" y="85725"/>
                </a:lnTo>
                <a:close/>
              </a:path>
              <a:path w="476250" h="85725">
                <a:moveTo>
                  <a:pt x="390525" y="57150"/>
                </a:moveTo>
                <a:lnTo>
                  <a:pt x="0" y="57150"/>
                </a:lnTo>
                <a:lnTo>
                  <a:pt x="0" y="28575"/>
                </a:lnTo>
                <a:lnTo>
                  <a:pt x="390525" y="28575"/>
                </a:lnTo>
                <a:lnTo>
                  <a:pt x="390525" y="57150"/>
                </a:lnTo>
                <a:close/>
              </a:path>
              <a:path w="476250" h="85725">
                <a:moveTo>
                  <a:pt x="447675" y="57150"/>
                </a:moveTo>
                <a:lnTo>
                  <a:pt x="411962" y="57150"/>
                </a:lnTo>
                <a:lnTo>
                  <a:pt x="411962" y="28575"/>
                </a:lnTo>
                <a:lnTo>
                  <a:pt x="447675" y="28575"/>
                </a:lnTo>
                <a:lnTo>
                  <a:pt x="476250" y="42862"/>
                </a:lnTo>
                <a:lnTo>
                  <a:pt x="447675" y="57150"/>
                </a:lnTo>
                <a:close/>
              </a:path>
            </a:pathLst>
          </a:custGeom>
          <a:solidFill>
            <a:srgbClr val="000000"/>
          </a:solidFill>
        </p:spPr>
        <p:txBody>
          <a:bodyPr wrap="square" lIns="0" tIns="0" rIns="0" bIns="0" rtlCol="0"/>
          <a:lstStyle/>
          <a:p>
            <a:endParaRPr/>
          </a:p>
        </p:txBody>
      </p:sp>
      <p:sp>
        <p:nvSpPr>
          <p:cNvPr id="10" name="object 10"/>
          <p:cNvSpPr/>
          <p:nvPr/>
        </p:nvSpPr>
        <p:spPr>
          <a:xfrm>
            <a:off x="6967537" y="3424237"/>
            <a:ext cx="476250" cy="85725"/>
          </a:xfrm>
          <a:custGeom>
            <a:avLst/>
            <a:gdLst/>
            <a:ahLst/>
            <a:cxnLst/>
            <a:rect l="l" t="t" r="r" b="b"/>
            <a:pathLst>
              <a:path w="476250" h="85725">
                <a:moveTo>
                  <a:pt x="390525" y="85725"/>
                </a:moveTo>
                <a:lnTo>
                  <a:pt x="390525" y="0"/>
                </a:lnTo>
                <a:lnTo>
                  <a:pt x="447675" y="28575"/>
                </a:lnTo>
                <a:lnTo>
                  <a:pt x="411962" y="28575"/>
                </a:lnTo>
                <a:lnTo>
                  <a:pt x="411962" y="57150"/>
                </a:lnTo>
                <a:lnTo>
                  <a:pt x="447675" y="57150"/>
                </a:lnTo>
                <a:lnTo>
                  <a:pt x="390525" y="85725"/>
                </a:lnTo>
                <a:close/>
              </a:path>
              <a:path w="476250" h="85725">
                <a:moveTo>
                  <a:pt x="390525" y="57150"/>
                </a:moveTo>
                <a:lnTo>
                  <a:pt x="0" y="57150"/>
                </a:lnTo>
                <a:lnTo>
                  <a:pt x="0" y="28575"/>
                </a:lnTo>
                <a:lnTo>
                  <a:pt x="390525" y="28575"/>
                </a:lnTo>
                <a:lnTo>
                  <a:pt x="390525" y="57150"/>
                </a:lnTo>
                <a:close/>
              </a:path>
              <a:path w="476250" h="85725">
                <a:moveTo>
                  <a:pt x="447675" y="57150"/>
                </a:moveTo>
                <a:lnTo>
                  <a:pt x="411962" y="57150"/>
                </a:lnTo>
                <a:lnTo>
                  <a:pt x="411962" y="28575"/>
                </a:lnTo>
                <a:lnTo>
                  <a:pt x="447675" y="28575"/>
                </a:lnTo>
                <a:lnTo>
                  <a:pt x="476250" y="42862"/>
                </a:lnTo>
                <a:lnTo>
                  <a:pt x="447675" y="57150"/>
                </a:lnTo>
                <a:close/>
              </a:path>
            </a:pathLst>
          </a:custGeom>
          <a:solidFill>
            <a:srgbClr val="000000"/>
          </a:solidFill>
        </p:spPr>
        <p:txBody>
          <a:bodyPr wrap="square" lIns="0" tIns="0" rIns="0" bIns="0" rtlCol="0"/>
          <a:lstStyle/>
          <a:p>
            <a:endParaRPr/>
          </a:p>
        </p:txBody>
      </p:sp>
      <p:sp>
        <p:nvSpPr>
          <p:cNvPr id="11" name="object 11"/>
          <p:cNvSpPr txBox="1">
            <a:spLocks noGrp="1"/>
          </p:cNvSpPr>
          <p:nvPr>
            <p:ph type="title"/>
          </p:nvPr>
        </p:nvSpPr>
        <p:spPr>
          <a:xfrm>
            <a:off x="1957070" y="1063625"/>
            <a:ext cx="1860550" cy="330200"/>
          </a:xfrm>
          <a:prstGeom prst="rect">
            <a:avLst/>
          </a:prstGeom>
        </p:spPr>
        <p:txBody>
          <a:bodyPr vert="horz" wrap="square" lIns="0" tIns="0" rIns="0" bIns="0" rtlCol="0">
            <a:spAutoFit/>
          </a:bodyPr>
          <a:lstStyle/>
          <a:p>
            <a:pPr marL="12700">
              <a:lnSpc>
                <a:spcPts val="2840"/>
              </a:lnSpc>
            </a:pPr>
            <a:r>
              <a:rPr sz="2400" dirty="0">
                <a:solidFill>
                  <a:srgbClr val="C0504D"/>
                </a:solidFill>
                <a:latin typeface="宋体" panose="02010600030101010101" pitchFamily="2" charset="-122"/>
                <a:cs typeface="宋体" panose="02010600030101010101" pitchFamily="2" charset="-122"/>
              </a:rPr>
              <a:t>第一百零二</a:t>
            </a:r>
            <a:r>
              <a:rPr sz="2400" spc="-10" dirty="0">
                <a:solidFill>
                  <a:srgbClr val="C0504D"/>
                </a:solidFill>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136</a:t>
            </a:fld>
            <a:endParaRPr spc="-5" dirty="0">
              <a:solidFill>
                <a:srgbClr val="FFFF00"/>
              </a:solidFill>
            </a:endParaRPr>
          </a:p>
        </p:txBody>
      </p:sp>
      <p:sp>
        <p:nvSpPr>
          <p:cNvPr id="12" name="object 12"/>
          <p:cNvSpPr txBox="1"/>
          <p:nvPr/>
        </p:nvSpPr>
        <p:spPr>
          <a:xfrm>
            <a:off x="4100829" y="1063625"/>
            <a:ext cx="3084830" cy="330200"/>
          </a:xfrm>
          <a:prstGeom prst="rect">
            <a:avLst/>
          </a:prstGeom>
        </p:spPr>
        <p:txBody>
          <a:bodyPr vert="horz" wrap="square" lIns="0" tIns="0" rIns="0" bIns="0" rtlCol="0">
            <a:spAutoFit/>
          </a:bodyPr>
          <a:lstStyle/>
          <a:p>
            <a:pPr marL="12700">
              <a:lnSpc>
                <a:spcPts val="2840"/>
              </a:lnSpc>
            </a:pPr>
            <a:r>
              <a:rPr sz="2400" b="1" dirty="0">
                <a:solidFill>
                  <a:srgbClr val="C0504D"/>
                </a:solidFill>
                <a:latin typeface="宋体" panose="02010600030101010101" pitchFamily="2" charset="-122"/>
                <a:cs typeface="宋体" panose="02010600030101010101" pitchFamily="2" charset="-122"/>
              </a:rPr>
              <a:t>员工宿舍安全法律责</a:t>
            </a:r>
            <a:r>
              <a:rPr sz="2400" b="1" spc="-10" dirty="0">
                <a:solidFill>
                  <a:srgbClr val="C0504D"/>
                </a:solidFill>
                <a:latin typeface="宋体" panose="02010600030101010101" pitchFamily="2" charset="-122"/>
                <a:cs typeface="宋体" panose="02010600030101010101" pitchFamily="2" charset="-122"/>
              </a:rPr>
              <a:t>任</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5490" y="1049337"/>
            <a:ext cx="5539740" cy="951865"/>
          </a:xfrm>
          <a:prstGeom prst="rect">
            <a:avLst/>
          </a:prstGeom>
        </p:spPr>
        <p:txBody>
          <a:bodyPr vert="horz" wrap="square" lIns="0" tIns="0" rIns="0" bIns="0" rtlCol="0">
            <a:spAutoFit/>
          </a:bodyPr>
          <a:lstStyle/>
          <a:p>
            <a:pPr marL="934720" marR="5080" indent="-922020">
              <a:lnSpc>
                <a:spcPct val="170000"/>
              </a:lnSpc>
              <a:tabLst>
                <a:tab pos="2155825" algn="l"/>
              </a:tabLst>
            </a:pPr>
            <a:r>
              <a:rPr sz="2400" b="1" dirty="0">
                <a:solidFill>
                  <a:srgbClr val="0000CC"/>
                </a:solidFill>
                <a:latin typeface="宋体" panose="02010600030101010101" pitchFamily="2" charset="-122"/>
                <a:cs typeface="宋体" panose="02010600030101010101" pitchFamily="2" charset="-122"/>
              </a:rPr>
              <a:t>第一百零三</a:t>
            </a:r>
            <a:r>
              <a:rPr sz="2400" b="1" spc="-10" dirty="0">
                <a:solidFill>
                  <a:srgbClr val="0000CC"/>
                </a:solidFill>
                <a:latin typeface="宋体" panose="02010600030101010101" pitchFamily="2" charset="-122"/>
                <a:cs typeface="宋体" panose="02010600030101010101" pitchFamily="2" charset="-122"/>
              </a:rPr>
              <a:t>条</a:t>
            </a:r>
            <a:r>
              <a:rPr sz="2400" b="1" dirty="0">
                <a:solidFill>
                  <a:srgbClr val="0000CC"/>
                </a:solidFill>
                <a:latin typeface="宋体" panose="02010600030101010101" pitchFamily="2" charset="-122"/>
                <a:cs typeface="宋体" panose="02010600030101010101" pitchFamily="2" charset="-122"/>
              </a:rPr>
              <a:t>	私定免、减协议法律责</a:t>
            </a:r>
            <a:r>
              <a:rPr sz="2400" b="1" spc="-10" dirty="0">
                <a:solidFill>
                  <a:srgbClr val="0000CC"/>
                </a:solidFill>
                <a:latin typeface="宋体" panose="02010600030101010101" pitchFamily="2" charset="-122"/>
                <a:cs typeface="宋体" panose="02010600030101010101" pitchFamily="2" charset="-122"/>
              </a:rPr>
              <a:t>任</a:t>
            </a:r>
            <a:r>
              <a:rPr sz="2400" b="1" spc="-5" dirty="0">
                <a:solidFill>
                  <a:srgbClr val="0000CC"/>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协议无效，对投资人2-10万元罚</a:t>
            </a:r>
            <a:r>
              <a:rPr sz="2400" b="1" spc="-10" dirty="0">
                <a:latin typeface="宋体" panose="02010600030101010101" pitchFamily="2" charset="-122"/>
                <a:cs typeface="宋体" panose="02010600030101010101" pitchFamily="2" charset="-122"/>
              </a:rPr>
              <a:t>款</a:t>
            </a:r>
            <a:endParaRPr sz="2400">
              <a:latin typeface="宋体" panose="02010600030101010101" pitchFamily="2" charset="-122"/>
              <a:cs typeface="宋体" panose="02010600030101010101" pitchFamily="2" charset="-122"/>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137</a:t>
            </a:fld>
            <a:endParaRPr spc="-5" dirty="0">
              <a:solidFill>
                <a:srgbClr val="FFFF00"/>
              </a:solidFill>
            </a:endParaRPr>
          </a:p>
        </p:txBody>
      </p:sp>
      <p:sp>
        <p:nvSpPr>
          <p:cNvPr id="3" name="object 3"/>
          <p:cNvSpPr txBox="1"/>
          <p:nvPr/>
        </p:nvSpPr>
        <p:spPr>
          <a:xfrm>
            <a:off x="745490" y="2914332"/>
            <a:ext cx="1860550" cy="330200"/>
          </a:xfrm>
          <a:prstGeom prst="rect">
            <a:avLst/>
          </a:prstGeom>
        </p:spPr>
        <p:txBody>
          <a:bodyPr vert="horz" wrap="square" lIns="0" tIns="0" rIns="0" bIns="0" rtlCol="0">
            <a:spAutoFit/>
          </a:bodyPr>
          <a:lstStyle/>
          <a:p>
            <a:pPr marL="12700">
              <a:lnSpc>
                <a:spcPts val="2835"/>
              </a:lnSpc>
            </a:pPr>
            <a:r>
              <a:rPr sz="2400" b="1" dirty="0">
                <a:solidFill>
                  <a:srgbClr val="0000CC"/>
                </a:solidFill>
                <a:latin typeface="宋体" panose="02010600030101010101" pitchFamily="2" charset="-122"/>
                <a:cs typeface="宋体" panose="02010600030101010101" pitchFamily="2" charset="-122"/>
              </a:rPr>
              <a:t>第一百零四</a:t>
            </a:r>
            <a:r>
              <a:rPr sz="2400" b="1" spc="-10" dirty="0">
                <a:solidFill>
                  <a:srgbClr val="0000CC"/>
                </a:solidFill>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p:txBody>
      </p:sp>
      <p:sp>
        <p:nvSpPr>
          <p:cNvPr id="4" name="object 4"/>
          <p:cNvSpPr txBox="1"/>
          <p:nvPr/>
        </p:nvSpPr>
        <p:spPr>
          <a:xfrm>
            <a:off x="3196589" y="2914332"/>
            <a:ext cx="2472690" cy="330200"/>
          </a:xfrm>
          <a:prstGeom prst="rect">
            <a:avLst/>
          </a:prstGeom>
        </p:spPr>
        <p:txBody>
          <a:bodyPr vert="horz" wrap="square" lIns="0" tIns="0" rIns="0" bIns="0" rtlCol="0">
            <a:spAutoFit/>
          </a:bodyPr>
          <a:lstStyle/>
          <a:p>
            <a:pPr marL="12700">
              <a:lnSpc>
                <a:spcPts val="2835"/>
              </a:lnSpc>
            </a:pPr>
            <a:r>
              <a:rPr sz="2400" b="1" dirty="0">
                <a:solidFill>
                  <a:srgbClr val="0000CC"/>
                </a:solidFill>
                <a:latin typeface="宋体" panose="02010600030101010101" pitchFamily="2" charset="-122"/>
                <a:cs typeface="宋体" panose="02010600030101010101" pitchFamily="2" charset="-122"/>
              </a:rPr>
              <a:t>从业人员法律责</a:t>
            </a:r>
            <a:r>
              <a:rPr sz="2400" b="1" spc="-10" dirty="0">
                <a:solidFill>
                  <a:srgbClr val="0000CC"/>
                </a:solidFill>
                <a:latin typeface="宋体" panose="02010600030101010101" pitchFamily="2" charset="-122"/>
                <a:cs typeface="宋体" panose="02010600030101010101" pitchFamily="2" charset="-122"/>
              </a:rPr>
              <a:t>任</a:t>
            </a:r>
            <a:endParaRPr sz="2400">
              <a:latin typeface="宋体" panose="02010600030101010101" pitchFamily="2" charset="-122"/>
              <a:cs typeface="宋体" panose="02010600030101010101" pitchFamily="2" charset="-122"/>
            </a:endParaRPr>
          </a:p>
        </p:txBody>
      </p:sp>
      <p:sp>
        <p:nvSpPr>
          <p:cNvPr id="5" name="object 5"/>
          <p:cNvSpPr txBox="1"/>
          <p:nvPr/>
        </p:nvSpPr>
        <p:spPr>
          <a:xfrm>
            <a:off x="2589529" y="3535997"/>
            <a:ext cx="4003040" cy="951865"/>
          </a:xfrm>
          <a:prstGeom prst="rect">
            <a:avLst/>
          </a:prstGeom>
        </p:spPr>
        <p:txBody>
          <a:bodyPr vert="horz" wrap="square" lIns="0" tIns="0" rIns="0" bIns="0" rtlCol="0">
            <a:spAutoFit/>
          </a:bodyPr>
          <a:lstStyle/>
          <a:p>
            <a:pPr marL="12700" marR="5080">
              <a:lnSpc>
                <a:spcPct val="170000"/>
              </a:lnSpc>
            </a:pPr>
            <a:r>
              <a:rPr sz="2400" b="1" dirty="0">
                <a:latin typeface="宋体" panose="02010600030101010101" pitchFamily="2" charset="-122"/>
                <a:cs typeface="宋体" panose="02010600030101010101" pitchFamily="2" charset="-122"/>
              </a:rPr>
              <a:t>违章违纪给予处</a:t>
            </a:r>
            <a:r>
              <a:rPr sz="2400" b="1" spc="-10" dirty="0">
                <a:latin typeface="宋体" panose="02010600030101010101" pitchFamily="2" charset="-122"/>
                <a:cs typeface="宋体" panose="02010600030101010101" pitchFamily="2" charset="-122"/>
              </a:rPr>
              <a:t>分</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造成重大事故，追究刑事责</a:t>
            </a:r>
            <a:r>
              <a:rPr sz="2400" b="1" spc="-10" dirty="0">
                <a:latin typeface="宋体" panose="02010600030101010101" pitchFamily="2" charset="-122"/>
                <a:cs typeface="宋体" panose="02010600030101010101" pitchFamily="2" charset="-122"/>
              </a:rPr>
              <a:t>任</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27330">
              <a:lnSpc>
                <a:spcPts val="4205"/>
              </a:lnSpc>
            </a:pPr>
            <a:r>
              <a:rPr b="0" dirty="0">
                <a:latin typeface="宋体" panose="02010600030101010101" pitchFamily="2" charset="-122"/>
                <a:cs typeface="宋体" panose="02010600030101010101" pitchFamily="2" charset="-122"/>
              </a:rPr>
              <a:t>第一百零五条</a:t>
            </a:r>
            <a:r>
              <a:rPr b="0" spc="-170" dirty="0">
                <a:latin typeface="宋体" panose="02010600030101010101" pitchFamily="2" charset="-122"/>
                <a:cs typeface="宋体" panose="02010600030101010101" pitchFamily="2" charset="-122"/>
              </a:rPr>
              <a:t> </a:t>
            </a:r>
            <a:r>
              <a:rPr b="0" dirty="0">
                <a:latin typeface="宋体" panose="02010600030101010101" pitchFamily="2" charset="-122"/>
                <a:cs typeface="宋体" panose="02010600030101010101" pitchFamily="2" charset="-122"/>
              </a:rPr>
              <a:t>拒绝、阻碍监督检查</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138</a:t>
            </a:fld>
            <a:endParaRPr spc="-5" dirty="0">
              <a:solidFill>
                <a:srgbClr val="FFFF00"/>
              </a:solidFill>
            </a:endParaRPr>
          </a:p>
        </p:txBody>
      </p:sp>
      <p:sp>
        <p:nvSpPr>
          <p:cNvPr id="3" name="object 3"/>
          <p:cNvSpPr txBox="1"/>
          <p:nvPr/>
        </p:nvSpPr>
        <p:spPr>
          <a:xfrm>
            <a:off x="78739" y="1811337"/>
            <a:ext cx="8140700" cy="3219450"/>
          </a:xfrm>
          <a:prstGeom prst="rect">
            <a:avLst/>
          </a:prstGeom>
        </p:spPr>
        <p:txBody>
          <a:bodyPr vert="horz" wrap="square" lIns="0" tIns="0" rIns="0" bIns="0" rtlCol="0">
            <a:spAutoFit/>
          </a:bodyPr>
          <a:lstStyle/>
          <a:p>
            <a:pPr marL="12700">
              <a:lnSpc>
                <a:spcPct val="100000"/>
              </a:lnSpc>
              <a:tabLst>
                <a:tab pos="354965" algn="l"/>
              </a:tabLst>
            </a:pPr>
            <a:r>
              <a:rPr sz="2400"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责令改正；</a:t>
            </a:r>
            <a:endParaRPr sz="2400">
              <a:latin typeface="宋体" panose="02010600030101010101" pitchFamily="2" charset="-122"/>
              <a:cs typeface="宋体" panose="02010600030101010101" pitchFamily="2" charset="-122"/>
            </a:endParaRPr>
          </a:p>
          <a:p>
            <a:pPr marL="355600" marR="157480" indent="-342900">
              <a:lnSpc>
                <a:spcPct val="150000"/>
              </a:lnSpc>
              <a:spcBef>
                <a:spcPts val="575"/>
              </a:spcBef>
              <a:tabLst>
                <a:tab pos="354965" algn="l"/>
              </a:tabLst>
            </a:pPr>
            <a:r>
              <a:rPr sz="2400"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拒不改正的，处2-20万元以下的罚款；对其直接负责的主 管人员和其他直接责任人员处1-2万元以下的罚款；</a:t>
            </a:r>
            <a:endParaRPr sz="2400">
              <a:latin typeface="宋体" panose="02010600030101010101" pitchFamily="2" charset="-122"/>
              <a:cs typeface="宋体" panose="02010600030101010101" pitchFamily="2" charset="-122"/>
            </a:endParaRPr>
          </a:p>
          <a:p>
            <a:pPr marL="355600" marR="5080" indent="-342900">
              <a:lnSpc>
                <a:spcPct val="150000"/>
              </a:lnSpc>
              <a:spcBef>
                <a:spcPts val="575"/>
              </a:spcBef>
              <a:tabLst>
                <a:tab pos="354965" algn="l"/>
              </a:tabLst>
            </a:pPr>
            <a:r>
              <a:rPr sz="2400"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构成犯罪的追究刑事责任</a:t>
            </a:r>
            <a:r>
              <a:rPr sz="2400" dirty="0">
                <a:latin typeface="宋体" panose="02010600030101010101" pitchFamily="2" charset="-122"/>
                <a:cs typeface="宋体" panose="02010600030101010101" pitchFamily="2" charset="-122"/>
              </a:rPr>
              <a:t>（277条，妨害公务罪）。注意： 一是必须是暴力、威协，其它吵闹、漫骂属治安管理）； 二是必须是依法执行公务）</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277937"/>
            <a:ext cx="8023859" cy="2743835"/>
          </a:xfrm>
          <a:prstGeom prst="rect">
            <a:avLst/>
          </a:prstGeom>
        </p:spPr>
        <p:txBody>
          <a:bodyPr vert="horz" wrap="square" lIns="0" tIns="0" rIns="0" bIns="0" rtlCol="0">
            <a:spAutoFit/>
          </a:bodyPr>
          <a:lstStyle/>
          <a:p>
            <a:pPr marL="320040" marR="5080" indent="-307340">
              <a:lnSpc>
                <a:spcPct val="160000"/>
              </a:lnSpc>
            </a:pPr>
            <a:r>
              <a:rPr sz="2400" b="1" dirty="0">
                <a:solidFill>
                  <a:srgbClr val="0000CC"/>
                </a:solidFill>
                <a:latin typeface="宋体" panose="02010600030101010101" pitchFamily="2" charset="-122"/>
                <a:cs typeface="宋体" panose="02010600030101010101" pitchFamily="2" charset="-122"/>
              </a:rPr>
              <a:t>第一百零六条主要责任人重大事故援救责</a:t>
            </a:r>
            <a:r>
              <a:rPr sz="2400" b="1" spc="-10" dirty="0">
                <a:solidFill>
                  <a:srgbClr val="0000CC"/>
                </a:solidFill>
                <a:latin typeface="宋体" panose="02010600030101010101" pitchFamily="2" charset="-122"/>
                <a:cs typeface="宋体" panose="02010600030101010101" pitchFamily="2" charset="-122"/>
              </a:rPr>
              <a:t>任</a:t>
            </a:r>
            <a:r>
              <a:rPr sz="2400" b="1" spc="-5" dirty="0">
                <a:solidFill>
                  <a:srgbClr val="0000CC"/>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不立即组织援救，处理期间擅离、逃匿、或隐瞒不报、</a:t>
            </a:r>
            <a:r>
              <a:rPr sz="2400" b="1" spc="-10" dirty="0">
                <a:latin typeface="宋体" panose="02010600030101010101" pitchFamily="2" charset="-122"/>
                <a:cs typeface="宋体" panose="02010600030101010101" pitchFamily="2" charset="-122"/>
              </a:rPr>
              <a:t>谎</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报、迟报，给予降职、撤职；</a:t>
            </a:r>
            <a:r>
              <a:rPr sz="2400" b="1" dirty="0">
                <a:solidFill>
                  <a:srgbClr val="FF0000"/>
                </a:solidFill>
                <a:latin typeface="宋体" panose="02010600030101010101" pitchFamily="2" charset="-122"/>
                <a:cs typeface="宋体" panose="02010600030101010101" pitchFamily="2" charset="-122"/>
              </a:rPr>
              <a:t>并处上年度60%-100%罚款</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marR="1270635">
              <a:lnSpc>
                <a:spcPct val="170000"/>
              </a:lnSpc>
            </a:pPr>
            <a:r>
              <a:rPr sz="2400" b="1" dirty="0">
                <a:latin typeface="宋体" panose="02010600030101010101" pitchFamily="2" charset="-122"/>
                <a:cs typeface="宋体" panose="02010600030101010101" pitchFamily="2" charset="-122"/>
              </a:rPr>
              <a:t>逃匿的，15天以下拘留；构成犯罪的追究刑事责</a:t>
            </a:r>
            <a:r>
              <a:rPr sz="2400" b="1" spc="-10" dirty="0">
                <a:latin typeface="宋体" panose="02010600030101010101" pitchFamily="2" charset="-122"/>
                <a:cs typeface="宋体" panose="02010600030101010101" pitchFamily="2" charset="-122"/>
              </a:rPr>
              <a:t>任</a:t>
            </a:r>
            <a:r>
              <a:rPr sz="2400" b="1" spc="-5" dirty="0">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第一百零八</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不具备生产条件</a:t>
            </a:r>
            <a:r>
              <a:rPr sz="2400" b="1" spc="-10" dirty="0">
                <a:solidFill>
                  <a:srgbClr val="C0504D"/>
                </a:solidFill>
                <a:latin typeface="宋体" panose="02010600030101010101" pitchFamily="2" charset="-122"/>
                <a:cs typeface="宋体" panose="02010600030101010101" pitchFamily="2" charset="-122"/>
              </a:rPr>
              <a:t>的</a:t>
            </a:r>
            <a:endParaRPr sz="2400">
              <a:latin typeface="宋体" panose="02010600030101010101" pitchFamily="2" charset="-122"/>
              <a:cs typeface="宋体" panose="02010600030101010101" pitchFamily="2" charset="-122"/>
            </a:endParaRPr>
          </a:p>
        </p:txBody>
      </p:sp>
      <p:sp>
        <p:nvSpPr>
          <p:cNvPr id="3" name="object 3"/>
          <p:cNvSpPr txBox="1"/>
          <p:nvPr/>
        </p:nvSpPr>
        <p:spPr>
          <a:xfrm>
            <a:off x="901700" y="4214850"/>
            <a:ext cx="2778760" cy="915035"/>
          </a:xfrm>
          <a:prstGeom prst="rect">
            <a:avLst/>
          </a:prstGeom>
        </p:spPr>
        <p:txBody>
          <a:bodyPr vert="horz" wrap="square" lIns="0" tIns="0" rIns="0" bIns="0" rtlCol="0">
            <a:spAutoFit/>
          </a:bodyPr>
          <a:lstStyle/>
          <a:p>
            <a:pPr marL="12700" marR="5080">
              <a:lnSpc>
                <a:spcPct val="160000"/>
              </a:lnSpc>
            </a:pPr>
            <a:r>
              <a:rPr sz="2400" b="1" dirty="0">
                <a:latin typeface="宋体" panose="02010600030101010101" pitchFamily="2" charset="-122"/>
                <a:cs typeface="宋体" panose="02010600030101010101" pitchFamily="2" charset="-122"/>
              </a:rPr>
              <a:t>不具备安全生产条</a:t>
            </a:r>
            <a:r>
              <a:rPr sz="2400" b="1" spc="-10" dirty="0">
                <a:latin typeface="宋体" panose="02010600030101010101" pitchFamily="2" charset="-122"/>
                <a:cs typeface="宋体" panose="02010600030101010101" pitchFamily="2" charset="-122"/>
              </a:rPr>
              <a:t>件</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停产整顿后仍不具</a:t>
            </a:r>
            <a:r>
              <a:rPr sz="2400" b="1" spc="-10" dirty="0">
                <a:latin typeface="宋体" panose="02010600030101010101" pitchFamily="2" charset="-122"/>
                <a:cs typeface="宋体" panose="02010600030101010101" pitchFamily="2" charset="-122"/>
              </a:rPr>
              <a:t>备</a:t>
            </a:r>
            <a:endParaRPr sz="2400">
              <a:latin typeface="宋体" panose="02010600030101010101" pitchFamily="2" charset="-122"/>
              <a:cs typeface="宋体" panose="02010600030101010101" pitchFamily="2" charset="-122"/>
            </a:endParaRPr>
          </a:p>
        </p:txBody>
      </p:sp>
      <p:sp>
        <p:nvSpPr>
          <p:cNvPr id="4" name="object 4"/>
          <p:cNvSpPr/>
          <p:nvPr/>
        </p:nvSpPr>
        <p:spPr>
          <a:xfrm>
            <a:off x="3749675" y="4438053"/>
            <a:ext cx="609600" cy="0"/>
          </a:xfrm>
          <a:custGeom>
            <a:avLst/>
            <a:gdLst/>
            <a:ahLst/>
            <a:cxnLst/>
            <a:rect l="l" t="t" r="r" b="b"/>
            <a:pathLst>
              <a:path w="609600">
                <a:moveTo>
                  <a:pt x="0" y="0"/>
                </a:moveTo>
                <a:lnTo>
                  <a:pt x="609600" y="0"/>
                </a:lnTo>
              </a:path>
            </a:pathLst>
          </a:custGeom>
          <a:ln w="28575">
            <a:solidFill>
              <a:srgbClr val="000000"/>
            </a:solidFill>
          </a:ln>
        </p:spPr>
        <p:txBody>
          <a:bodyPr wrap="square" lIns="0" tIns="0" rIns="0" bIns="0" rtlCol="0"/>
          <a:lstStyle/>
          <a:p>
            <a:endParaRPr/>
          </a:p>
        </p:txBody>
      </p:sp>
      <p:sp>
        <p:nvSpPr>
          <p:cNvPr id="5" name="object 5"/>
          <p:cNvSpPr/>
          <p:nvPr/>
        </p:nvSpPr>
        <p:spPr>
          <a:xfrm>
            <a:off x="3749675" y="5047653"/>
            <a:ext cx="609600" cy="0"/>
          </a:xfrm>
          <a:custGeom>
            <a:avLst/>
            <a:gdLst/>
            <a:ahLst/>
            <a:cxnLst/>
            <a:rect l="l" t="t" r="r" b="b"/>
            <a:pathLst>
              <a:path w="609600">
                <a:moveTo>
                  <a:pt x="0" y="0"/>
                </a:moveTo>
                <a:lnTo>
                  <a:pt x="609600" y="0"/>
                </a:lnTo>
              </a:path>
            </a:pathLst>
          </a:custGeom>
          <a:ln w="28575">
            <a:solidFill>
              <a:srgbClr val="000000"/>
            </a:solidFill>
          </a:ln>
        </p:spPr>
        <p:txBody>
          <a:bodyPr wrap="square" lIns="0" tIns="0" rIns="0" bIns="0" rtlCol="0"/>
          <a:lstStyle/>
          <a:p>
            <a:endParaRPr/>
          </a:p>
        </p:txBody>
      </p:sp>
      <p:sp>
        <p:nvSpPr>
          <p:cNvPr id="6" name="object 6"/>
          <p:cNvSpPr/>
          <p:nvPr/>
        </p:nvSpPr>
        <p:spPr>
          <a:xfrm>
            <a:off x="4359275" y="4438053"/>
            <a:ext cx="0" cy="609600"/>
          </a:xfrm>
          <a:custGeom>
            <a:avLst/>
            <a:gdLst/>
            <a:ahLst/>
            <a:cxnLst/>
            <a:rect l="l" t="t" r="r" b="b"/>
            <a:pathLst>
              <a:path h="609600">
                <a:moveTo>
                  <a:pt x="0" y="0"/>
                </a:moveTo>
                <a:lnTo>
                  <a:pt x="0" y="609600"/>
                </a:lnTo>
              </a:path>
            </a:pathLst>
          </a:custGeom>
          <a:ln w="28575">
            <a:solidFill>
              <a:srgbClr val="000000"/>
            </a:solidFill>
          </a:ln>
        </p:spPr>
        <p:txBody>
          <a:bodyPr wrap="square" lIns="0" tIns="0" rIns="0" bIns="0" rtlCol="0"/>
          <a:lstStyle/>
          <a:p>
            <a:endParaRPr/>
          </a:p>
        </p:txBody>
      </p:sp>
      <p:sp>
        <p:nvSpPr>
          <p:cNvPr id="7" name="object 7"/>
          <p:cNvSpPr/>
          <p:nvPr/>
        </p:nvSpPr>
        <p:spPr>
          <a:xfrm>
            <a:off x="4359275" y="4742853"/>
            <a:ext cx="609600" cy="0"/>
          </a:xfrm>
          <a:custGeom>
            <a:avLst/>
            <a:gdLst/>
            <a:ahLst/>
            <a:cxnLst/>
            <a:rect l="l" t="t" r="r" b="b"/>
            <a:pathLst>
              <a:path w="609600">
                <a:moveTo>
                  <a:pt x="0" y="0"/>
                </a:moveTo>
                <a:lnTo>
                  <a:pt x="609600" y="0"/>
                </a:lnTo>
              </a:path>
            </a:pathLst>
          </a:custGeom>
          <a:ln w="28575">
            <a:solidFill>
              <a:srgbClr val="000000"/>
            </a:solidFill>
          </a:ln>
        </p:spPr>
        <p:txBody>
          <a:bodyPr wrap="square" lIns="0" tIns="0" rIns="0" bIns="0" rtlCol="0"/>
          <a:lstStyle/>
          <a:p>
            <a:endParaRPr/>
          </a:p>
        </p:txBody>
      </p:sp>
      <p:sp>
        <p:nvSpPr>
          <p:cNvPr id="8" name="object 8"/>
          <p:cNvSpPr txBox="1"/>
          <p:nvPr/>
        </p:nvSpPr>
        <p:spPr>
          <a:xfrm>
            <a:off x="5047615" y="4595215"/>
            <a:ext cx="2778760" cy="330200"/>
          </a:xfrm>
          <a:prstGeom prst="rect">
            <a:avLst/>
          </a:prstGeom>
        </p:spPr>
        <p:txBody>
          <a:bodyPr vert="horz" wrap="square" lIns="0" tIns="0" rIns="0" bIns="0" rtlCol="0">
            <a:spAutoFit/>
          </a:bodyPr>
          <a:lstStyle/>
          <a:p>
            <a:pPr marL="12700">
              <a:lnSpc>
                <a:spcPts val="2835"/>
              </a:lnSpc>
            </a:pPr>
            <a:r>
              <a:rPr sz="2400" b="1" dirty="0">
                <a:latin typeface="宋体" panose="02010600030101010101" pitchFamily="2" charset="-122"/>
                <a:cs typeface="宋体" panose="02010600030101010101" pitchFamily="2" charset="-122"/>
              </a:rPr>
              <a:t>关闭、吊销营业执</a:t>
            </a:r>
            <a:r>
              <a:rPr sz="2400" b="1" spc="-10" dirty="0">
                <a:latin typeface="宋体" panose="02010600030101010101" pitchFamily="2" charset="-122"/>
                <a:cs typeface="宋体" panose="02010600030101010101" pitchFamily="2" charset="-122"/>
              </a:rPr>
              <a:t>照</a:t>
            </a:r>
            <a:endParaRPr sz="2400">
              <a:latin typeface="宋体" panose="02010600030101010101" pitchFamily="2" charset="-122"/>
              <a:cs typeface="宋体" panose="02010600030101010101" pitchFamily="2" charset="-122"/>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139</a:t>
            </a:fld>
            <a:endParaRPr spc="-5" dirty="0">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14</a:t>
            </a:fld>
            <a:endParaRPr spc="-5" dirty="0">
              <a:solidFill>
                <a:srgbClr val="FFFF00"/>
              </a:solidFill>
            </a:endParaRPr>
          </a:p>
        </p:txBody>
      </p:sp>
      <p:sp>
        <p:nvSpPr>
          <p:cNvPr id="3" name="object 3"/>
          <p:cNvSpPr txBox="1"/>
          <p:nvPr/>
        </p:nvSpPr>
        <p:spPr>
          <a:xfrm>
            <a:off x="491032" y="1521987"/>
            <a:ext cx="8154034" cy="1194435"/>
          </a:xfrm>
          <a:prstGeom prst="rect">
            <a:avLst/>
          </a:prstGeom>
        </p:spPr>
        <p:txBody>
          <a:bodyPr vert="horz" wrap="square" lIns="0" tIns="0" rIns="0" bIns="0" rtlCol="0">
            <a:spAutoFit/>
          </a:bodyPr>
          <a:lstStyle/>
          <a:p>
            <a:pPr marL="12700" marR="5080" algn="just">
              <a:lnSpc>
                <a:spcPct val="150000"/>
              </a:lnSpc>
            </a:pPr>
            <a:r>
              <a:rPr sz="2000" dirty="0">
                <a:latin typeface="宋体" panose="02010600030101010101" pitchFamily="2" charset="-122"/>
                <a:cs typeface="宋体" panose="02010600030101010101" pitchFamily="2" charset="-122"/>
              </a:rPr>
              <a:t>第六十一条负有安全生产监督管理职责的部门对涉及安全生产的事项进</a:t>
            </a:r>
            <a:r>
              <a:rPr sz="2000" spc="5" dirty="0">
                <a:latin typeface="宋体" panose="02010600030101010101" pitchFamily="2" charset="-122"/>
                <a:cs typeface="宋体" panose="02010600030101010101" pitchFamily="2" charset="-122"/>
              </a:rPr>
              <a:t>行</a:t>
            </a:r>
            <a:r>
              <a:rPr sz="2000" dirty="0">
                <a:latin typeface="宋体" panose="02010600030101010101" pitchFamily="2" charset="-122"/>
                <a:cs typeface="宋体" panose="02010600030101010101" pitchFamily="2" charset="-122"/>
              </a:rPr>
              <a:t> 审查、验收，不得收取费用；不得要求接受审查、验收的单位购买其指</a:t>
            </a:r>
            <a:r>
              <a:rPr sz="2000" spc="5" dirty="0">
                <a:latin typeface="宋体" panose="02010600030101010101" pitchFamily="2" charset="-122"/>
                <a:cs typeface="宋体" panose="02010600030101010101" pitchFamily="2" charset="-122"/>
              </a:rPr>
              <a:t>定</a:t>
            </a:r>
            <a:r>
              <a:rPr sz="2000" dirty="0">
                <a:latin typeface="宋体" panose="02010600030101010101" pitchFamily="2" charset="-122"/>
                <a:cs typeface="宋体" panose="02010600030101010101" pitchFamily="2" charset="-122"/>
              </a:rPr>
              <a:t> 品牌或者指定生产、销售单位的安全设备、器材或者其他产品</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txBox="1"/>
          <p:nvPr/>
        </p:nvSpPr>
        <p:spPr>
          <a:xfrm>
            <a:off x="3288207" y="4782216"/>
            <a:ext cx="5671820" cy="419734"/>
          </a:xfrm>
          <a:prstGeom prst="rect">
            <a:avLst/>
          </a:prstGeom>
        </p:spPr>
        <p:txBody>
          <a:bodyPr vert="horz" wrap="square" lIns="0" tIns="0" rIns="0" bIns="0" rtlCol="0">
            <a:spAutoFit/>
          </a:bodyPr>
          <a:lstStyle/>
          <a:p>
            <a:pPr marL="12700">
              <a:lnSpc>
                <a:spcPct val="100000"/>
              </a:lnSpc>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《中华人民共和国安全生产法</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187627"/>
            <a:ext cx="8202295" cy="3828415"/>
          </a:xfrm>
          <a:prstGeom prst="rect">
            <a:avLst/>
          </a:prstGeom>
        </p:spPr>
        <p:txBody>
          <a:bodyPr vert="horz" wrap="square" lIns="0" tIns="0" rIns="0" bIns="0" rtlCol="0">
            <a:spAutoFit/>
          </a:bodyPr>
          <a:lstStyle/>
          <a:p>
            <a:pPr marL="264160" marR="5080">
              <a:lnSpc>
                <a:spcPct val="150000"/>
              </a:lnSpc>
              <a:tabLst>
                <a:tab pos="2397760" algn="l"/>
              </a:tabLst>
            </a:pPr>
            <a:r>
              <a:rPr sz="2400" dirty="0">
                <a:latin typeface="宋体" panose="02010600030101010101" pitchFamily="2" charset="-122"/>
                <a:cs typeface="宋体" panose="02010600030101010101" pitchFamily="2" charset="-122"/>
              </a:rPr>
              <a:t>第一百零九条	发生事故除依法承担相应的赔偿等责任外按 下列规定罚款：</a:t>
            </a:r>
            <a:endParaRPr sz="2400">
              <a:latin typeface="宋体" panose="02010600030101010101" pitchFamily="2" charset="-122"/>
              <a:cs typeface="宋体" panose="02010600030101010101" pitchFamily="2" charset="-122"/>
            </a:endParaRPr>
          </a:p>
          <a:p>
            <a:pPr marL="12700">
              <a:lnSpc>
                <a:spcPct val="100000"/>
              </a:lnSpc>
              <a:spcBef>
                <a:spcPts val="1335"/>
              </a:spcBef>
              <a:tabLst>
                <a:tab pos="354965" algn="l"/>
              </a:tabLst>
            </a:pPr>
            <a:r>
              <a:rPr sz="2400"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一般事故</a:t>
            </a:r>
            <a:r>
              <a:rPr sz="2400" dirty="0">
                <a:latin typeface="宋体" panose="02010600030101010101" pitchFamily="2" charset="-122"/>
                <a:cs typeface="宋体" panose="02010600030101010101" pitchFamily="2" charset="-122"/>
              </a:rPr>
              <a:t>20-50万元以下的罚款；</a:t>
            </a:r>
            <a:endParaRPr sz="2400">
              <a:latin typeface="宋体" panose="02010600030101010101" pitchFamily="2" charset="-122"/>
              <a:cs typeface="宋体" panose="02010600030101010101" pitchFamily="2" charset="-122"/>
            </a:endParaRPr>
          </a:p>
          <a:p>
            <a:pPr marL="12700">
              <a:lnSpc>
                <a:spcPct val="100000"/>
              </a:lnSpc>
              <a:spcBef>
                <a:spcPts val="2015"/>
              </a:spcBef>
              <a:tabLst>
                <a:tab pos="354965" algn="l"/>
              </a:tabLst>
            </a:pPr>
            <a:r>
              <a:rPr sz="2400"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较大事故</a:t>
            </a:r>
            <a:r>
              <a:rPr sz="2400" dirty="0">
                <a:latin typeface="宋体" panose="02010600030101010101" pitchFamily="2" charset="-122"/>
                <a:cs typeface="宋体" panose="02010600030101010101" pitchFamily="2" charset="-122"/>
              </a:rPr>
              <a:t>50-100万元以下的罚款；</a:t>
            </a:r>
            <a:endParaRPr sz="2400">
              <a:latin typeface="宋体" panose="02010600030101010101" pitchFamily="2" charset="-122"/>
              <a:cs typeface="宋体" panose="02010600030101010101" pitchFamily="2" charset="-122"/>
            </a:endParaRPr>
          </a:p>
          <a:p>
            <a:pPr marL="12700">
              <a:lnSpc>
                <a:spcPct val="100000"/>
              </a:lnSpc>
              <a:spcBef>
                <a:spcPts val="2015"/>
              </a:spcBef>
              <a:tabLst>
                <a:tab pos="354965" algn="l"/>
              </a:tabLst>
            </a:pPr>
            <a:r>
              <a:rPr sz="2400"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重大事故</a:t>
            </a:r>
            <a:r>
              <a:rPr sz="2400" dirty="0">
                <a:latin typeface="宋体" panose="02010600030101010101" pitchFamily="2" charset="-122"/>
                <a:cs typeface="宋体" panose="02010600030101010101" pitchFamily="2" charset="-122"/>
              </a:rPr>
              <a:t>100-500万元以下的罚款；</a:t>
            </a:r>
            <a:endParaRPr sz="2400">
              <a:latin typeface="宋体" panose="02010600030101010101" pitchFamily="2" charset="-122"/>
              <a:cs typeface="宋体" panose="02010600030101010101" pitchFamily="2" charset="-122"/>
            </a:endParaRPr>
          </a:p>
          <a:p>
            <a:pPr marL="355600" marR="523240" indent="-342900">
              <a:lnSpc>
                <a:spcPct val="150000"/>
              </a:lnSpc>
              <a:spcBef>
                <a:spcPts val="575"/>
              </a:spcBef>
              <a:tabLst>
                <a:tab pos="354965" algn="l"/>
              </a:tabLst>
            </a:pPr>
            <a:r>
              <a:rPr sz="2400"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特别重大事故</a:t>
            </a:r>
            <a:r>
              <a:rPr sz="2400" dirty="0">
                <a:latin typeface="宋体" panose="02010600030101010101" pitchFamily="2" charset="-122"/>
                <a:cs typeface="宋体" panose="02010600030101010101" pitchFamily="2" charset="-122"/>
              </a:rPr>
              <a:t>500-1000万元以下的罚款；情节特别严重 1000-2000万元以下。</a:t>
            </a:r>
            <a:endParaRPr sz="2400">
              <a:latin typeface="宋体" panose="02010600030101010101" pitchFamily="2" charset="-122"/>
              <a:cs typeface="宋体" panose="02010600030101010101" pitchFamily="2" charset="-122"/>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140</a:t>
            </a:fld>
            <a:endParaRPr spc="-5" dirty="0">
              <a:solidFill>
                <a:srgbClr val="FFFF00"/>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24352" y="1119860"/>
            <a:ext cx="3238500" cy="330200"/>
          </a:xfrm>
          <a:prstGeom prst="rect">
            <a:avLst/>
          </a:prstGeom>
        </p:spPr>
        <p:txBody>
          <a:bodyPr vert="horz" wrap="square" lIns="0" tIns="0" rIns="0" bIns="0" rtlCol="0">
            <a:spAutoFit/>
          </a:bodyPr>
          <a:lstStyle/>
          <a:p>
            <a:pPr marL="12700">
              <a:lnSpc>
                <a:spcPts val="2835"/>
              </a:lnSpc>
            </a:pPr>
            <a:r>
              <a:rPr sz="2400" dirty="0">
                <a:solidFill>
                  <a:srgbClr val="C0504D"/>
                </a:solidFill>
                <a:latin typeface="宋体" panose="02010600030101010101" pitchFamily="2" charset="-122"/>
                <a:cs typeface="宋体" panose="02010600030101010101" pitchFamily="2" charset="-122"/>
              </a:rPr>
              <a:t>第一百一十</a:t>
            </a:r>
            <a:r>
              <a:rPr sz="2400" spc="-10" dirty="0">
                <a:solidFill>
                  <a:srgbClr val="C0504D"/>
                </a:solidFill>
                <a:latin typeface="宋体" panose="02010600030101010101" pitchFamily="2" charset="-122"/>
                <a:cs typeface="宋体" panose="02010600030101010101" pitchFamily="2" charset="-122"/>
              </a:rPr>
              <a:t>条</a:t>
            </a:r>
            <a:r>
              <a:rPr sz="2400" spc="10" dirty="0">
                <a:solidFill>
                  <a:srgbClr val="C0504D"/>
                </a:solidFill>
                <a:latin typeface="宋体" panose="02010600030101010101" pitchFamily="2" charset="-122"/>
                <a:cs typeface="宋体" panose="02010600030101010101" pitchFamily="2" charset="-122"/>
              </a:rPr>
              <a:t> </a:t>
            </a:r>
            <a:r>
              <a:rPr sz="2400" dirty="0">
                <a:solidFill>
                  <a:srgbClr val="C0504D"/>
                </a:solidFill>
                <a:latin typeface="宋体" panose="02010600030101010101" pitchFamily="2" charset="-122"/>
                <a:cs typeface="宋体" panose="02010600030101010101" pitchFamily="2" charset="-122"/>
              </a:rPr>
              <a:t>处罚授</a:t>
            </a:r>
            <a:r>
              <a:rPr sz="2400" spc="-10" dirty="0">
                <a:solidFill>
                  <a:srgbClr val="C0504D"/>
                </a:solidFill>
                <a:latin typeface="宋体" panose="02010600030101010101" pitchFamily="2" charset="-122"/>
                <a:cs typeface="宋体" panose="02010600030101010101" pitchFamily="2" charset="-122"/>
              </a:rPr>
              <a:t>权</a:t>
            </a:r>
            <a:endParaRPr sz="2400">
              <a:latin typeface="宋体" panose="02010600030101010101" pitchFamily="2" charset="-122"/>
              <a:cs typeface="宋体" panose="02010600030101010101" pitchFamily="2" charset="-122"/>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141</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518623" rIns="0" bIns="0" rtlCol="0">
            <a:spAutoFit/>
          </a:bodyPr>
          <a:lstStyle/>
          <a:p>
            <a:pPr marL="374650">
              <a:lnSpc>
                <a:spcPct val="100000"/>
              </a:lnSpc>
            </a:pPr>
            <a:r>
              <a:rPr dirty="0"/>
              <a:t>行政处罚——安监部门和其它部门按职</a:t>
            </a:r>
            <a:r>
              <a:rPr spc="-10" dirty="0"/>
              <a:t>责</a:t>
            </a:r>
          </a:p>
          <a:p>
            <a:pPr marL="374650" marR="5080">
              <a:lnSpc>
                <a:spcPct val="200000"/>
              </a:lnSpc>
            </a:pPr>
            <a:r>
              <a:rPr dirty="0"/>
              <a:t>关闭处罚——安监部门报县以上政府按国务院规定权</a:t>
            </a:r>
            <a:r>
              <a:rPr spc="-10" dirty="0"/>
              <a:t>限</a:t>
            </a:r>
            <a:r>
              <a:rPr spc="-5" dirty="0"/>
              <a:t> </a:t>
            </a:r>
            <a:r>
              <a:rPr dirty="0"/>
              <a:t>拘留处罚——公安依照治安管理处罚条件规</a:t>
            </a:r>
            <a:r>
              <a:rPr spc="-10" dirty="0"/>
              <a:t>定</a:t>
            </a:r>
          </a:p>
        </p:txBody>
      </p:sp>
      <p:sp>
        <p:nvSpPr>
          <p:cNvPr id="4" name="object 4"/>
          <p:cNvSpPr txBox="1"/>
          <p:nvPr/>
        </p:nvSpPr>
        <p:spPr>
          <a:xfrm>
            <a:off x="546277" y="4966690"/>
            <a:ext cx="7984490" cy="1610360"/>
          </a:xfrm>
          <a:prstGeom prst="rect">
            <a:avLst/>
          </a:prstGeom>
        </p:spPr>
        <p:txBody>
          <a:bodyPr vert="horz" wrap="square" lIns="0" tIns="0" rIns="0" bIns="0" rtlCol="0">
            <a:spAutoFit/>
          </a:bodyPr>
          <a:lstStyle/>
          <a:p>
            <a:pPr marL="627380" indent="1304290">
              <a:lnSpc>
                <a:spcPct val="100000"/>
              </a:lnSpc>
            </a:pPr>
            <a:r>
              <a:rPr sz="2400" b="1" dirty="0">
                <a:solidFill>
                  <a:srgbClr val="C0504D"/>
                </a:solidFill>
                <a:latin typeface="宋体" panose="02010600030101010101" pitchFamily="2" charset="-122"/>
                <a:cs typeface="宋体" panose="02010600030101010101" pitchFamily="2" charset="-122"/>
              </a:rPr>
              <a:t>第一百一十一</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单位赔偿责</a:t>
            </a:r>
            <a:r>
              <a:rPr sz="2400" b="1" spc="-10" dirty="0">
                <a:solidFill>
                  <a:srgbClr val="C0504D"/>
                </a:solidFill>
                <a:latin typeface="宋体" panose="02010600030101010101" pitchFamily="2" charset="-122"/>
                <a:cs typeface="宋体" panose="02010600030101010101" pitchFamily="2" charset="-122"/>
              </a:rPr>
              <a:t>任</a:t>
            </a:r>
            <a:endParaRPr sz="2400">
              <a:latin typeface="宋体" panose="02010600030101010101" pitchFamily="2" charset="-122"/>
              <a:cs typeface="宋体" panose="02010600030101010101" pitchFamily="2" charset="-122"/>
            </a:endParaRPr>
          </a:p>
          <a:p>
            <a:pPr marL="12700" marR="5080" indent="614680">
              <a:lnSpc>
                <a:spcPct val="150000"/>
              </a:lnSpc>
              <a:spcBef>
                <a:spcPts val="1440"/>
              </a:spcBef>
            </a:pPr>
            <a:r>
              <a:rPr sz="2400" b="1" dirty="0">
                <a:latin typeface="宋体" panose="02010600030101010101" pitchFamily="2" charset="-122"/>
                <a:cs typeface="宋体" panose="02010600030101010101" pitchFamily="2" charset="-122"/>
              </a:rPr>
              <a:t>承担人员伤亡、财产损失赔偿责任，拒不承担或逃匿</a:t>
            </a:r>
            <a:r>
              <a:rPr sz="2400" b="1" spc="-10" dirty="0">
                <a:latin typeface="宋体" panose="02010600030101010101" pitchFamily="2" charset="-122"/>
                <a:cs typeface="宋体" panose="02010600030101010101" pitchFamily="2" charset="-122"/>
              </a:rPr>
              <a:t>由</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法院强制性执行。责任人继续履行赔偿义务</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1233964"/>
            <a:ext cx="7938134" cy="5156835"/>
          </a:xfrm>
          <a:prstGeom prst="rect">
            <a:avLst/>
          </a:prstGeom>
        </p:spPr>
        <p:txBody>
          <a:bodyPr vert="horz" wrap="square" lIns="0" tIns="0" rIns="0" bIns="0" rtlCol="0">
            <a:spAutoFit/>
          </a:bodyPr>
          <a:lstStyle/>
          <a:p>
            <a:pPr marL="12700">
              <a:lnSpc>
                <a:spcPct val="100000"/>
              </a:lnSpc>
            </a:pPr>
            <a:r>
              <a:rPr sz="2000" b="1" dirty="0">
                <a:solidFill>
                  <a:srgbClr val="C0504D"/>
                </a:solidFill>
                <a:latin typeface="宋体" panose="02010600030101010101" pitchFamily="2" charset="-122"/>
                <a:cs typeface="宋体" panose="02010600030101010101" pitchFamily="2" charset="-122"/>
              </a:rPr>
              <a:t>第一百一十二</a:t>
            </a:r>
            <a:r>
              <a:rPr sz="2000" b="1" spc="-5" dirty="0">
                <a:solidFill>
                  <a:srgbClr val="C0504D"/>
                </a:solidFill>
                <a:latin typeface="宋体" panose="02010600030101010101" pitchFamily="2" charset="-122"/>
                <a:cs typeface="宋体" panose="02010600030101010101" pitchFamily="2" charset="-122"/>
              </a:rPr>
              <a:t>条</a:t>
            </a:r>
            <a:r>
              <a:rPr sz="2000" b="1" spc="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本法下列用语的含义</a:t>
            </a:r>
            <a:r>
              <a:rPr sz="2000" b="1" spc="-5" dirty="0">
                <a:solidFill>
                  <a:srgbClr val="C0504D"/>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5080">
              <a:lnSpc>
                <a:spcPct val="150000"/>
              </a:lnSpc>
              <a:spcBef>
                <a:spcPts val="1200"/>
              </a:spcBef>
            </a:pPr>
            <a:r>
              <a:rPr sz="2000" b="1" dirty="0">
                <a:solidFill>
                  <a:srgbClr val="FF0000"/>
                </a:solidFill>
                <a:latin typeface="宋体" panose="02010600030101010101" pitchFamily="2" charset="-122"/>
                <a:cs typeface="宋体" panose="02010600030101010101" pitchFamily="2" charset="-122"/>
              </a:rPr>
              <a:t>危险物品</a:t>
            </a:r>
            <a:r>
              <a:rPr sz="2000" b="1" dirty="0">
                <a:latin typeface="宋体" panose="02010600030101010101" pitchFamily="2" charset="-122"/>
                <a:cs typeface="宋体" panose="02010600030101010101" pitchFamily="2" charset="-122"/>
              </a:rPr>
              <a:t>指易燃易爆物品、危险化学品、放射性物品等能够危及人</a:t>
            </a:r>
            <a:r>
              <a:rPr sz="2000" b="1" spc="-5" dirty="0">
                <a:latin typeface="宋体" panose="02010600030101010101" pitchFamily="2" charset="-122"/>
                <a:cs typeface="宋体" panose="02010600030101010101" pitchFamily="2" charset="-122"/>
              </a:rPr>
              <a:t>身 </a:t>
            </a:r>
            <a:r>
              <a:rPr sz="2000" b="1" dirty="0">
                <a:latin typeface="宋体" panose="02010600030101010101" pitchFamily="2" charset="-122"/>
                <a:cs typeface="宋体" panose="02010600030101010101" pitchFamily="2" charset="-122"/>
              </a:rPr>
              <a:t>安全和财产安全的物品</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5080">
              <a:lnSpc>
                <a:spcPct val="150000"/>
              </a:lnSpc>
              <a:spcBef>
                <a:spcPts val="1200"/>
              </a:spcBef>
            </a:pPr>
            <a:r>
              <a:rPr sz="2000" b="1" dirty="0">
                <a:solidFill>
                  <a:srgbClr val="FF0000"/>
                </a:solidFill>
                <a:latin typeface="宋体" panose="02010600030101010101" pitchFamily="2" charset="-122"/>
                <a:cs typeface="宋体" panose="02010600030101010101" pitchFamily="2" charset="-122"/>
              </a:rPr>
              <a:t>重大危险源</a:t>
            </a:r>
            <a:r>
              <a:rPr sz="2000" b="1" dirty="0">
                <a:latin typeface="宋体" panose="02010600030101010101" pitchFamily="2" charset="-122"/>
                <a:cs typeface="宋体" panose="02010600030101010101" pitchFamily="2" charset="-122"/>
              </a:rPr>
              <a:t>指长期地或者临时地生产、搬运、使用或者储存危险物品</a:t>
            </a:r>
            <a:r>
              <a:rPr sz="2000" b="1" spc="-5" dirty="0">
                <a:latin typeface="宋体" panose="02010600030101010101" pitchFamily="2" charset="-122"/>
                <a:cs typeface="宋体" panose="02010600030101010101" pitchFamily="2" charset="-122"/>
              </a:rPr>
              <a:t>， </a:t>
            </a:r>
            <a:r>
              <a:rPr sz="2000" b="1" dirty="0">
                <a:latin typeface="宋体" panose="02010600030101010101" pitchFamily="2" charset="-122"/>
                <a:cs typeface="宋体" panose="02010600030101010101" pitchFamily="2" charset="-122"/>
              </a:rPr>
              <a:t>且</a:t>
            </a:r>
            <a:r>
              <a:rPr sz="2000" b="1" dirty="0">
                <a:solidFill>
                  <a:srgbClr val="FF0000"/>
                </a:solidFill>
                <a:latin typeface="宋体" panose="02010600030101010101" pitchFamily="2" charset="-122"/>
                <a:cs typeface="宋体" panose="02010600030101010101" pitchFamily="2" charset="-122"/>
              </a:rPr>
              <a:t>危险物品的数量等于或者超过临界量</a:t>
            </a:r>
            <a:r>
              <a:rPr sz="2000" b="1" dirty="0">
                <a:latin typeface="宋体" panose="02010600030101010101" pitchFamily="2" charset="-122"/>
                <a:cs typeface="宋体" panose="02010600030101010101" pitchFamily="2" charset="-122"/>
              </a:rPr>
              <a:t>的单元（包括场所和设施</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259080">
              <a:lnSpc>
                <a:spcPct val="150000"/>
              </a:lnSpc>
              <a:spcBef>
                <a:spcPts val="1200"/>
              </a:spcBef>
              <a:tabLst>
                <a:tab pos="2055495" algn="l"/>
              </a:tabLst>
            </a:pPr>
            <a:r>
              <a:rPr sz="2000" b="1" dirty="0">
                <a:solidFill>
                  <a:srgbClr val="000099"/>
                </a:solidFill>
                <a:latin typeface="宋体" panose="02010600030101010101" pitchFamily="2" charset="-122"/>
                <a:cs typeface="宋体" panose="02010600030101010101" pitchFamily="2" charset="-122"/>
              </a:rPr>
              <a:t>第一百一十三</a:t>
            </a:r>
            <a:r>
              <a:rPr sz="2000" b="1" spc="-5" dirty="0">
                <a:solidFill>
                  <a:srgbClr val="000099"/>
                </a:solidFill>
                <a:latin typeface="宋体" panose="02010600030101010101" pitchFamily="2" charset="-122"/>
                <a:cs typeface="宋体" panose="02010600030101010101" pitchFamily="2" charset="-122"/>
              </a:rPr>
              <a:t>条</a:t>
            </a:r>
            <a:r>
              <a:rPr sz="2000" b="1" dirty="0">
                <a:solidFill>
                  <a:srgbClr val="000099"/>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生产安全</a:t>
            </a:r>
            <a:r>
              <a:rPr sz="2000" b="1" dirty="0">
                <a:latin typeface="宋体" panose="02010600030101010101" pitchFamily="2" charset="-122"/>
                <a:cs typeface="宋体" panose="02010600030101010101" pitchFamily="2" charset="-122"/>
              </a:rPr>
              <a:t>一般、较大、重大、特大事故的划分标</a:t>
            </a:r>
            <a:r>
              <a:rPr sz="2000" b="1" spc="-5" dirty="0">
                <a:latin typeface="宋体" panose="02010600030101010101" pitchFamily="2" charset="-122"/>
                <a:cs typeface="宋体" panose="02010600030101010101" pitchFamily="2" charset="-122"/>
              </a:rPr>
              <a:t>准 </a:t>
            </a:r>
            <a:r>
              <a:rPr sz="2000" b="1" dirty="0">
                <a:latin typeface="宋体" panose="02010600030101010101" pitchFamily="2" charset="-122"/>
                <a:cs typeface="宋体" panose="02010600030101010101" pitchFamily="2" charset="-122"/>
              </a:rPr>
              <a:t>由国务院规定</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260350">
              <a:lnSpc>
                <a:spcPct val="150000"/>
              </a:lnSpc>
              <a:spcBef>
                <a:spcPts val="1200"/>
              </a:spcBef>
            </a:pPr>
            <a:r>
              <a:rPr sz="2000" b="1" dirty="0">
                <a:solidFill>
                  <a:srgbClr val="FF0000"/>
                </a:solidFill>
                <a:latin typeface="宋体" panose="02010600030101010101" pitchFamily="2" charset="-122"/>
                <a:cs typeface="宋体" panose="02010600030101010101" pitchFamily="2" charset="-122"/>
              </a:rPr>
              <a:t>相关行业、领域重大事故隐患的判定标准由</a:t>
            </a:r>
            <a:r>
              <a:rPr sz="2000" b="1" dirty="0">
                <a:latin typeface="宋体" panose="02010600030101010101" pitchFamily="2" charset="-122"/>
                <a:cs typeface="宋体" panose="02010600030101010101" pitchFamily="2" charset="-122"/>
              </a:rPr>
              <a:t>国务院安监和其他负有</a:t>
            </a:r>
            <a:r>
              <a:rPr sz="2000" b="1" spc="-5" dirty="0">
                <a:latin typeface="宋体" panose="02010600030101010101" pitchFamily="2" charset="-122"/>
                <a:cs typeface="宋体" panose="02010600030101010101" pitchFamily="2" charset="-122"/>
              </a:rPr>
              <a:t>安 </a:t>
            </a:r>
            <a:r>
              <a:rPr sz="2000" b="1" dirty="0">
                <a:latin typeface="宋体" panose="02010600030101010101" pitchFamily="2" charset="-122"/>
                <a:cs typeface="宋体" panose="02010600030101010101" pitchFamily="2" charset="-122"/>
              </a:rPr>
              <a:t>监职责的部门根据职责分工制定</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a:lnSpc>
                <a:spcPct val="100000"/>
              </a:lnSpc>
              <a:spcBef>
                <a:spcPts val="40"/>
              </a:spcBef>
            </a:pPr>
            <a:endParaRPr sz="2050">
              <a:latin typeface="Times New Roman" panose="02020603050405020304"/>
              <a:cs typeface="Times New Roman" panose="02020603050405020304"/>
            </a:endParaRPr>
          </a:p>
          <a:p>
            <a:pPr marL="12700">
              <a:lnSpc>
                <a:spcPts val="2380"/>
              </a:lnSpc>
            </a:pPr>
            <a:r>
              <a:rPr sz="2000" b="1" dirty="0">
                <a:solidFill>
                  <a:srgbClr val="C0504D"/>
                </a:solidFill>
                <a:latin typeface="宋体" panose="02010600030101010101" pitchFamily="2" charset="-122"/>
                <a:cs typeface="宋体" panose="02010600030101010101" pitchFamily="2" charset="-122"/>
              </a:rPr>
              <a:t>第一百一十四</a:t>
            </a:r>
            <a:r>
              <a:rPr sz="2000" b="1" spc="-5" dirty="0">
                <a:solidFill>
                  <a:srgbClr val="C0504D"/>
                </a:solidFill>
                <a:latin typeface="宋体" panose="02010600030101010101" pitchFamily="2" charset="-122"/>
                <a:cs typeface="宋体" panose="02010600030101010101" pitchFamily="2" charset="-122"/>
              </a:rPr>
              <a:t>条</a:t>
            </a:r>
            <a:r>
              <a:rPr sz="2000" b="1" spc="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本法自</a:t>
            </a:r>
            <a:r>
              <a:rPr sz="2000" b="1" spc="-5" dirty="0">
                <a:solidFill>
                  <a:srgbClr val="FF0000"/>
                </a:solidFill>
                <a:latin typeface="宋体" panose="02010600030101010101" pitchFamily="2" charset="-122"/>
                <a:cs typeface="宋体" panose="02010600030101010101" pitchFamily="2" charset="-122"/>
              </a:rPr>
              <a:t>2014</a:t>
            </a:r>
            <a:r>
              <a:rPr sz="2000" b="1" dirty="0">
                <a:solidFill>
                  <a:srgbClr val="FF0000"/>
                </a:solidFill>
                <a:latin typeface="宋体" panose="02010600030101010101" pitchFamily="2" charset="-122"/>
                <a:cs typeface="宋体" panose="02010600030101010101" pitchFamily="2" charset="-122"/>
              </a:rPr>
              <a:t>年</a:t>
            </a:r>
            <a:r>
              <a:rPr sz="2000" b="1" spc="-5" dirty="0">
                <a:solidFill>
                  <a:srgbClr val="FF0000"/>
                </a:solidFill>
                <a:latin typeface="宋体" panose="02010600030101010101" pitchFamily="2" charset="-122"/>
                <a:cs typeface="宋体" panose="02010600030101010101" pitchFamily="2" charset="-122"/>
              </a:rPr>
              <a:t>12</a:t>
            </a:r>
            <a:r>
              <a:rPr sz="2000" b="1" dirty="0">
                <a:solidFill>
                  <a:srgbClr val="FF0000"/>
                </a:solidFill>
                <a:latin typeface="宋体" panose="02010600030101010101" pitchFamily="2" charset="-122"/>
                <a:cs typeface="宋体" panose="02010600030101010101" pitchFamily="2" charset="-122"/>
              </a:rPr>
              <a:t>月</a:t>
            </a:r>
            <a:r>
              <a:rPr sz="2000" b="1" spc="-5" dirty="0">
                <a:solidFill>
                  <a:srgbClr val="FF0000"/>
                </a:solidFill>
                <a:latin typeface="宋体" panose="02010600030101010101" pitchFamily="2" charset="-122"/>
                <a:cs typeface="宋体" panose="02010600030101010101" pitchFamily="2" charset="-122"/>
              </a:rPr>
              <a:t>01</a:t>
            </a:r>
            <a:r>
              <a:rPr sz="2000" b="1" dirty="0">
                <a:solidFill>
                  <a:srgbClr val="FF0000"/>
                </a:solidFill>
                <a:latin typeface="宋体" panose="02010600030101010101" pitchFamily="2" charset="-122"/>
                <a:cs typeface="宋体" panose="02010600030101010101" pitchFamily="2" charset="-122"/>
              </a:rPr>
              <a:t>日</a:t>
            </a:r>
            <a:r>
              <a:rPr sz="2000" b="1" dirty="0">
                <a:solidFill>
                  <a:srgbClr val="C0504D"/>
                </a:solidFill>
                <a:latin typeface="宋体" panose="02010600030101010101" pitchFamily="2" charset="-122"/>
                <a:cs typeface="宋体" panose="02010600030101010101" pitchFamily="2" charset="-122"/>
              </a:rPr>
              <a:t>起施行</a:t>
            </a:r>
            <a:r>
              <a:rPr sz="2000" b="1" spc="-5" dirty="0">
                <a:solidFill>
                  <a:srgbClr val="C0504D"/>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142</a:t>
            </a:fld>
            <a:endParaRPr spc="-5" dirty="0">
              <a:solidFill>
                <a:srgbClr val="FFFF00"/>
              </a:solidFil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429895">
              <a:lnSpc>
                <a:spcPts val="4205"/>
              </a:lnSpc>
            </a:pPr>
            <a:r>
              <a:rPr dirty="0"/>
              <a:t>第七</a:t>
            </a:r>
            <a:r>
              <a:rPr spc="-15" dirty="0"/>
              <a:t>章</a:t>
            </a:r>
            <a:r>
              <a:rPr spc="15" dirty="0"/>
              <a:t> </a:t>
            </a:r>
            <a:r>
              <a:rPr dirty="0"/>
              <a:t>附则（共3条，增加1条</a:t>
            </a:r>
            <a:r>
              <a:rPr spc="-15" dirty="0"/>
              <a:t>）</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033126"/>
            <a:ext cx="8193405" cy="737235"/>
          </a:xfrm>
          <a:prstGeom prst="rect">
            <a:avLst/>
          </a:prstGeom>
        </p:spPr>
        <p:txBody>
          <a:bodyPr vert="horz" wrap="square" lIns="0" tIns="0" rIns="0" bIns="0" rtlCol="0">
            <a:spAutoFit/>
          </a:bodyPr>
          <a:lstStyle/>
          <a:p>
            <a:pPr marL="12700" marR="5080">
              <a:lnSpc>
                <a:spcPct val="150000"/>
              </a:lnSpc>
            </a:pPr>
            <a:r>
              <a:rPr sz="2000" b="1" dirty="0">
                <a:latin typeface="宋体" panose="02010600030101010101" pitchFamily="2" charset="-122"/>
                <a:cs typeface="宋体" panose="02010600030101010101" pitchFamily="2" charset="-122"/>
              </a:rPr>
              <a:t>温家宝总理曾引用明代政治家张居正的名言：“</a:t>
            </a:r>
            <a:r>
              <a:rPr sz="2000" b="1" dirty="0">
                <a:solidFill>
                  <a:srgbClr val="FF0000"/>
                </a:solidFill>
                <a:latin typeface="宋体" panose="02010600030101010101" pitchFamily="2" charset="-122"/>
                <a:cs typeface="宋体" panose="02010600030101010101" pitchFamily="2" charset="-122"/>
              </a:rPr>
              <a:t>天下之事，不难于立法</a:t>
            </a:r>
            <a:r>
              <a:rPr sz="2000" b="1" spc="-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而难于法之必行；不难于听言，而难于言之必效</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3" name="object 3"/>
          <p:cNvSpPr/>
          <p:nvPr/>
        </p:nvSpPr>
        <p:spPr>
          <a:xfrm>
            <a:off x="146304" y="2037588"/>
            <a:ext cx="3777996" cy="4343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21835" y="2680716"/>
            <a:ext cx="4799075" cy="312420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143</a:t>
            </a:fld>
            <a:endParaRPr spc="-5" dirty="0">
              <a:solidFill>
                <a:srgbClr val="FFFF00"/>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713988" y="2144532"/>
            <a:ext cx="142875" cy="140970"/>
          </a:xfrm>
          <a:custGeom>
            <a:avLst/>
            <a:gdLst/>
            <a:ahLst/>
            <a:cxnLst/>
            <a:rect l="l" t="t" r="r" b="b"/>
            <a:pathLst>
              <a:path w="142875" h="140969">
                <a:moveTo>
                  <a:pt x="80925" y="140922"/>
                </a:moveTo>
                <a:lnTo>
                  <a:pt x="36781" y="130516"/>
                </a:lnTo>
                <a:lnTo>
                  <a:pt x="8554" y="102493"/>
                </a:lnTo>
                <a:lnTo>
                  <a:pt x="0" y="69839"/>
                </a:lnTo>
                <a:lnTo>
                  <a:pt x="1707" y="55481"/>
                </a:lnTo>
                <a:lnTo>
                  <a:pt x="21648" y="19423"/>
                </a:lnTo>
                <a:lnTo>
                  <a:pt x="57950" y="0"/>
                </a:lnTo>
                <a:lnTo>
                  <a:pt x="75294" y="759"/>
                </a:lnTo>
                <a:lnTo>
                  <a:pt x="116475" y="16131"/>
                </a:lnTo>
                <a:lnTo>
                  <a:pt x="142749" y="58808"/>
                </a:lnTo>
                <a:lnTo>
                  <a:pt x="141777" y="75615"/>
                </a:lnTo>
                <a:lnTo>
                  <a:pt x="125392" y="115806"/>
                </a:lnTo>
                <a:lnTo>
                  <a:pt x="93758" y="138063"/>
                </a:lnTo>
                <a:lnTo>
                  <a:pt x="80925" y="140922"/>
                </a:lnTo>
                <a:close/>
              </a:path>
            </a:pathLst>
          </a:custGeom>
          <a:solidFill>
            <a:srgbClr val="FBD4B5"/>
          </a:solidFill>
        </p:spPr>
        <p:txBody>
          <a:bodyPr wrap="square" lIns="0" tIns="0" rIns="0" bIns="0" rtlCol="0"/>
          <a:lstStyle/>
          <a:p>
            <a:endParaRPr/>
          </a:p>
        </p:txBody>
      </p:sp>
      <p:sp>
        <p:nvSpPr>
          <p:cNvPr id="4" name="object 4"/>
          <p:cNvSpPr/>
          <p:nvPr/>
        </p:nvSpPr>
        <p:spPr>
          <a:xfrm>
            <a:off x="6429755" y="2143114"/>
            <a:ext cx="68580" cy="69850"/>
          </a:xfrm>
          <a:custGeom>
            <a:avLst/>
            <a:gdLst/>
            <a:ahLst/>
            <a:cxnLst/>
            <a:rect l="l" t="t" r="r" b="b"/>
            <a:pathLst>
              <a:path w="68579" h="69850">
                <a:moveTo>
                  <a:pt x="46152" y="69671"/>
                </a:moveTo>
                <a:lnTo>
                  <a:pt x="5947" y="55138"/>
                </a:lnTo>
                <a:lnTo>
                  <a:pt x="0" y="36205"/>
                </a:lnTo>
                <a:lnTo>
                  <a:pt x="2560" y="22101"/>
                </a:lnTo>
                <a:lnTo>
                  <a:pt x="10017" y="10644"/>
                </a:lnTo>
                <a:lnTo>
                  <a:pt x="21210" y="2916"/>
                </a:lnTo>
                <a:lnTo>
                  <a:pt x="34981" y="0"/>
                </a:lnTo>
                <a:lnTo>
                  <a:pt x="49103" y="2807"/>
                </a:lnTo>
                <a:lnTo>
                  <a:pt x="60569" y="10467"/>
                </a:lnTo>
                <a:lnTo>
                  <a:pt x="68262" y="21829"/>
                </a:lnTo>
                <a:lnTo>
                  <a:pt x="67784" y="40073"/>
                </a:lnTo>
                <a:lnTo>
                  <a:pt x="63441" y="54074"/>
                </a:lnTo>
                <a:lnTo>
                  <a:pt x="55981" y="63913"/>
                </a:lnTo>
                <a:lnTo>
                  <a:pt x="46152" y="69671"/>
                </a:lnTo>
                <a:close/>
              </a:path>
            </a:pathLst>
          </a:custGeom>
          <a:solidFill>
            <a:srgbClr val="FBD4B5"/>
          </a:solidFill>
        </p:spPr>
        <p:txBody>
          <a:bodyPr wrap="square" lIns="0" tIns="0" rIns="0" bIns="0" rtlCol="0"/>
          <a:lstStyle/>
          <a:p>
            <a:endParaRPr/>
          </a:p>
        </p:txBody>
      </p:sp>
      <p:sp>
        <p:nvSpPr>
          <p:cNvPr id="5" name="object 5"/>
          <p:cNvSpPr/>
          <p:nvPr/>
        </p:nvSpPr>
        <p:spPr>
          <a:xfrm>
            <a:off x="928116" y="2573086"/>
            <a:ext cx="142875" cy="141605"/>
          </a:xfrm>
          <a:custGeom>
            <a:avLst/>
            <a:gdLst/>
            <a:ahLst/>
            <a:cxnLst/>
            <a:rect l="l" t="t" r="r" b="b"/>
            <a:pathLst>
              <a:path w="142875" h="141605">
                <a:moveTo>
                  <a:pt x="80431" y="141040"/>
                </a:moveTo>
                <a:lnTo>
                  <a:pt x="36455" y="130566"/>
                </a:lnTo>
                <a:lnTo>
                  <a:pt x="8362" y="102353"/>
                </a:lnTo>
                <a:lnTo>
                  <a:pt x="0" y="69529"/>
                </a:lnTo>
                <a:lnTo>
                  <a:pt x="1648" y="55239"/>
                </a:lnTo>
                <a:lnTo>
                  <a:pt x="21626" y="19290"/>
                </a:lnTo>
                <a:lnTo>
                  <a:pt x="58152" y="0"/>
                </a:lnTo>
                <a:lnTo>
                  <a:pt x="75428" y="791"/>
                </a:lnTo>
                <a:lnTo>
                  <a:pt x="116477" y="16303"/>
                </a:lnTo>
                <a:lnTo>
                  <a:pt x="139406" y="46791"/>
                </a:lnTo>
                <a:lnTo>
                  <a:pt x="142587" y="59229"/>
                </a:lnTo>
                <a:lnTo>
                  <a:pt x="141593" y="75971"/>
                </a:lnTo>
                <a:lnTo>
                  <a:pt x="125101" y="116050"/>
                </a:lnTo>
                <a:lnTo>
                  <a:pt x="93318" y="138224"/>
                </a:lnTo>
                <a:lnTo>
                  <a:pt x="80431" y="141040"/>
                </a:lnTo>
                <a:close/>
              </a:path>
            </a:pathLst>
          </a:custGeom>
          <a:solidFill>
            <a:srgbClr val="FBD4B5"/>
          </a:solidFill>
        </p:spPr>
        <p:txBody>
          <a:bodyPr wrap="square" lIns="0" tIns="0" rIns="0" bIns="0" rtlCol="0"/>
          <a:lstStyle/>
          <a:p>
            <a:endParaRPr/>
          </a:p>
        </p:txBody>
      </p:sp>
      <p:sp>
        <p:nvSpPr>
          <p:cNvPr id="6" name="object 6"/>
          <p:cNvSpPr/>
          <p:nvPr/>
        </p:nvSpPr>
        <p:spPr>
          <a:xfrm>
            <a:off x="428244" y="786403"/>
            <a:ext cx="286385" cy="285115"/>
          </a:xfrm>
          <a:custGeom>
            <a:avLst/>
            <a:gdLst/>
            <a:ahLst/>
            <a:cxnLst/>
            <a:rect l="l" t="t" r="r" b="b"/>
            <a:pathLst>
              <a:path w="286384" h="285115">
                <a:moveTo>
                  <a:pt x="150096" y="284983"/>
                </a:moveTo>
                <a:lnTo>
                  <a:pt x="105359" y="278900"/>
                </a:lnTo>
                <a:lnTo>
                  <a:pt x="66570" y="261672"/>
                </a:lnTo>
                <a:lnTo>
                  <a:pt x="35278" y="235101"/>
                </a:lnTo>
                <a:lnTo>
                  <a:pt x="13031" y="200987"/>
                </a:lnTo>
                <a:lnTo>
                  <a:pt x="1376" y="161130"/>
                </a:lnTo>
                <a:lnTo>
                  <a:pt x="0" y="141712"/>
                </a:lnTo>
                <a:lnTo>
                  <a:pt x="809" y="127109"/>
                </a:lnTo>
                <a:lnTo>
                  <a:pt x="11573" y="86092"/>
                </a:lnTo>
                <a:lnTo>
                  <a:pt x="33310" y="50815"/>
                </a:lnTo>
                <a:lnTo>
                  <a:pt x="64059" y="23276"/>
                </a:lnTo>
                <a:lnTo>
                  <a:pt x="101856" y="5473"/>
                </a:lnTo>
                <a:lnTo>
                  <a:pt x="130002" y="0"/>
                </a:lnTo>
                <a:lnTo>
                  <a:pt x="146247" y="575"/>
                </a:lnTo>
                <a:lnTo>
                  <a:pt x="190883" y="10002"/>
                </a:lnTo>
                <a:lnTo>
                  <a:pt x="228401" y="29634"/>
                </a:lnTo>
                <a:lnTo>
                  <a:pt x="257553" y="57745"/>
                </a:lnTo>
                <a:lnTo>
                  <a:pt x="277093" y="92609"/>
                </a:lnTo>
                <a:lnTo>
                  <a:pt x="285775" y="132498"/>
                </a:lnTo>
                <a:lnTo>
                  <a:pt x="285136" y="148358"/>
                </a:lnTo>
                <a:lnTo>
                  <a:pt x="275358" y="192138"/>
                </a:lnTo>
                <a:lnTo>
                  <a:pt x="255179" y="229112"/>
                </a:lnTo>
                <a:lnTo>
                  <a:pt x="226384" y="257857"/>
                </a:lnTo>
                <a:lnTo>
                  <a:pt x="190761" y="276955"/>
                </a:lnTo>
                <a:lnTo>
                  <a:pt x="150096" y="284983"/>
                </a:lnTo>
                <a:close/>
              </a:path>
            </a:pathLst>
          </a:custGeom>
          <a:solidFill>
            <a:srgbClr val="FCEADA"/>
          </a:solidFill>
        </p:spPr>
        <p:txBody>
          <a:bodyPr wrap="square" lIns="0" tIns="0" rIns="0" bIns="0" rtlCol="0"/>
          <a:lstStyle/>
          <a:p>
            <a:endParaRPr/>
          </a:p>
        </p:txBody>
      </p:sp>
      <p:sp>
        <p:nvSpPr>
          <p:cNvPr id="7" name="object 7"/>
          <p:cNvSpPr/>
          <p:nvPr/>
        </p:nvSpPr>
        <p:spPr>
          <a:xfrm>
            <a:off x="5715000" y="2502998"/>
            <a:ext cx="69850" cy="67945"/>
          </a:xfrm>
          <a:custGeom>
            <a:avLst/>
            <a:gdLst/>
            <a:ahLst/>
            <a:cxnLst/>
            <a:rect l="l" t="t" r="r" b="b"/>
            <a:pathLst>
              <a:path w="69850" h="67944">
                <a:moveTo>
                  <a:pt x="44155" y="67714"/>
                </a:moveTo>
                <a:lnTo>
                  <a:pt x="5326" y="51188"/>
                </a:lnTo>
                <a:lnTo>
                  <a:pt x="0" y="32937"/>
                </a:lnTo>
                <a:lnTo>
                  <a:pt x="2850" y="19000"/>
                </a:lnTo>
                <a:lnTo>
                  <a:pt x="10602" y="7626"/>
                </a:lnTo>
                <a:lnTo>
                  <a:pt x="22083" y="0"/>
                </a:lnTo>
                <a:lnTo>
                  <a:pt x="40268" y="543"/>
                </a:lnTo>
                <a:lnTo>
                  <a:pt x="54228" y="4959"/>
                </a:lnTo>
                <a:lnTo>
                  <a:pt x="64031" y="12495"/>
                </a:lnTo>
                <a:lnTo>
                  <a:pt x="69745" y="22399"/>
                </a:lnTo>
                <a:lnTo>
                  <a:pt x="68557" y="39836"/>
                </a:lnTo>
                <a:lnTo>
                  <a:pt x="63354" y="53265"/>
                </a:lnTo>
                <a:lnTo>
                  <a:pt x="54949" y="62590"/>
                </a:lnTo>
                <a:lnTo>
                  <a:pt x="44155" y="67714"/>
                </a:lnTo>
                <a:close/>
              </a:path>
            </a:pathLst>
          </a:custGeom>
          <a:solidFill>
            <a:srgbClr val="FBD4B5"/>
          </a:solidFill>
        </p:spPr>
        <p:txBody>
          <a:bodyPr wrap="square" lIns="0" tIns="0" rIns="0" bIns="0" rtlCol="0"/>
          <a:lstStyle/>
          <a:p>
            <a:endParaRPr/>
          </a:p>
        </p:txBody>
      </p:sp>
      <p:sp>
        <p:nvSpPr>
          <p:cNvPr id="8" name="object 8"/>
          <p:cNvSpPr/>
          <p:nvPr/>
        </p:nvSpPr>
        <p:spPr>
          <a:xfrm>
            <a:off x="5643371" y="1572955"/>
            <a:ext cx="142240" cy="141605"/>
          </a:xfrm>
          <a:custGeom>
            <a:avLst/>
            <a:gdLst/>
            <a:ahLst/>
            <a:cxnLst/>
            <a:rect l="l" t="t" r="r" b="b"/>
            <a:pathLst>
              <a:path w="142239" h="141605">
                <a:moveTo>
                  <a:pt x="80107" y="141030"/>
                </a:moveTo>
                <a:lnTo>
                  <a:pt x="35962" y="130483"/>
                </a:lnTo>
                <a:lnTo>
                  <a:pt x="7966" y="102165"/>
                </a:lnTo>
                <a:lnTo>
                  <a:pt x="0" y="69916"/>
                </a:lnTo>
                <a:lnTo>
                  <a:pt x="1534" y="55500"/>
                </a:lnTo>
                <a:lnTo>
                  <a:pt x="21312" y="19344"/>
                </a:lnTo>
                <a:lnTo>
                  <a:pt x="57777" y="0"/>
                </a:lnTo>
                <a:lnTo>
                  <a:pt x="75055" y="788"/>
                </a:lnTo>
                <a:lnTo>
                  <a:pt x="116113" y="16289"/>
                </a:lnTo>
                <a:lnTo>
                  <a:pt x="139053" y="46762"/>
                </a:lnTo>
                <a:lnTo>
                  <a:pt x="142240" y="59196"/>
                </a:lnTo>
                <a:lnTo>
                  <a:pt x="141247" y="75946"/>
                </a:lnTo>
                <a:lnTo>
                  <a:pt x="124760" y="116035"/>
                </a:lnTo>
                <a:lnTo>
                  <a:pt x="92988" y="138212"/>
                </a:lnTo>
                <a:lnTo>
                  <a:pt x="80107" y="141030"/>
                </a:lnTo>
                <a:close/>
              </a:path>
            </a:pathLst>
          </a:custGeom>
          <a:solidFill>
            <a:srgbClr val="FBD4B5"/>
          </a:solidFill>
        </p:spPr>
        <p:txBody>
          <a:bodyPr wrap="square" lIns="0" tIns="0" rIns="0" bIns="0" rtlCol="0"/>
          <a:lstStyle/>
          <a:p>
            <a:endParaRPr/>
          </a:p>
        </p:txBody>
      </p:sp>
      <p:sp>
        <p:nvSpPr>
          <p:cNvPr id="9" name="object 9"/>
          <p:cNvSpPr/>
          <p:nvPr/>
        </p:nvSpPr>
        <p:spPr>
          <a:xfrm>
            <a:off x="3713988" y="5073518"/>
            <a:ext cx="142875" cy="140970"/>
          </a:xfrm>
          <a:custGeom>
            <a:avLst/>
            <a:gdLst/>
            <a:ahLst/>
            <a:cxnLst/>
            <a:rect l="l" t="t" r="r" b="b"/>
            <a:pathLst>
              <a:path w="142875" h="140970">
                <a:moveTo>
                  <a:pt x="81002" y="140889"/>
                </a:moveTo>
                <a:lnTo>
                  <a:pt x="36787" y="130490"/>
                </a:lnTo>
                <a:lnTo>
                  <a:pt x="8540" y="102498"/>
                </a:lnTo>
                <a:lnTo>
                  <a:pt x="0" y="69981"/>
                </a:lnTo>
                <a:lnTo>
                  <a:pt x="1703" y="55581"/>
                </a:lnTo>
                <a:lnTo>
                  <a:pt x="21604" y="19461"/>
                </a:lnTo>
                <a:lnTo>
                  <a:pt x="57838" y="0"/>
                </a:lnTo>
                <a:lnTo>
                  <a:pt x="75201" y="750"/>
                </a:lnTo>
                <a:lnTo>
                  <a:pt x="116418" y="16079"/>
                </a:lnTo>
                <a:lnTo>
                  <a:pt x="142734" y="58691"/>
                </a:lnTo>
                <a:lnTo>
                  <a:pt x="141768" y="75516"/>
                </a:lnTo>
                <a:lnTo>
                  <a:pt x="125415" y="115738"/>
                </a:lnTo>
                <a:lnTo>
                  <a:pt x="93821" y="138019"/>
                </a:lnTo>
                <a:lnTo>
                  <a:pt x="81002" y="140889"/>
                </a:lnTo>
                <a:close/>
              </a:path>
            </a:pathLst>
          </a:custGeom>
          <a:solidFill>
            <a:srgbClr val="FBD4B5"/>
          </a:solidFill>
        </p:spPr>
        <p:txBody>
          <a:bodyPr wrap="square" lIns="0" tIns="0" rIns="0" bIns="0" rtlCol="0"/>
          <a:lstStyle/>
          <a:p>
            <a:endParaRPr/>
          </a:p>
        </p:txBody>
      </p:sp>
      <p:sp>
        <p:nvSpPr>
          <p:cNvPr id="10" name="object 10"/>
          <p:cNvSpPr/>
          <p:nvPr/>
        </p:nvSpPr>
        <p:spPr>
          <a:xfrm>
            <a:off x="6501384" y="4430526"/>
            <a:ext cx="141605" cy="140970"/>
          </a:xfrm>
          <a:custGeom>
            <a:avLst/>
            <a:gdLst/>
            <a:ahLst/>
            <a:cxnLst/>
            <a:rect l="l" t="t" r="r" b="b"/>
            <a:pathLst>
              <a:path w="141604" h="140970">
                <a:moveTo>
                  <a:pt x="79501" y="140966"/>
                </a:moveTo>
                <a:lnTo>
                  <a:pt x="35415" y="130506"/>
                </a:lnTo>
                <a:lnTo>
                  <a:pt x="7615" y="102370"/>
                </a:lnTo>
                <a:lnTo>
                  <a:pt x="0" y="69845"/>
                </a:lnTo>
                <a:lnTo>
                  <a:pt x="1275" y="55470"/>
                </a:lnTo>
                <a:lnTo>
                  <a:pt x="20554" y="19385"/>
                </a:lnTo>
                <a:lnTo>
                  <a:pt x="56789" y="0"/>
                </a:lnTo>
                <a:lnTo>
                  <a:pt x="74109" y="771"/>
                </a:lnTo>
                <a:lnTo>
                  <a:pt x="115241" y="16194"/>
                </a:lnTo>
                <a:lnTo>
                  <a:pt x="141449" y="58966"/>
                </a:lnTo>
                <a:lnTo>
                  <a:pt x="140469" y="75747"/>
                </a:lnTo>
                <a:lnTo>
                  <a:pt x="124046" y="115895"/>
                </a:lnTo>
                <a:lnTo>
                  <a:pt x="92356" y="138124"/>
                </a:lnTo>
                <a:lnTo>
                  <a:pt x="79501" y="140966"/>
                </a:lnTo>
                <a:close/>
              </a:path>
            </a:pathLst>
          </a:custGeom>
          <a:solidFill>
            <a:srgbClr val="FBD4B5"/>
          </a:solidFill>
        </p:spPr>
        <p:txBody>
          <a:bodyPr wrap="square" lIns="0" tIns="0" rIns="0" bIns="0" rtlCol="0"/>
          <a:lstStyle/>
          <a:p>
            <a:endParaRPr/>
          </a:p>
        </p:txBody>
      </p:sp>
      <p:sp>
        <p:nvSpPr>
          <p:cNvPr id="11" name="object 11"/>
          <p:cNvSpPr/>
          <p:nvPr/>
        </p:nvSpPr>
        <p:spPr>
          <a:xfrm>
            <a:off x="2570988" y="642912"/>
            <a:ext cx="142240" cy="142240"/>
          </a:xfrm>
          <a:custGeom>
            <a:avLst/>
            <a:gdLst/>
            <a:ahLst/>
            <a:cxnLst/>
            <a:rect l="l" t="t" r="r" b="b"/>
            <a:pathLst>
              <a:path w="142239" h="142240">
                <a:moveTo>
                  <a:pt x="83237" y="142025"/>
                </a:moveTo>
                <a:lnTo>
                  <a:pt x="37948" y="132167"/>
                </a:lnTo>
                <a:lnTo>
                  <a:pt x="9166" y="105091"/>
                </a:lnTo>
                <a:lnTo>
                  <a:pt x="0" y="71843"/>
                </a:lnTo>
                <a:lnTo>
                  <a:pt x="1691" y="57348"/>
                </a:lnTo>
                <a:lnTo>
                  <a:pt x="21488" y="21066"/>
                </a:lnTo>
                <a:lnTo>
                  <a:pt x="57551" y="1500"/>
                </a:lnTo>
                <a:lnTo>
                  <a:pt x="71901" y="0"/>
                </a:lnTo>
                <a:lnTo>
                  <a:pt x="86444" y="1461"/>
                </a:lnTo>
                <a:lnTo>
                  <a:pt x="122809" y="21070"/>
                </a:lnTo>
                <a:lnTo>
                  <a:pt x="142243" y="57399"/>
                </a:lnTo>
                <a:lnTo>
                  <a:pt x="141469" y="74708"/>
                </a:lnTo>
                <a:lnTo>
                  <a:pt x="126033" y="115826"/>
                </a:lnTo>
                <a:lnTo>
                  <a:pt x="95642" y="138815"/>
                </a:lnTo>
                <a:lnTo>
                  <a:pt x="83237" y="142025"/>
                </a:lnTo>
                <a:close/>
              </a:path>
            </a:pathLst>
          </a:custGeom>
          <a:solidFill>
            <a:srgbClr val="FBD4B5"/>
          </a:solidFill>
        </p:spPr>
        <p:txBody>
          <a:bodyPr wrap="square" lIns="0" tIns="0" rIns="0" bIns="0" rtlCol="0"/>
          <a:lstStyle/>
          <a:p>
            <a:endParaRPr/>
          </a:p>
        </p:txBody>
      </p:sp>
      <p:sp>
        <p:nvSpPr>
          <p:cNvPr id="12" name="object 12"/>
          <p:cNvSpPr/>
          <p:nvPr/>
        </p:nvSpPr>
        <p:spPr>
          <a:xfrm>
            <a:off x="3357371" y="1001452"/>
            <a:ext cx="142240" cy="141605"/>
          </a:xfrm>
          <a:custGeom>
            <a:avLst/>
            <a:gdLst/>
            <a:ahLst/>
            <a:cxnLst/>
            <a:rect l="l" t="t" r="r" b="b"/>
            <a:pathLst>
              <a:path w="142239" h="141605">
                <a:moveTo>
                  <a:pt x="80070" y="141035"/>
                </a:moveTo>
                <a:lnTo>
                  <a:pt x="35930" y="130479"/>
                </a:lnTo>
                <a:lnTo>
                  <a:pt x="7942" y="102144"/>
                </a:lnTo>
                <a:lnTo>
                  <a:pt x="0" y="69919"/>
                </a:lnTo>
                <a:lnTo>
                  <a:pt x="1526" y="55501"/>
                </a:lnTo>
                <a:lnTo>
                  <a:pt x="21302" y="19340"/>
                </a:lnTo>
                <a:lnTo>
                  <a:pt x="57773" y="0"/>
                </a:lnTo>
                <a:lnTo>
                  <a:pt x="75050" y="789"/>
                </a:lnTo>
                <a:lnTo>
                  <a:pt x="116103" y="16297"/>
                </a:lnTo>
                <a:lnTo>
                  <a:pt x="139034" y="46779"/>
                </a:lnTo>
                <a:lnTo>
                  <a:pt x="142218" y="59216"/>
                </a:lnTo>
                <a:lnTo>
                  <a:pt x="141224" y="75960"/>
                </a:lnTo>
                <a:lnTo>
                  <a:pt x="124735" y="116041"/>
                </a:lnTo>
                <a:lnTo>
                  <a:pt x="92956" y="138218"/>
                </a:lnTo>
                <a:lnTo>
                  <a:pt x="80070" y="141035"/>
                </a:lnTo>
                <a:close/>
              </a:path>
            </a:pathLst>
          </a:custGeom>
          <a:solidFill>
            <a:srgbClr val="FBD4B5"/>
          </a:solidFill>
        </p:spPr>
        <p:txBody>
          <a:bodyPr wrap="square" lIns="0" tIns="0" rIns="0" bIns="0" rtlCol="0"/>
          <a:lstStyle/>
          <a:p>
            <a:endParaRPr/>
          </a:p>
        </p:txBody>
      </p:sp>
      <p:sp>
        <p:nvSpPr>
          <p:cNvPr id="13" name="object 13"/>
          <p:cNvSpPr/>
          <p:nvPr/>
        </p:nvSpPr>
        <p:spPr>
          <a:xfrm>
            <a:off x="4500371" y="1715881"/>
            <a:ext cx="142240" cy="140970"/>
          </a:xfrm>
          <a:custGeom>
            <a:avLst/>
            <a:gdLst/>
            <a:ahLst/>
            <a:cxnLst/>
            <a:rect l="l" t="t" r="r" b="b"/>
            <a:pathLst>
              <a:path w="142239" h="140969">
                <a:moveTo>
                  <a:pt x="80268" y="140959"/>
                </a:moveTo>
                <a:lnTo>
                  <a:pt x="35955" y="130421"/>
                </a:lnTo>
                <a:lnTo>
                  <a:pt x="7921" y="102170"/>
                </a:lnTo>
                <a:lnTo>
                  <a:pt x="0" y="70246"/>
                </a:lnTo>
                <a:lnTo>
                  <a:pt x="1522" y="55740"/>
                </a:lnTo>
                <a:lnTo>
                  <a:pt x="21201" y="19440"/>
                </a:lnTo>
                <a:lnTo>
                  <a:pt x="57512" y="0"/>
                </a:lnTo>
                <a:lnTo>
                  <a:pt x="74836" y="769"/>
                </a:lnTo>
                <a:lnTo>
                  <a:pt x="115977" y="16182"/>
                </a:lnTo>
                <a:lnTo>
                  <a:pt x="142195" y="58939"/>
                </a:lnTo>
                <a:lnTo>
                  <a:pt x="141216" y="75727"/>
                </a:lnTo>
                <a:lnTo>
                  <a:pt x="124800" y="115884"/>
                </a:lnTo>
                <a:lnTo>
                  <a:pt x="93119" y="138114"/>
                </a:lnTo>
                <a:lnTo>
                  <a:pt x="80268" y="140959"/>
                </a:lnTo>
                <a:close/>
              </a:path>
            </a:pathLst>
          </a:custGeom>
          <a:solidFill>
            <a:srgbClr val="FBD4B5"/>
          </a:solidFill>
        </p:spPr>
        <p:txBody>
          <a:bodyPr wrap="square" lIns="0" tIns="0" rIns="0" bIns="0" rtlCol="0"/>
          <a:lstStyle/>
          <a:p>
            <a:endParaRPr/>
          </a:p>
        </p:txBody>
      </p:sp>
      <p:sp>
        <p:nvSpPr>
          <p:cNvPr id="14" name="object 14"/>
          <p:cNvSpPr/>
          <p:nvPr/>
        </p:nvSpPr>
        <p:spPr>
          <a:xfrm>
            <a:off x="4285488" y="2143118"/>
            <a:ext cx="72390" cy="69215"/>
          </a:xfrm>
          <a:custGeom>
            <a:avLst/>
            <a:gdLst/>
            <a:ahLst/>
            <a:cxnLst/>
            <a:rect l="l" t="t" r="r" b="b"/>
            <a:pathLst>
              <a:path w="72389" h="69214">
                <a:moveTo>
                  <a:pt x="50298" y="68656"/>
                </a:moveTo>
                <a:lnTo>
                  <a:pt x="8199" y="56550"/>
                </a:lnTo>
                <a:lnTo>
                  <a:pt x="0" y="36201"/>
                </a:lnTo>
                <a:lnTo>
                  <a:pt x="3180" y="22165"/>
                </a:lnTo>
                <a:lnTo>
                  <a:pt x="10900" y="10742"/>
                </a:lnTo>
                <a:lnTo>
                  <a:pt x="22117" y="2999"/>
                </a:lnTo>
                <a:lnTo>
                  <a:pt x="35791" y="0"/>
                </a:lnTo>
                <a:lnTo>
                  <a:pt x="50039" y="2780"/>
                </a:lnTo>
                <a:lnTo>
                  <a:pt x="61570" y="10375"/>
                </a:lnTo>
                <a:lnTo>
                  <a:pt x="69313" y="21650"/>
                </a:lnTo>
                <a:lnTo>
                  <a:pt x="72198" y="35472"/>
                </a:lnTo>
                <a:lnTo>
                  <a:pt x="69380" y="49543"/>
                </a:lnTo>
                <a:lnTo>
                  <a:pt x="61695" y="60982"/>
                </a:lnTo>
                <a:lnTo>
                  <a:pt x="50298" y="68656"/>
                </a:lnTo>
                <a:close/>
              </a:path>
            </a:pathLst>
          </a:custGeom>
          <a:solidFill>
            <a:srgbClr val="FBD4B5"/>
          </a:solidFill>
        </p:spPr>
        <p:txBody>
          <a:bodyPr wrap="square" lIns="0" tIns="0" rIns="0" bIns="0" rtlCol="0"/>
          <a:lstStyle/>
          <a:p>
            <a:endParaRPr/>
          </a:p>
        </p:txBody>
      </p:sp>
      <p:sp>
        <p:nvSpPr>
          <p:cNvPr id="15" name="object 15"/>
          <p:cNvSpPr/>
          <p:nvPr/>
        </p:nvSpPr>
        <p:spPr>
          <a:xfrm>
            <a:off x="3468039" y="3056889"/>
            <a:ext cx="334010" cy="370205"/>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3833799" y="3056889"/>
            <a:ext cx="412750" cy="370205"/>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4267504" y="3056889"/>
            <a:ext cx="335914" cy="370205"/>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4779949" y="3056889"/>
            <a:ext cx="335914" cy="370205"/>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5148834" y="3056889"/>
            <a:ext cx="382320" cy="378460"/>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5552744" y="3056889"/>
            <a:ext cx="372745" cy="370205"/>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3462769" y="3051619"/>
            <a:ext cx="1145870" cy="379730"/>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4774679" y="3051619"/>
            <a:ext cx="1156080" cy="388620"/>
          </a:xfrm>
          <a:prstGeom prst="rect">
            <a:avLst/>
          </a:prstGeom>
          <a:blipFill>
            <a:blip r:embed="rId9" cstate="print"/>
            <a:stretch>
              <a:fillRect/>
            </a:stretch>
          </a:blipFill>
        </p:spPr>
        <p:txBody>
          <a:bodyPr wrap="square" lIns="0" tIns="0" rIns="0" bIns="0" rtlCol="0"/>
          <a:lstStyle/>
          <a:p>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144</a:t>
            </a:fld>
            <a:endParaRPr spc="-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15</a:t>
            </a:fld>
            <a:endParaRPr spc="-5" dirty="0">
              <a:solidFill>
                <a:srgbClr val="FFFF00"/>
              </a:solidFill>
            </a:endParaRPr>
          </a:p>
        </p:txBody>
      </p:sp>
      <p:sp>
        <p:nvSpPr>
          <p:cNvPr id="3" name="object 3"/>
          <p:cNvSpPr txBox="1"/>
          <p:nvPr/>
        </p:nvSpPr>
        <p:spPr>
          <a:xfrm>
            <a:off x="491032" y="1521987"/>
            <a:ext cx="8468995" cy="4594225"/>
          </a:xfrm>
          <a:prstGeom prst="rect">
            <a:avLst/>
          </a:prstGeom>
        </p:spPr>
        <p:txBody>
          <a:bodyPr vert="horz" wrap="square" lIns="0" tIns="0" rIns="0" bIns="0" rtlCol="0">
            <a:spAutoFit/>
          </a:bodyPr>
          <a:lstStyle/>
          <a:p>
            <a:pPr marL="12700" marR="66040">
              <a:lnSpc>
                <a:spcPct val="150000"/>
              </a:lnSpc>
            </a:pPr>
            <a:r>
              <a:rPr sz="2000" dirty="0">
                <a:latin typeface="宋体" panose="02010600030101010101" pitchFamily="2" charset="-122"/>
                <a:cs typeface="宋体" panose="02010600030101010101" pitchFamily="2" charset="-122"/>
              </a:rPr>
              <a:t>第六十二条安全生产监督管理部门和其他负有安全生产监督管理职责的</a:t>
            </a:r>
            <a:r>
              <a:rPr sz="2000" spc="5" dirty="0">
                <a:latin typeface="宋体" panose="02010600030101010101" pitchFamily="2" charset="-122"/>
                <a:cs typeface="宋体" panose="02010600030101010101" pitchFamily="2" charset="-122"/>
              </a:rPr>
              <a:t>部</a:t>
            </a:r>
            <a:r>
              <a:rPr sz="2000" dirty="0">
                <a:latin typeface="宋体" panose="02010600030101010101" pitchFamily="2" charset="-122"/>
                <a:cs typeface="宋体" panose="02010600030101010101" pitchFamily="2" charset="-122"/>
              </a:rPr>
              <a:t> 门依法开展安全生产行政执法工作，对生产经营单位执行有关安全生产</a:t>
            </a:r>
            <a:r>
              <a:rPr sz="2000" spc="5" dirty="0">
                <a:latin typeface="宋体" panose="02010600030101010101" pitchFamily="2" charset="-122"/>
                <a:cs typeface="宋体" panose="02010600030101010101" pitchFamily="2" charset="-122"/>
              </a:rPr>
              <a:t>的</a:t>
            </a:r>
            <a:r>
              <a:rPr sz="2000" dirty="0">
                <a:latin typeface="宋体" panose="02010600030101010101" pitchFamily="2" charset="-122"/>
                <a:cs typeface="宋体" panose="02010600030101010101" pitchFamily="2" charset="-122"/>
              </a:rPr>
              <a:t> 法律、法规和国家标准或者行业标准的情况进行监督检查，行使以下职权</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320040">
              <a:lnSpc>
                <a:spcPct val="150000"/>
              </a:lnSpc>
            </a:pPr>
            <a:r>
              <a:rPr sz="2000" dirty="0">
                <a:latin typeface="宋体" panose="02010600030101010101" pitchFamily="2" charset="-122"/>
                <a:cs typeface="宋体" panose="02010600030101010101" pitchFamily="2" charset="-122"/>
              </a:rPr>
              <a:t>（一）进入生产经营单位进行检查，调阅有关资料，向有关单位和人员</a:t>
            </a:r>
            <a:r>
              <a:rPr sz="2000" spc="5" dirty="0">
                <a:latin typeface="宋体" panose="02010600030101010101" pitchFamily="2" charset="-122"/>
                <a:cs typeface="宋体" panose="02010600030101010101" pitchFamily="2" charset="-122"/>
              </a:rPr>
              <a:t>了</a:t>
            </a:r>
            <a:r>
              <a:rPr sz="2000" dirty="0">
                <a:latin typeface="宋体" panose="02010600030101010101" pitchFamily="2" charset="-122"/>
                <a:cs typeface="宋体" panose="02010600030101010101" pitchFamily="2" charset="-122"/>
              </a:rPr>
              <a:t> 解情况</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320040" algn="just">
              <a:lnSpc>
                <a:spcPct val="150000"/>
              </a:lnSpc>
            </a:pPr>
            <a:r>
              <a:rPr sz="2000" dirty="0">
                <a:latin typeface="宋体" panose="02010600030101010101" pitchFamily="2" charset="-122"/>
                <a:cs typeface="宋体" panose="02010600030101010101" pitchFamily="2" charset="-122"/>
              </a:rPr>
              <a:t>（二）对检查中发现的安全生产违法行为，当场予以纠正或者要求限期</a:t>
            </a:r>
            <a:r>
              <a:rPr sz="2000" spc="5" dirty="0">
                <a:latin typeface="宋体" panose="02010600030101010101" pitchFamily="2" charset="-122"/>
                <a:cs typeface="宋体" panose="02010600030101010101" pitchFamily="2" charset="-122"/>
              </a:rPr>
              <a:t>改</a:t>
            </a:r>
            <a:r>
              <a:rPr sz="2000" dirty="0">
                <a:latin typeface="宋体" panose="02010600030101010101" pitchFamily="2" charset="-122"/>
                <a:cs typeface="宋体" panose="02010600030101010101" pitchFamily="2" charset="-122"/>
              </a:rPr>
              <a:t> 正；对依法应当给予行政处罚的行为，依照本法和其他有关法律、行政</a:t>
            </a:r>
            <a:r>
              <a:rPr sz="2000" spc="5" dirty="0">
                <a:latin typeface="宋体" panose="02010600030101010101" pitchFamily="2" charset="-122"/>
                <a:cs typeface="宋体" panose="02010600030101010101" pitchFamily="2" charset="-122"/>
              </a:rPr>
              <a:t>法</a:t>
            </a:r>
            <a:r>
              <a:rPr sz="2000" dirty="0">
                <a:latin typeface="宋体" panose="02010600030101010101" pitchFamily="2" charset="-122"/>
                <a:cs typeface="宋体" panose="02010600030101010101" pitchFamily="2" charset="-122"/>
              </a:rPr>
              <a:t> 规的规定作出行政处罚决定</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a:lnSpc>
                <a:spcPct val="100000"/>
              </a:lnSpc>
            </a:pPr>
            <a:endParaRPr sz="2000">
              <a:latin typeface="Times New Roman" panose="02020603050405020304"/>
              <a:cs typeface="Times New Roman" panose="02020603050405020304"/>
            </a:endParaRPr>
          </a:p>
          <a:p>
            <a:pPr>
              <a:lnSpc>
                <a:spcPct val="100000"/>
              </a:lnSpc>
              <a:spcBef>
                <a:spcPts val="30"/>
              </a:spcBef>
            </a:pPr>
            <a:endParaRPr sz="2450">
              <a:latin typeface="Times New Roman" panose="02020603050405020304"/>
              <a:cs typeface="Times New Roman" panose="02020603050405020304"/>
            </a:endParaRPr>
          </a:p>
          <a:p>
            <a:pPr marL="2809240">
              <a:lnSpc>
                <a:spcPct val="100000"/>
              </a:lnSpc>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《中华人民共和国安全生产法</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16</a:t>
            </a:fld>
            <a:endParaRPr spc="-5" dirty="0">
              <a:solidFill>
                <a:srgbClr val="FFFF00"/>
              </a:solidFill>
            </a:endParaRPr>
          </a:p>
        </p:txBody>
      </p:sp>
      <p:sp>
        <p:nvSpPr>
          <p:cNvPr id="3" name="object 3"/>
          <p:cNvSpPr txBox="1"/>
          <p:nvPr/>
        </p:nvSpPr>
        <p:spPr>
          <a:xfrm>
            <a:off x="491032" y="1521987"/>
            <a:ext cx="8468995" cy="4594225"/>
          </a:xfrm>
          <a:prstGeom prst="rect">
            <a:avLst/>
          </a:prstGeom>
        </p:spPr>
        <p:txBody>
          <a:bodyPr vert="horz" wrap="square" lIns="0" tIns="0" rIns="0" bIns="0" rtlCol="0">
            <a:spAutoFit/>
          </a:bodyPr>
          <a:lstStyle/>
          <a:p>
            <a:pPr marL="12700" marR="66040">
              <a:lnSpc>
                <a:spcPct val="150000"/>
              </a:lnSpc>
            </a:pPr>
            <a:r>
              <a:rPr sz="2000" dirty="0">
                <a:latin typeface="宋体" panose="02010600030101010101" pitchFamily="2" charset="-122"/>
                <a:cs typeface="宋体" panose="02010600030101010101" pitchFamily="2" charset="-122"/>
              </a:rPr>
              <a:t>（三）对检查中发现的事故隐患，应当责令立即排除；重大事故隐患排</a:t>
            </a:r>
            <a:r>
              <a:rPr sz="2000" spc="5" dirty="0">
                <a:latin typeface="宋体" panose="02010600030101010101" pitchFamily="2" charset="-122"/>
                <a:cs typeface="宋体" panose="02010600030101010101" pitchFamily="2" charset="-122"/>
              </a:rPr>
              <a:t>除</a:t>
            </a:r>
            <a:r>
              <a:rPr sz="2000" dirty="0">
                <a:latin typeface="宋体" panose="02010600030101010101" pitchFamily="2" charset="-122"/>
                <a:cs typeface="宋体" panose="02010600030101010101" pitchFamily="2" charset="-122"/>
              </a:rPr>
              <a:t> 前或者排除过程中无法保证安全的，应当责令从危险区域内撤出作业人员</a:t>
            </a:r>
            <a:r>
              <a:rPr sz="2000" spc="5" dirty="0">
                <a:latin typeface="宋体" panose="02010600030101010101" pitchFamily="2" charset="-122"/>
                <a:cs typeface="宋体" panose="02010600030101010101" pitchFamily="2" charset="-122"/>
              </a:rPr>
              <a:t>，</a:t>
            </a:r>
            <a:r>
              <a:rPr sz="2000" dirty="0">
                <a:latin typeface="宋体" panose="02010600030101010101" pitchFamily="2" charset="-122"/>
                <a:cs typeface="宋体" panose="02010600030101010101" pitchFamily="2" charset="-122"/>
              </a:rPr>
              <a:t> 责令暂时停产停业或者停止使用相关设施、设备；重大事故隐患排除后</a:t>
            </a:r>
            <a:r>
              <a:rPr sz="2000" spc="5" dirty="0">
                <a:latin typeface="宋体" panose="02010600030101010101" pitchFamily="2" charset="-122"/>
                <a:cs typeface="宋体" panose="02010600030101010101" pitchFamily="2" charset="-122"/>
              </a:rPr>
              <a:t>，</a:t>
            </a:r>
            <a:r>
              <a:rPr sz="2000" dirty="0">
                <a:latin typeface="宋体" panose="02010600030101010101" pitchFamily="2" charset="-122"/>
                <a:cs typeface="宋体" panose="02010600030101010101" pitchFamily="2" charset="-122"/>
              </a:rPr>
              <a:t> 经审查同意，方可恢复生产经营和使用</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66040">
              <a:lnSpc>
                <a:spcPct val="150000"/>
              </a:lnSpc>
            </a:pPr>
            <a:r>
              <a:rPr sz="2000" dirty="0">
                <a:latin typeface="宋体" panose="02010600030101010101" pitchFamily="2" charset="-122"/>
                <a:cs typeface="宋体" panose="02010600030101010101" pitchFamily="2" charset="-122"/>
              </a:rPr>
              <a:t>（四）对有根据认为不符合保障安全生产的国家标准或者行业标准的设施</a:t>
            </a:r>
            <a:r>
              <a:rPr sz="2000" spc="5" dirty="0">
                <a:latin typeface="宋体" panose="02010600030101010101" pitchFamily="2" charset="-122"/>
                <a:cs typeface="宋体" panose="02010600030101010101" pitchFamily="2" charset="-122"/>
              </a:rPr>
              <a:t>、</a:t>
            </a:r>
            <a:r>
              <a:rPr sz="2000" dirty="0">
                <a:latin typeface="宋体" panose="02010600030101010101" pitchFamily="2" charset="-122"/>
                <a:cs typeface="宋体" panose="02010600030101010101" pitchFamily="2" charset="-122"/>
              </a:rPr>
              <a:t> 设备、器材以及违法生产、储存、使用、经营、运输的危险物品予以查</a:t>
            </a:r>
            <a:r>
              <a:rPr sz="2000" spc="5" dirty="0">
                <a:latin typeface="宋体" panose="02010600030101010101" pitchFamily="2" charset="-122"/>
                <a:cs typeface="宋体" panose="02010600030101010101" pitchFamily="2" charset="-122"/>
              </a:rPr>
              <a:t>封</a:t>
            </a:r>
            <a:r>
              <a:rPr sz="2000" dirty="0">
                <a:latin typeface="宋体" panose="02010600030101010101" pitchFamily="2" charset="-122"/>
                <a:cs typeface="宋体" panose="02010600030101010101" pitchFamily="2" charset="-122"/>
              </a:rPr>
              <a:t> 或者扣押，对违法生产、储存、使用、经营危险物品的作业场所予以查封</a:t>
            </a:r>
            <a:r>
              <a:rPr sz="2000" spc="5" dirty="0">
                <a:latin typeface="宋体" panose="02010600030101010101" pitchFamily="2" charset="-122"/>
                <a:cs typeface="宋体" panose="02010600030101010101" pitchFamily="2" charset="-122"/>
              </a:rPr>
              <a:t>，</a:t>
            </a:r>
            <a:r>
              <a:rPr sz="2000" dirty="0">
                <a:latin typeface="宋体" panose="02010600030101010101" pitchFamily="2" charset="-122"/>
                <a:cs typeface="宋体" panose="02010600030101010101" pitchFamily="2" charset="-122"/>
              </a:rPr>
              <a:t> 并依法作出处理决定</a:t>
            </a:r>
            <a:r>
              <a:rPr sz="2000" spc="5" dirty="0">
                <a:latin typeface="宋体" panose="02010600030101010101" pitchFamily="2" charset="-122"/>
                <a:cs typeface="宋体" panose="02010600030101010101" pitchFamily="2" charset="-122"/>
              </a:rPr>
              <a:t>。</a:t>
            </a:r>
            <a:r>
              <a:rPr sz="2000" dirty="0">
                <a:latin typeface="宋体" panose="02010600030101010101" pitchFamily="2" charset="-122"/>
                <a:cs typeface="宋体" panose="02010600030101010101" pitchFamily="2" charset="-122"/>
              </a:rPr>
              <a:t> 监督检查不得影响被检查单位的正常生产经营活动</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2809240">
              <a:lnSpc>
                <a:spcPct val="100000"/>
              </a:lnSpc>
              <a:spcBef>
                <a:spcPts val="1550"/>
              </a:spcBef>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《中华人民共和国安全生产法</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17</a:t>
            </a:fld>
            <a:endParaRPr spc="-5" dirty="0">
              <a:solidFill>
                <a:srgbClr val="FFFF00"/>
              </a:solidFill>
            </a:endParaRPr>
          </a:p>
        </p:txBody>
      </p:sp>
      <p:sp>
        <p:nvSpPr>
          <p:cNvPr id="3" name="object 3"/>
          <p:cNvSpPr txBox="1"/>
          <p:nvPr/>
        </p:nvSpPr>
        <p:spPr>
          <a:xfrm>
            <a:off x="491032" y="1521987"/>
            <a:ext cx="8154034" cy="1194435"/>
          </a:xfrm>
          <a:prstGeom prst="rect">
            <a:avLst/>
          </a:prstGeom>
        </p:spPr>
        <p:txBody>
          <a:bodyPr vert="horz" wrap="square" lIns="0" tIns="0" rIns="0" bIns="0" rtlCol="0">
            <a:spAutoFit/>
          </a:bodyPr>
          <a:lstStyle/>
          <a:p>
            <a:pPr marL="12700" marR="5080" algn="just">
              <a:lnSpc>
                <a:spcPct val="150000"/>
              </a:lnSpc>
            </a:pPr>
            <a:r>
              <a:rPr sz="2000" dirty="0">
                <a:latin typeface="宋体" panose="02010600030101010101" pitchFamily="2" charset="-122"/>
                <a:cs typeface="宋体" panose="02010600030101010101" pitchFamily="2" charset="-122"/>
              </a:rPr>
              <a:t>第六十三条生产经营单位对负有安全生产监督管理职责的部门的监督检</a:t>
            </a:r>
            <a:r>
              <a:rPr sz="2000" spc="5" dirty="0">
                <a:latin typeface="宋体" panose="02010600030101010101" pitchFamily="2" charset="-122"/>
                <a:cs typeface="宋体" panose="02010600030101010101" pitchFamily="2" charset="-122"/>
              </a:rPr>
              <a:t>查</a:t>
            </a:r>
            <a:r>
              <a:rPr sz="2000" dirty="0">
                <a:latin typeface="宋体" panose="02010600030101010101" pitchFamily="2" charset="-122"/>
                <a:cs typeface="宋体" panose="02010600030101010101" pitchFamily="2" charset="-122"/>
              </a:rPr>
              <a:t> 人员（以下统称安全生产监督检查人员）依法履行监督检查职责，应当</a:t>
            </a:r>
            <a:r>
              <a:rPr sz="2000" spc="5" dirty="0">
                <a:latin typeface="宋体" panose="02010600030101010101" pitchFamily="2" charset="-122"/>
                <a:cs typeface="宋体" panose="02010600030101010101" pitchFamily="2" charset="-122"/>
              </a:rPr>
              <a:t>予</a:t>
            </a:r>
            <a:r>
              <a:rPr sz="2000" dirty="0">
                <a:latin typeface="宋体" panose="02010600030101010101" pitchFamily="2" charset="-122"/>
                <a:cs typeface="宋体" panose="02010600030101010101" pitchFamily="2" charset="-122"/>
              </a:rPr>
              <a:t> 以配合，不得拒绝、阻挠</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txBox="1"/>
          <p:nvPr/>
        </p:nvSpPr>
        <p:spPr>
          <a:xfrm>
            <a:off x="3288207" y="3867816"/>
            <a:ext cx="5671820" cy="419734"/>
          </a:xfrm>
          <a:prstGeom prst="rect">
            <a:avLst/>
          </a:prstGeom>
        </p:spPr>
        <p:txBody>
          <a:bodyPr vert="horz" wrap="square" lIns="0" tIns="0" rIns="0" bIns="0" rtlCol="0">
            <a:spAutoFit/>
          </a:bodyPr>
          <a:lstStyle/>
          <a:p>
            <a:pPr marL="12700">
              <a:lnSpc>
                <a:spcPct val="100000"/>
              </a:lnSpc>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《中华人民共和国安全生产法</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18</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19405" marR="66040">
              <a:lnSpc>
                <a:spcPct val="150000"/>
              </a:lnSpc>
            </a:pPr>
            <a:r>
              <a:rPr sz="2000" b="0" dirty="0">
                <a:latin typeface="宋体" panose="02010600030101010101" pitchFamily="2" charset="-122"/>
                <a:cs typeface="宋体" panose="02010600030101010101" pitchFamily="2" charset="-122"/>
              </a:rPr>
              <a:t>第六十五条安全生产监督检查人员应当将检查的时间、地点、内容、发</a:t>
            </a:r>
            <a:r>
              <a:rPr sz="2000" b="0" spc="5" dirty="0">
                <a:latin typeface="宋体" panose="02010600030101010101" pitchFamily="2" charset="-122"/>
                <a:cs typeface="宋体" panose="02010600030101010101" pitchFamily="2" charset="-122"/>
              </a:rPr>
              <a:t>现</a:t>
            </a:r>
            <a:r>
              <a:rPr sz="2000" b="0" dirty="0">
                <a:latin typeface="宋体" panose="02010600030101010101" pitchFamily="2" charset="-122"/>
                <a:cs typeface="宋体" panose="02010600030101010101" pitchFamily="2" charset="-122"/>
              </a:rPr>
              <a:t> 的问题及其处理情况，作出书面记录，并由检查人员和被检查单位的负</a:t>
            </a:r>
            <a:r>
              <a:rPr sz="2000" b="0" spc="5" dirty="0">
                <a:latin typeface="宋体" panose="02010600030101010101" pitchFamily="2" charset="-122"/>
                <a:cs typeface="宋体" panose="02010600030101010101" pitchFamily="2" charset="-122"/>
              </a:rPr>
              <a:t>责</a:t>
            </a:r>
            <a:r>
              <a:rPr sz="2000" b="0" dirty="0">
                <a:latin typeface="宋体" panose="02010600030101010101" pitchFamily="2" charset="-122"/>
                <a:cs typeface="宋体" panose="02010600030101010101" pitchFamily="2" charset="-122"/>
              </a:rPr>
              <a:t> 人签字；被检查单位的负责人拒绝签字的，检查人员应当将情况记录在案</a:t>
            </a:r>
            <a:r>
              <a:rPr sz="2000" b="0" spc="5" dirty="0">
                <a:latin typeface="宋体" panose="02010600030101010101" pitchFamily="2" charset="-122"/>
                <a:cs typeface="宋体" panose="02010600030101010101" pitchFamily="2" charset="-122"/>
              </a:rPr>
              <a:t>，</a:t>
            </a:r>
            <a:r>
              <a:rPr sz="2000" b="0" dirty="0">
                <a:latin typeface="宋体" panose="02010600030101010101" pitchFamily="2" charset="-122"/>
                <a:cs typeface="宋体" panose="02010600030101010101" pitchFamily="2" charset="-122"/>
              </a:rPr>
              <a:t> 并向负有安全生产监督管理职责的部门报告</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06705">
              <a:lnSpc>
                <a:spcPct val="100000"/>
              </a:lnSpc>
            </a:pPr>
            <a:endParaRPr sz="2000">
              <a:latin typeface="Times New Roman" panose="02020603050405020304"/>
              <a:cs typeface="Times New Roman" panose="02020603050405020304"/>
            </a:endParaRPr>
          </a:p>
          <a:p>
            <a:pPr marL="306705">
              <a:lnSpc>
                <a:spcPct val="100000"/>
              </a:lnSpc>
              <a:spcBef>
                <a:spcPts val="30"/>
              </a:spcBef>
            </a:pPr>
            <a:endParaRPr sz="2450">
              <a:latin typeface="Times New Roman" panose="02020603050405020304"/>
              <a:cs typeface="Times New Roman" panose="02020603050405020304"/>
            </a:endParaRPr>
          </a:p>
          <a:p>
            <a:pPr marL="3115945">
              <a:lnSpc>
                <a:spcPct val="100000"/>
              </a:lnSpc>
            </a:pPr>
            <a:r>
              <a:rPr sz="2800" dirty="0">
                <a:solidFill>
                  <a:srgbClr val="006FC0"/>
                </a:solidFill>
                <a:latin typeface="Calibri" panose="020F0502020204030204"/>
                <a:cs typeface="Calibri" panose="020F0502020204030204"/>
              </a:rPr>
              <a:t>——</a:t>
            </a:r>
            <a:r>
              <a:rPr sz="2800" dirty="0">
                <a:solidFill>
                  <a:srgbClr val="006FC0"/>
                </a:solidFill>
              </a:rPr>
              <a:t>《中华人民共和国安全生产法</a:t>
            </a:r>
            <a:r>
              <a:rPr sz="2800" spc="-20" dirty="0">
                <a:solidFill>
                  <a:srgbClr val="006FC0"/>
                </a:solidFill>
              </a:rPr>
              <a:t>》</a:t>
            </a:r>
            <a:endParaRPr sz="2800">
              <a:latin typeface="Calibri" panose="020F0502020204030204"/>
              <a:cs typeface="Calibri" panose="020F050202020403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19</a:t>
            </a:fld>
            <a:endParaRPr spc="-5" dirty="0">
              <a:solidFill>
                <a:srgbClr val="FFFF00"/>
              </a:solidFill>
            </a:endParaRPr>
          </a:p>
        </p:txBody>
      </p:sp>
      <p:sp>
        <p:nvSpPr>
          <p:cNvPr id="3" name="object 3"/>
          <p:cNvSpPr txBox="1"/>
          <p:nvPr/>
        </p:nvSpPr>
        <p:spPr>
          <a:xfrm>
            <a:off x="491032" y="1521987"/>
            <a:ext cx="8154034" cy="737235"/>
          </a:xfrm>
          <a:prstGeom prst="rect">
            <a:avLst/>
          </a:prstGeom>
        </p:spPr>
        <p:txBody>
          <a:bodyPr vert="horz" wrap="square" lIns="0" tIns="0" rIns="0" bIns="0" rtlCol="0">
            <a:spAutoFit/>
          </a:bodyPr>
          <a:lstStyle/>
          <a:p>
            <a:pPr marL="12700" marR="5080">
              <a:lnSpc>
                <a:spcPct val="150000"/>
              </a:lnSpc>
            </a:pPr>
            <a:r>
              <a:rPr sz="2000" dirty="0">
                <a:latin typeface="宋体" panose="02010600030101010101" pitchFamily="2" charset="-122"/>
                <a:cs typeface="宋体" panose="02010600030101010101" pitchFamily="2" charset="-122"/>
              </a:rPr>
              <a:t>第六十九条承担安全评价、认证、检测、检验的机构应当具备国家规定</a:t>
            </a:r>
            <a:r>
              <a:rPr sz="2000" spc="5" dirty="0">
                <a:latin typeface="宋体" panose="02010600030101010101" pitchFamily="2" charset="-122"/>
                <a:cs typeface="宋体" panose="02010600030101010101" pitchFamily="2" charset="-122"/>
              </a:rPr>
              <a:t>的</a:t>
            </a:r>
            <a:r>
              <a:rPr sz="2000" dirty="0">
                <a:latin typeface="宋体" panose="02010600030101010101" pitchFamily="2" charset="-122"/>
                <a:cs typeface="宋体" panose="02010600030101010101" pitchFamily="2" charset="-122"/>
              </a:rPr>
              <a:t> 资质条件，并对其作出的安全评价、认证、检测、检验的结果负责</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txBox="1"/>
          <p:nvPr/>
        </p:nvSpPr>
        <p:spPr>
          <a:xfrm>
            <a:off x="3288207" y="4325016"/>
            <a:ext cx="5671820" cy="419734"/>
          </a:xfrm>
          <a:prstGeom prst="rect">
            <a:avLst/>
          </a:prstGeom>
        </p:spPr>
        <p:txBody>
          <a:bodyPr vert="horz" wrap="square" lIns="0" tIns="0" rIns="0" bIns="0" rtlCol="0">
            <a:spAutoFit/>
          </a:bodyPr>
          <a:lstStyle/>
          <a:p>
            <a:pPr marL="12700">
              <a:lnSpc>
                <a:spcPct val="100000"/>
              </a:lnSpc>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《中华人民共和国安全生产法</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21488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214884"/>
            <a:ext cx="9144000" cy="21336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428244"/>
            <a:ext cx="9144000" cy="21488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643127"/>
            <a:ext cx="9144000" cy="21336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0" y="856488"/>
            <a:ext cx="9144000" cy="214884"/>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0" y="1071372"/>
            <a:ext cx="9144000" cy="214883"/>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0" y="1286255"/>
            <a:ext cx="9144000" cy="21336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0" y="1499616"/>
            <a:ext cx="9144000" cy="214884"/>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0" y="1929383"/>
            <a:ext cx="9144000" cy="21336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763267" y="0"/>
            <a:ext cx="7380732" cy="162915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1763267" y="2090927"/>
            <a:ext cx="7380732" cy="733044"/>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1763267" y="3285744"/>
            <a:ext cx="7380732" cy="3572255"/>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1763267" y="1629155"/>
            <a:ext cx="7381240" cy="462280"/>
          </a:xfrm>
          <a:custGeom>
            <a:avLst/>
            <a:gdLst/>
            <a:ahLst/>
            <a:cxnLst/>
            <a:rect l="l" t="t" r="r" b="b"/>
            <a:pathLst>
              <a:path w="7381240" h="462280">
                <a:moveTo>
                  <a:pt x="0" y="0"/>
                </a:moveTo>
                <a:lnTo>
                  <a:pt x="7380732" y="0"/>
                </a:lnTo>
                <a:lnTo>
                  <a:pt x="7380732" y="461772"/>
                </a:lnTo>
                <a:lnTo>
                  <a:pt x="0" y="461772"/>
                </a:lnTo>
                <a:lnTo>
                  <a:pt x="0" y="0"/>
                </a:lnTo>
                <a:close/>
              </a:path>
            </a:pathLst>
          </a:custGeom>
          <a:solidFill>
            <a:srgbClr val="548ED4"/>
          </a:solidFill>
        </p:spPr>
        <p:txBody>
          <a:bodyPr wrap="square" lIns="0" tIns="0" rIns="0" bIns="0" rtlCol="0"/>
          <a:lstStyle/>
          <a:p>
            <a:endParaRPr/>
          </a:p>
        </p:txBody>
      </p:sp>
      <p:sp>
        <p:nvSpPr>
          <p:cNvPr id="16" name="object 16"/>
          <p:cNvSpPr txBox="1"/>
          <p:nvPr/>
        </p:nvSpPr>
        <p:spPr>
          <a:xfrm>
            <a:off x="1842427" y="1687537"/>
            <a:ext cx="3987800" cy="330200"/>
          </a:xfrm>
          <a:prstGeom prst="rect">
            <a:avLst/>
          </a:prstGeom>
        </p:spPr>
        <p:txBody>
          <a:bodyPr vert="horz" wrap="square" lIns="0" tIns="0" rIns="0" bIns="0" rtlCol="0">
            <a:spAutoFit/>
          </a:bodyPr>
          <a:lstStyle/>
          <a:p>
            <a:pPr marL="12700">
              <a:lnSpc>
                <a:spcPts val="2835"/>
              </a:lnSpc>
            </a:pPr>
            <a:r>
              <a:rPr sz="2400" dirty="0">
                <a:latin typeface="宋体" panose="02010600030101010101" pitchFamily="2" charset="-122"/>
                <a:cs typeface="宋体" panose="02010600030101010101" pitchFamily="2" charset="-122"/>
              </a:rPr>
              <a:t>安全生产监管体制与法律法规</a:t>
            </a:r>
            <a:endParaRPr sz="2400">
              <a:latin typeface="宋体" panose="02010600030101010101" pitchFamily="2" charset="-122"/>
              <a:cs typeface="宋体" panose="02010600030101010101" pitchFamily="2" charset="-122"/>
            </a:endParaRPr>
          </a:p>
        </p:txBody>
      </p:sp>
      <p:sp>
        <p:nvSpPr>
          <p:cNvPr id="17" name="object 17"/>
          <p:cNvSpPr/>
          <p:nvPr/>
        </p:nvSpPr>
        <p:spPr>
          <a:xfrm>
            <a:off x="1763267" y="2823972"/>
            <a:ext cx="7381240" cy="462280"/>
          </a:xfrm>
          <a:custGeom>
            <a:avLst/>
            <a:gdLst/>
            <a:ahLst/>
            <a:cxnLst/>
            <a:rect l="l" t="t" r="r" b="b"/>
            <a:pathLst>
              <a:path w="7381240" h="462279">
                <a:moveTo>
                  <a:pt x="0" y="0"/>
                </a:moveTo>
                <a:lnTo>
                  <a:pt x="7380732" y="0"/>
                </a:lnTo>
                <a:lnTo>
                  <a:pt x="7380732" y="461772"/>
                </a:lnTo>
                <a:lnTo>
                  <a:pt x="0" y="461772"/>
                </a:lnTo>
                <a:lnTo>
                  <a:pt x="0" y="0"/>
                </a:lnTo>
                <a:close/>
              </a:path>
            </a:pathLst>
          </a:custGeom>
          <a:solidFill>
            <a:srgbClr val="D99593"/>
          </a:solidFill>
        </p:spPr>
        <p:txBody>
          <a:bodyPr wrap="square" lIns="0" tIns="0" rIns="0" bIns="0" rtlCol="0"/>
          <a:lstStyle/>
          <a:p>
            <a:endParaRPr/>
          </a:p>
        </p:txBody>
      </p:sp>
      <p:sp>
        <p:nvSpPr>
          <p:cNvPr id="18" name="object 18"/>
          <p:cNvSpPr txBox="1"/>
          <p:nvPr/>
        </p:nvSpPr>
        <p:spPr>
          <a:xfrm>
            <a:off x="1842427" y="2882061"/>
            <a:ext cx="3073400" cy="330200"/>
          </a:xfrm>
          <a:prstGeom prst="rect">
            <a:avLst/>
          </a:prstGeom>
        </p:spPr>
        <p:txBody>
          <a:bodyPr vert="horz" wrap="square" lIns="0" tIns="0" rIns="0" bIns="0" rtlCol="0">
            <a:spAutoFit/>
          </a:bodyPr>
          <a:lstStyle/>
          <a:p>
            <a:pPr marL="12700">
              <a:lnSpc>
                <a:spcPts val="2840"/>
              </a:lnSpc>
            </a:pPr>
            <a:r>
              <a:rPr sz="2400" dirty="0">
                <a:latin typeface="宋体" panose="02010600030101010101" pitchFamily="2" charset="-122"/>
                <a:cs typeface="宋体" panose="02010600030101010101" pitchFamily="2" charset="-122"/>
              </a:rPr>
              <a:t>新《安全生产法》解读</a:t>
            </a:r>
            <a:endParaRPr sz="2400">
              <a:latin typeface="宋体" panose="02010600030101010101" pitchFamily="2" charset="-122"/>
              <a:cs typeface="宋体" panose="02010600030101010101" pitchFamily="2" charset="-122"/>
            </a:endParaRPr>
          </a:p>
        </p:txBody>
      </p:sp>
      <p:sp>
        <p:nvSpPr>
          <p:cNvPr id="19" name="object 19"/>
          <p:cNvSpPr/>
          <p:nvPr/>
        </p:nvSpPr>
        <p:spPr>
          <a:xfrm>
            <a:off x="0" y="0"/>
            <a:ext cx="1786127" cy="6858000"/>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0" y="1620011"/>
            <a:ext cx="1763395" cy="462280"/>
          </a:xfrm>
          <a:custGeom>
            <a:avLst/>
            <a:gdLst/>
            <a:ahLst/>
            <a:cxnLst/>
            <a:rect l="l" t="t" r="r" b="b"/>
            <a:pathLst>
              <a:path w="1763395" h="462280">
                <a:moveTo>
                  <a:pt x="0" y="0"/>
                </a:moveTo>
                <a:lnTo>
                  <a:pt x="1763268" y="0"/>
                </a:lnTo>
                <a:lnTo>
                  <a:pt x="1763268" y="461772"/>
                </a:lnTo>
                <a:lnTo>
                  <a:pt x="0" y="461772"/>
                </a:lnTo>
                <a:lnTo>
                  <a:pt x="0" y="0"/>
                </a:lnTo>
                <a:close/>
              </a:path>
            </a:pathLst>
          </a:custGeom>
          <a:solidFill>
            <a:srgbClr val="548ED4"/>
          </a:solidFill>
        </p:spPr>
        <p:txBody>
          <a:bodyPr wrap="square" lIns="0" tIns="0" rIns="0" bIns="0" rtlCol="0"/>
          <a:lstStyle/>
          <a:p>
            <a:endParaRPr/>
          </a:p>
        </p:txBody>
      </p:sp>
      <p:sp>
        <p:nvSpPr>
          <p:cNvPr id="21" name="object 21"/>
          <p:cNvSpPr txBox="1">
            <a:spLocks noGrp="1"/>
          </p:cNvSpPr>
          <p:nvPr>
            <p:ph type="title"/>
          </p:nvPr>
        </p:nvSpPr>
        <p:spPr>
          <a:xfrm>
            <a:off x="259079" y="1678241"/>
            <a:ext cx="1244600" cy="330200"/>
          </a:xfrm>
          <a:prstGeom prst="rect">
            <a:avLst/>
          </a:prstGeom>
        </p:spPr>
        <p:txBody>
          <a:bodyPr vert="horz" wrap="square" lIns="0" tIns="0" rIns="0" bIns="0" rtlCol="0">
            <a:spAutoFit/>
          </a:bodyPr>
          <a:lstStyle/>
          <a:p>
            <a:pPr marL="12700">
              <a:lnSpc>
                <a:spcPts val="2840"/>
              </a:lnSpc>
            </a:pPr>
            <a:r>
              <a:rPr sz="2400" b="0" dirty="0">
                <a:latin typeface="宋体" panose="02010600030101010101" pitchFamily="2" charset="-122"/>
                <a:cs typeface="宋体" panose="02010600030101010101" pitchFamily="2" charset="-122"/>
              </a:rPr>
              <a:t>第一部分</a:t>
            </a:r>
            <a:endParaRPr sz="2400">
              <a:latin typeface="宋体" panose="02010600030101010101" pitchFamily="2" charset="-122"/>
              <a:cs typeface="宋体" panose="02010600030101010101" pitchFamily="2" charset="-122"/>
            </a:endParaRPr>
          </a:p>
        </p:txBody>
      </p:sp>
      <p:sp>
        <p:nvSpPr>
          <p:cNvPr id="22" name="object 22"/>
          <p:cNvSpPr/>
          <p:nvPr/>
        </p:nvSpPr>
        <p:spPr>
          <a:xfrm>
            <a:off x="0" y="2823972"/>
            <a:ext cx="1763395" cy="462280"/>
          </a:xfrm>
          <a:custGeom>
            <a:avLst/>
            <a:gdLst/>
            <a:ahLst/>
            <a:cxnLst/>
            <a:rect l="l" t="t" r="r" b="b"/>
            <a:pathLst>
              <a:path w="1763395" h="462279">
                <a:moveTo>
                  <a:pt x="0" y="0"/>
                </a:moveTo>
                <a:lnTo>
                  <a:pt x="1763268" y="0"/>
                </a:lnTo>
                <a:lnTo>
                  <a:pt x="1763268" y="461772"/>
                </a:lnTo>
                <a:lnTo>
                  <a:pt x="0" y="461772"/>
                </a:lnTo>
                <a:lnTo>
                  <a:pt x="0" y="0"/>
                </a:lnTo>
                <a:close/>
              </a:path>
            </a:pathLst>
          </a:custGeom>
          <a:solidFill>
            <a:srgbClr val="D99593"/>
          </a:solidFill>
        </p:spPr>
        <p:txBody>
          <a:bodyPr wrap="square" lIns="0" tIns="0" rIns="0" bIns="0" rtlCol="0"/>
          <a:lstStyle/>
          <a:p>
            <a:endParaRPr/>
          </a:p>
        </p:txBody>
      </p:sp>
      <p:sp>
        <p:nvSpPr>
          <p:cNvPr id="23" name="object 23"/>
          <p:cNvSpPr txBox="1"/>
          <p:nvPr/>
        </p:nvSpPr>
        <p:spPr>
          <a:xfrm>
            <a:off x="259079" y="2882061"/>
            <a:ext cx="1244600" cy="330200"/>
          </a:xfrm>
          <a:prstGeom prst="rect">
            <a:avLst/>
          </a:prstGeom>
        </p:spPr>
        <p:txBody>
          <a:bodyPr vert="horz" wrap="square" lIns="0" tIns="0" rIns="0" bIns="0" rtlCol="0">
            <a:spAutoFit/>
          </a:bodyPr>
          <a:lstStyle/>
          <a:p>
            <a:pPr marL="12700">
              <a:lnSpc>
                <a:spcPts val="2840"/>
              </a:lnSpc>
            </a:pPr>
            <a:r>
              <a:rPr sz="2400" dirty="0">
                <a:latin typeface="宋体" panose="02010600030101010101" pitchFamily="2" charset="-122"/>
                <a:cs typeface="宋体" panose="02010600030101010101" pitchFamily="2" charset="-122"/>
              </a:rPr>
              <a:t>第二部分</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20</a:t>
            </a:fld>
            <a:endParaRPr spc="-5" dirty="0">
              <a:solidFill>
                <a:srgbClr val="FFFF00"/>
              </a:solidFill>
            </a:endParaRPr>
          </a:p>
        </p:txBody>
      </p:sp>
      <p:sp>
        <p:nvSpPr>
          <p:cNvPr id="3" name="object 3"/>
          <p:cNvSpPr txBox="1"/>
          <p:nvPr/>
        </p:nvSpPr>
        <p:spPr>
          <a:xfrm>
            <a:off x="491032" y="1521987"/>
            <a:ext cx="8154034" cy="1651635"/>
          </a:xfrm>
          <a:prstGeom prst="rect">
            <a:avLst/>
          </a:prstGeom>
        </p:spPr>
        <p:txBody>
          <a:bodyPr vert="horz" wrap="square" lIns="0" tIns="0" rIns="0" bIns="0" rtlCol="0">
            <a:spAutoFit/>
          </a:bodyPr>
          <a:lstStyle/>
          <a:p>
            <a:pPr marL="12700" marR="5080" algn="just">
              <a:lnSpc>
                <a:spcPct val="150000"/>
              </a:lnSpc>
            </a:pPr>
            <a:r>
              <a:rPr sz="2000" dirty="0">
                <a:latin typeface="宋体" panose="02010600030101010101" pitchFamily="2" charset="-122"/>
                <a:cs typeface="宋体" panose="02010600030101010101" pitchFamily="2" charset="-122"/>
              </a:rPr>
              <a:t>第七十条负有安全生产监督管理职责的部门应当建立举报制度，公开举</a:t>
            </a:r>
            <a:r>
              <a:rPr sz="2000" spc="5" dirty="0">
                <a:latin typeface="宋体" panose="02010600030101010101" pitchFamily="2" charset="-122"/>
                <a:cs typeface="宋体" panose="02010600030101010101" pitchFamily="2" charset="-122"/>
              </a:rPr>
              <a:t>报</a:t>
            </a:r>
            <a:r>
              <a:rPr sz="2000" dirty="0">
                <a:latin typeface="宋体" panose="02010600030101010101" pitchFamily="2" charset="-122"/>
                <a:cs typeface="宋体" panose="02010600030101010101" pitchFamily="2" charset="-122"/>
              </a:rPr>
              <a:t> 电话、信箱或者电子邮件地址，受理有关安全生产的举报；受理的举报</a:t>
            </a:r>
            <a:r>
              <a:rPr sz="2000" spc="5" dirty="0">
                <a:latin typeface="宋体" panose="02010600030101010101" pitchFamily="2" charset="-122"/>
                <a:cs typeface="宋体" panose="02010600030101010101" pitchFamily="2" charset="-122"/>
              </a:rPr>
              <a:t>事</a:t>
            </a:r>
            <a:r>
              <a:rPr sz="2000" dirty="0">
                <a:latin typeface="宋体" panose="02010600030101010101" pitchFamily="2" charset="-122"/>
                <a:cs typeface="宋体" panose="02010600030101010101" pitchFamily="2" charset="-122"/>
              </a:rPr>
              <a:t> 项经调查核实后，应当形成书面材料；需要落实整改措施的，报经有关</a:t>
            </a:r>
            <a:r>
              <a:rPr sz="2000" spc="5" dirty="0">
                <a:latin typeface="宋体" panose="02010600030101010101" pitchFamily="2" charset="-122"/>
                <a:cs typeface="宋体" panose="02010600030101010101" pitchFamily="2" charset="-122"/>
              </a:rPr>
              <a:t>负</a:t>
            </a:r>
            <a:r>
              <a:rPr sz="2000" dirty="0">
                <a:latin typeface="宋体" panose="02010600030101010101" pitchFamily="2" charset="-122"/>
                <a:cs typeface="宋体" panose="02010600030101010101" pitchFamily="2" charset="-122"/>
              </a:rPr>
              <a:t> 责人签字并督促落实</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txBox="1"/>
          <p:nvPr/>
        </p:nvSpPr>
        <p:spPr>
          <a:xfrm>
            <a:off x="3288207" y="4782216"/>
            <a:ext cx="5671820" cy="419734"/>
          </a:xfrm>
          <a:prstGeom prst="rect">
            <a:avLst/>
          </a:prstGeom>
        </p:spPr>
        <p:txBody>
          <a:bodyPr vert="horz" wrap="square" lIns="0" tIns="0" rIns="0" bIns="0" rtlCol="0">
            <a:spAutoFit/>
          </a:bodyPr>
          <a:lstStyle/>
          <a:p>
            <a:pPr marL="12700">
              <a:lnSpc>
                <a:spcPct val="100000"/>
              </a:lnSpc>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《中华人民共和国安全生产法</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21</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19405" marR="320040">
              <a:lnSpc>
                <a:spcPct val="150000"/>
              </a:lnSpc>
            </a:pPr>
            <a:r>
              <a:rPr sz="2000" b="0" dirty="0">
                <a:latin typeface="宋体" panose="02010600030101010101" pitchFamily="2" charset="-122"/>
                <a:cs typeface="宋体" panose="02010600030101010101" pitchFamily="2" charset="-122"/>
              </a:rPr>
              <a:t>第七十一条任何单位或者个人对事故隐患或者安全生产违法行为，均有</a:t>
            </a:r>
            <a:r>
              <a:rPr sz="2000" b="0" spc="5" dirty="0">
                <a:latin typeface="宋体" panose="02010600030101010101" pitchFamily="2" charset="-122"/>
                <a:cs typeface="宋体" panose="02010600030101010101" pitchFamily="2" charset="-122"/>
              </a:rPr>
              <a:t>权</a:t>
            </a:r>
            <a:r>
              <a:rPr sz="2000" b="0" dirty="0">
                <a:latin typeface="宋体" panose="02010600030101010101" pitchFamily="2" charset="-122"/>
                <a:cs typeface="宋体" panose="02010600030101010101" pitchFamily="2" charset="-122"/>
              </a:rPr>
              <a:t> 向负有安全生产监督管理职责的部门报告或者举报</a:t>
            </a:r>
            <a:r>
              <a:rPr sz="2000" b="0" spc="5" dirty="0">
                <a:latin typeface="宋体" panose="02010600030101010101" pitchFamily="2" charset="-122"/>
                <a:cs typeface="宋体" panose="02010600030101010101" pitchFamily="2" charset="-122"/>
              </a:rPr>
              <a:t>。</a:t>
            </a:r>
            <a:r>
              <a:rPr sz="2000" b="0" dirty="0">
                <a:latin typeface="宋体" panose="02010600030101010101" pitchFamily="2" charset="-122"/>
                <a:cs typeface="宋体" panose="02010600030101010101" pitchFamily="2" charset="-122"/>
              </a:rPr>
              <a:t> 第七十二条居民委员会、村民委员会发现其所在区域内的生产经营单位</a:t>
            </a:r>
            <a:r>
              <a:rPr sz="2000" b="0" spc="5" dirty="0">
                <a:latin typeface="宋体" panose="02010600030101010101" pitchFamily="2" charset="-122"/>
                <a:cs typeface="宋体" panose="02010600030101010101" pitchFamily="2" charset="-122"/>
              </a:rPr>
              <a:t>存</a:t>
            </a:r>
            <a:r>
              <a:rPr sz="2000" b="0" dirty="0">
                <a:latin typeface="宋体" panose="02010600030101010101" pitchFamily="2" charset="-122"/>
                <a:cs typeface="宋体" panose="02010600030101010101" pitchFamily="2" charset="-122"/>
              </a:rPr>
              <a:t> 在事故隐患或者安全生产违法行为时，应当向当地人民政府或者有关部</a:t>
            </a:r>
            <a:r>
              <a:rPr sz="2000" b="0" spc="5" dirty="0">
                <a:latin typeface="宋体" panose="02010600030101010101" pitchFamily="2" charset="-122"/>
                <a:cs typeface="宋体" panose="02010600030101010101" pitchFamily="2" charset="-122"/>
              </a:rPr>
              <a:t>门</a:t>
            </a:r>
            <a:r>
              <a:rPr sz="2000" b="0" dirty="0">
                <a:latin typeface="宋体" panose="02010600030101010101" pitchFamily="2" charset="-122"/>
                <a:cs typeface="宋体" panose="02010600030101010101" pitchFamily="2" charset="-122"/>
              </a:rPr>
              <a:t> 报告</a:t>
            </a:r>
            <a:r>
              <a:rPr sz="2000" b="0" spc="5" dirty="0">
                <a:latin typeface="宋体" panose="02010600030101010101" pitchFamily="2" charset="-122"/>
                <a:cs typeface="宋体" panose="02010600030101010101" pitchFamily="2" charset="-122"/>
              </a:rPr>
              <a:t>。</a:t>
            </a:r>
            <a:r>
              <a:rPr sz="2000" b="0" dirty="0">
                <a:latin typeface="宋体" panose="02010600030101010101" pitchFamily="2" charset="-122"/>
                <a:cs typeface="宋体" panose="02010600030101010101" pitchFamily="2" charset="-122"/>
              </a:rPr>
              <a:t> 第七十三条县级以上各级人民政府及其有关部门对报告重大事故隐患或</a:t>
            </a:r>
            <a:r>
              <a:rPr sz="2000" b="0" spc="5" dirty="0">
                <a:latin typeface="宋体" panose="02010600030101010101" pitchFamily="2" charset="-122"/>
                <a:cs typeface="宋体" panose="02010600030101010101" pitchFamily="2" charset="-122"/>
              </a:rPr>
              <a:t>者</a:t>
            </a:r>
            <a:r>
              <a:rPr sz="2000" b="0" dirty="0">
                <a:latin typeface="宋体" panose="02010600030101010101" pitchFamily="2" charset="-122"/>
                <a:cs typeface="宋体" panose="02010600030101010101" pitchFamily="2" charset="-122"/>
              </a:rPr>
              <a:t> 举报安全生产违法行为的有功人员，给予奖励。具体奖励办法由国务院</a:t>
            </a:r>
            <a:r>
              <a:rPr sz="2000" b="0" spc="5" dirty="0">
                <a:latin typeface="宋体" panose="02010600030101010101" pitchFamily="2" charset="-122"/>
                <a:cs typeface="宋体" panose="02010600030101010101" pitchFamily="2" charset="-122"/>
              </a:rPr>
              <a:t>安</a:t>
            </a:r>
            <a:r>
              <a:rPr sz="2000" b="0" dirty="0">
                <a:latin typeface="宋体" panose="02010600030101010101" pitchFamily="2" charset="-122"/>
                <a:cs typeface="宋体" panose="02010600030101010101" pitchFamily="2" charset="-122"/>
              </a:rPr>
              <a:t> 全生产监督管理部门会同国务院财政部门制定</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06705">
              <a:lnSpc>
                <a:spcPct val="100000"/>
              </a:lnSpc>
            </a:pPr>
            <a:endParaRPr sz="2000">
              <a:latin typeface="Times New Roman" panose="02020603050405020304"/>
              <a:cs typeface="Times New Roman" panose="02020603050405020304"/>
            </a:endParaRPr>
          </a:p>
          <a:p>
            <a:pPr marL="306705">
              <a:lnSpc>
                <a:spcPct val="100000"/>
              </a:lnSpc>
              <a:spcBef>
                <a:spcPts val="30"/>
              </a:spcBef>
            </a:pPr>
            <a:endParaRPr sz="2450">
              <a:latin typeface="Times New Roman" panose="02020603050405020304"/>
              <a:cs typeface="Times New Roman" panose="02020603050405020304"/>
            </a:endParaRPr>
          </a:p>
          <a:p>
            <a:pPr marL="3115945">
              <a:lnSpc>
                <a:spcPct val="100000"/>
              </a:lnSpc>
            </a:pPr>
            <a:r>
              <a:rPr sz="2800" dirty="0">
                <a:solidFill>
                  <a:srgbClr val="006FC0"/>
                </a:solidFill>
                <a:latin typeface="Calibri" panose="020F0502020204030204"/>
                <a:cs typeface="Calibri" panose="020F0502020204030204"/>
              </a:rPr>
              <a:t>——</a:t>
            </a:r>
            <a:r>
              <a:rPr sz="2800" dirty="0">
                <a:solidFill>
                  <a:srgbClr val="006FC0"/>
                </a:solidFill>
              </a:rPr>
              <a:t>《中华人民共和国安全生产法</a:t>
            </a:r>
            <a:r>
              <a:rPr sz="2800" spc="-20" dirty="0">
                <a:solidFill>
                  <a:srgbClr val="006FC0"/>
                </a:solidFill>
              </a:rPr>
              <a:t>》</a:t>
            </a:r>
            <a:endParaRPr sz="2800">
              <a:latin typeface="Calibri" panose="020F0502020204030204"/>
              <a:cs typeface="Calibri" panose="020F050202020403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22</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19405" marR="66040">
              <a:lnSpc>
                <a:spcPct val="150000"/>
              </a:lnSpc>
            </a:pPr>
            <a:r>
              <a:rPr sz="2000" b="0" dirty="0">
                <a:latin typeface="宋体" panose="02010600030101010101" pitchFamily="2" charset="-122"/>
                <a:cs typeface="宋体" panose="02010600030101010101" pitchFamily="2" charset="-122"/>
              </a:rPr>
              <a:t>第七十四条新闻、出版、广播、电影、电视等单位有进行安全生产公益</a:t>
            </a:r>
            <a:r>
              <a:rPr sz="2000" b="0" spc="5" dirty="0">
                <a:latin typeface="宋体" panose="02010600030101010101" pitchFamily="2" charset="-122"/>
                <a:cs typeface="宋体" panose="02010600030101010101" pitchFamily="2" charset="-122"/>
              </a:rPr>
              <a:t>宣</a:t>
            </a:r>
            <a:r>
              <a:rPr sz="2000" b="0" dirty="0">
                <a:latin typeface="宋体" panose="02010600030101010101" pitchFamily="2" charset="-122"/>
                <a:cs typeface="宋体" panose="02010600030101010101" pitchFamily="2" charset="-122"/>
              </a:rPr>
              <a:t> 传教育的义务，有对违反安全生产法律、法规的行为进行舆论监督的权利</a:t>
            </a:r>
            <a:r>
              <a:rPr sz="2000" b="0" spc="5" dirty="0">
                <a:latin typeface="宋体" panose="02010600030101010101" pitchFamily="2" charset="-122"/>
                <a:cs typeface="宋体" panose="02010600030101010101" pitchFamily="2" charset="-122"/>
              </a:rPr>
              <a:t>。</a:t>
            </a:r>
            <a:r>
              <a:rPr sz="2000" b="0" dirty="0">
                <a:latin typeface="宋体" panose="02010600030101010101" pitchFamily="2" charset="-122"/>
                <a:cs typeface="宋体" panose="02010600030101010101" pitchFamily="2" charset="-122"/>
              </a:rPr>
              <a:t> 第七十五条负有安全生产监督管理职责的部门应当建立安全生产违法行</a:t>
            </a:r>
            <a:r>
              <a:rPr sz="2000" b="0" spc="5" dirty="0">
                <a:latin typeface="宋体" panose="02010600030101010101" pitchFamily="2" charset="-122"/>
                <a:cs typeface="宋体" panose="02010600030101010101" pitchFamily="2" charset="-122"/>
              </a:rPr>
              <a:t>为</a:t>
            </a:r>
            <a:r>
              <a:rPr sz="2000" b="0" dirty="0">
                <a:latin typeface="宋体" panose="02010600030101010101" pitchFamily="2" charset="-122"/>
                <a:cs typeface="宋体" panose="02010600030101010101" pitchFamily="2" charset="-122"/>
              </a:rPr>
              <a:t> 信息库，如实记录生产经营单位的安全生产违法行为信息；对违法行为</a:t>
            </a:r>
            <a:r>
              <a:rPr sz="2000" b="0" spc="5" dirty="0">
                <a:latin typeface="宋体" panose="02010600030101010101" pitchFamily="2" charset="-122"/>
                <a:cs typeface="宋体" panose="02010600030101010101" pitchFamily="2" charset="-122"/>
              </a:rPr>
              <a:t>情</a:t>
            </a:r>
            <a:r>
              <a:rPr sz="2000" b="0" dirty="0">
                <a:latin typeface="宋体" panose="02010600030101010101" pitchFamily="2" charset="-122"/>
                <a:cs typeface="宋体" panose="02010600030101010101" pitchFamily="2" charset="-122"/>
              </a:rPr>
              <a:t> 节严重的生产经营单位，应当向社会公告，并通报行业主管部门、投资</a:t>
            </a:r>
            <a:r>
              <a:rPr sz="2000" b="0" spc="5" dirty="0">
                <a:latin typeface="宋体" panose="02010600030101010101" pitchFamily="2" charset="-122"/>
                <a:cs typeface="宋体" panose="02010600030101010101" pitchFamily="2" charset="-122"/>
              </a:rPr>
              <a:t>主</a:t>
            </a:r>
            <a:r>
              <a:rPr sz="2000" b="0" dirty="0">
                <a:latin typeface="宋体" panose="02010600030101010101" pitchFamily="2" charset="-122"/>
                <a:cs typeface="宋体" panose="02010600030101010101" pitchFamily="2" charset="-122"/>
              </a:rPr>
              <a:t> 管部门、国土资源主管部门、证券监督管理机构以及有关金融机构</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06705">
              <a:lnSpc>
                <a:spcPct val="100000"/>
              </a:lnSpc>
            </a:pPr>
            <a:endParaRPr sz="2000">
              <a:latin typeface="Times New Roman" panose="02020603050405020304"/>
              <a:cs typeface="Times New Roman" panose="02020603050405020304"/>
            </a:endParaRPr>
          </a:p>
          <a:p>
            <a:pPr marL="306705">
              <a:lnSpc>
                <a:spcPct val="100000"/>
              </a:lnSpc>
              <a:spcBef>
                <a:spcPts val="30"/>
              </a:spcBef>
            </a:pPr>
            <a:endParaRPr sz="2450">
              <a:latin typeface="Times New Roman" panose="02020603050405020304"/>
              <a:cs typeface="Times New Roman" panose="02020603050405020304"/>
            </a:endParaRPr>
          </a:p>
          <a:p>
            <a:pPr marL="3115945">
              <a:lnSpc>
                <a:spcPct val="100000"/>
              </a:lnSpc>
            </a:pPr>
            <a:r>
              <a:rPr sz="2800" dirty="0">
                <a:solidFill>
                  <a:srgbClr val="006FC0"/>
                </a:solidFill>
                <a:latin typeface="Calibri" panose="020F0502020204030204"/>
                <a:cs typeface="Calibri" panose="020F0502020204030204"/>
              </a:rPr>
              <a:t>——</a:t>
            </a:r>
            <a:r>
              <a:rPr sz="2800" dirty="0">
                <a:solidFill>
                  <a:srgbClr val="006FC0"/>
                </a:solidFill>
              </a:rPr>
              <a:t>《中华人民共和国安全生产法</a:t>
            </a:r>
            <a:r>
              <a:rPr sz="2800" spc="-20" dirty="0">
                <a:solidFill>
                  <a:srgbClr val="006FC0"/>
                </a:solidFill>
              </a:rPr>
              <a:t>》</a:t>
            </a:r>
            <a:endParaRPr sz="2800">
              <a:latin typeface="Calibri" panose="020F0502020204030204"/>
              <a:cs typeface="Calibri" panose="020F050202020403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21488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214884"/>
            <a:ext cx="9144000" cy="21336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428244"/>
            <a:ext cx="9144000" cy="21488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643127"/>
            <a:ext cx="9144000" cy="21336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0" y="856488"/>
            <a:ext cx="9144000" cy="214884"/>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0" y="1071372"/>
            <a:ext cx="9144000" cy="214883"/>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0" y="1286255"/>
            <a:ext cx="9144000" cy="21336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0" y="1499616"/>
            <a:ext cx="9144000" cy="214884"/>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0" y="1929383"/>
            <a:ext cx="9144000" cy="21336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763267" y="0"/>
            <a:ext cx="7380732" cy="162915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1763267" y="2090927"/>
            <a:ext cx="7380732" cy="4767072"/>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1763267" y="1629155"/>
            <a:ext cx="7381240" cy="462280"/>
          </a:xfrm>
          <a:custGeom>
            <a:avLst/>
            <a:gdLst/>
            <a:ahLst/>
            <a:cxnLst/>
            <a:rect l="l" t="t" r="r" b="b"/>
            <a:pathLst>
              <a:path w="7381240" h="462280">
                <a:moveTo>
                  <a:pt x="0" y="0"/>
                </a:moveTo>
                <a:lnTo>
                  <a:pt x="7380732" y="0"/>
                </a:lnTo>
                <a:lnTo>
                  <a:pt x="7380732" y="461772"/>
                </a:lnTo>
                <a:lnTo>
                  <a:pt x="0" y="461772"/>
                </a:lnTo>
                <a:lnTo>
                  <a:pt x="0" y="0"/>
                </a:lnTo>
                <a:close/>
              </a:path>
            </a:pathLst>
          </a:custGeom>
          <a:solidFill>
            <a:srgbClr val="548ED4"/>
          </a:solidFill>
        </p:spPr>
        <p:txBody>
          <a:bodyPr wrap="square" lIns="0" tIns="0" rIns="0" bIns="0" rtlCol="0"/>
          <a:lstStyle/>
          <a:p>
            <a:endParaRPr/>
          </a:p>
        </p:txBody>
      </p:sp>
      <p:sp>
        <p:nvSpPr>
          <p:cNvPr id="15" name="object 15"/>
          <p:cNvSpPr txBox="1"/>
          <p:nvPr/>
        </p:nvSpPr>
        <p:spPr>
          <a:xfrm>
            <a:off x="1842427" y="1687537"/>
            <a:ext cx="3987800" cy="330200"/>
          </a:xfrm>
          <a:prstGeom prst="rect">
            <a:avLst/>
          </a:prstGeom>
        </p:spPr>
        <p:txBody>
          <a:bodyPr vert="horz" wrap="square" lIns="0" tIns="0" rIns="0" bIns="0" rtlCol="0">
            <a:spAutoFit/>
          </a:bodyPr>
          <a:lstStyle/>
          <a:p>
            <a:pPr marL="12700">
              <a:lnSpc>
                <a:spcPts val="2835"/>
              </a:lnSpc>
            </a:pPr>
            <a:r>
              <a:rPr sz="2400" dirty="0">
                <a:latin typeface="宋体" panose="02010600030101010101" pitchFamily="2" charset="-122"/>
                <a:cs typeface="宋体" panose="02010600030101010101" pitchFamily="2" charset="-122"/>
              </a:rPr>
              <a:t>安全生产监管体制与法律法规</a:t>
            </a:r>
            <a:endParaRPr sz="2400">
              <a:latin typeface="宋体" panose="02010600030101010101" pitchFamily="2" charset="-122"/>
              <a:cs typeface="宋体" panose="02010600030101010101" pitchFamily="2" charset="-122"/>
            </a:endParaRPr>
          </a:p>
        </p:txBody>
      </p:sp>
      <p:sp>
        <p:nvSpPr>
          <p:cNvPr id="16" name="object 16"/>
          <p:cNvSpPr/>
          <p:nvPr/>
        </p:nvSpPr>
        <p:spPr>
          <a:xfrm>
            <a:off x="0" y="0"/>
            <a:ext cx="1786127" cy="6858000"/>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0" y="1620011"/>
            <a:ext cx="1763395" cy="462280"/>
          </a:xfrm>
          <a:custGeom>
            <a:avLst/>
            <a:gdLst/>
            <a:ahLst/>
            <a:cxnLst/>
            <a:rect l="l" t="t" r="r" b="b"/>
            <a:pathLst>
              <a:path w="1763395" h="462280">
                <a:moveTo>
                  <a:pt x="0" y="0"/>
                </a:moveTo>
                <a:lnTo>
                  <a:pt x="1763268" y="0"/>
                </a:lnTo>
                <a:lnTo>
                  <a:pt x="1763268" y="461772"/>
                </a:lnTo>
                <a:lnTo>
                  <a:pt x="0" y="461772"/>
                </a:lnTo>
                <a:lnTo>
                  <a:pt x="0" y="0"/>
                </a:lnTo>
                <a:close/>
              </a:path>
            </a:pathLst>
          </a:custGeom>
          <a:solidFill>
            <a:srgbClr val="548ED4"/>
          </a:solidFill>
        </p:spPr>
        <p:txBody>
          <a:bodyPr wrap="square" lIns="0" tIns="0" rIns="0" bIns="0" rtlCol="0"/>
          <a:lstStyle/>
          <a:p>
            <a:endParaRPr/>
          </a:p>
        </p:txBody>
      </p:sp>
      <p:sp>
        <p:nvSpPr>
          <p:cNvPr id="18" name="object 18"/>
          <p:cNvSpPr txBox="1">
            <a:spLocks noGrp="1"/>
          </p:cNvSpPr>
          <p:nvPr>
            <p:ph type="title"/>
          </p:nvPr>
        </p:nvSpPr>
        <p:spPr>
          <a:xfrm>
            <a:off x="259079" y="1678241"/>
            <a:ext cx="1244600" cy="330200"/>
          </a:xfrm>
          <a:prstGeom prst="rect">
            <a:avLst/>
          </a:prstGeom>
        </p:spPr>
        <p:txBody>
          <a:bodyPr vert="horz" wrap="square" lIns="0" tIns="0" rIns="0" bIns="0" rtlCol="0">
            <a:spAutoFit/>
          </a:bodyPr>
          <a:lstStyle/>
          <a:p>
            <a:pPr marL="12700">
              <a:lnSpc>
                <a:spcPts val="2840"/>
              </a:lnSpc>
            </a:pPr>
            <a:r>
              <a:rPr sz="2400" b="0" dirty="0">
                <a:latin typeface="宋体" panose="02010600030101010101" pitchFamily="2" charset="-122"/>
                <a:cs typeface="宋体" panose="02010600030101010101" pitchFamily="2" charset="-122"/>
              </a:rPr>
              <a:t>第一部分</a:t>
            </a:r>
            <a:endParaRPr sz="2400">
              <a:latin typeface="宋体" panose="02010600030101010101" pitchFamily="2" charset="-122"/>
              <a:cs typeface="宋体" panose="02010600030101010101" pitchFamily="2" charset="-122"/>
            </a:endParaRPr>
          </a:p>
        </p:txBody>
      </p:sp>
      <p:sp>
        <p:nvSpPr>
          <p:cNvPr id="19" name="object 19"/>
          <p:cNvSpPr/>
          <p:nvPr/>
        </p:nvSpPr>
        <p:spPr>
          <a:xfrm>
            <a:off x="2051304" y="2636520"/>
            <a:ext cx="864235" cy="1233170"/>
          </a:xfrm>
          <a:custGeom>
            <a:avLst/>
            <a:gdLst/>
            <a:ahLst/>
            <a:cxnLst/>
            <a:rect l="l" t="t" r="r" b="b"/>
            <a:pathLst>
              <a:path w="864235" h="1233170">
                <a:moveTo>
                  <a:pt x="431291" y="1232915"/>
                </a:moveTo>
                <a:lnTo>
                  <a:pt x="0" y="801624"/>
                </a:lnTo>
                <a:lnTo>
                  <a:pt x="0" y="0"/>
                </a:lnTo>
                <a:lnTo>
                  <a:pt x="431291" y="431291"/>
                </a:lnTo>
                <a:lnTo>
                  <a:pt x="864107" y="431291"/>
                </a:lnTo>
                <a:lnTo>
                  <a:pt x="864107" y="801624"/>
                </a:lnTo>
                <a:lnTo>
                  <a:pt x="431291" y="1232915"/>
                </a:lnTo>
                <a:close/>
              </a:path>
              <a:path w="864235" h="1233170">
                <a:moveTo>
                  <a:pt x="864107" y="431291"/>
                </a:moveTo>
                <a:lnTo>
                  <a:pt x="431291" y="431291"/>
                </a:lnTo>
                <a:lnTo>
                  <a:pt x="864107" y="0"/>
                </a:lnTo>
                <a:lnTo>
                  <a:pt x="864107" y="431291"/>
                </a:lnTo>
                <a:close/>
              </a:path>
            </a:pathLst>
          </a:custGeom>
          <a:solidFill>
            <a:srgbClr val="4674AB"/>
          </a:solidFill>
        </p:spPr>
        <p:txBody>
          <a:bodyPr wrap="square" lIns="0" tIns="0" rIns="0" bIns="0" rtlCol="0"/>
          <a:lstStyle/>
          <a:p>
            <a:endParaRPr/>
          </a:p>
        </p:txBody>
      </p:sp>
      <p:sp>
        <p:nvSpPr>
          <p:cNvPr id="20" name="object 20"/>
          <p:cNvSpPr/>
          <p:nvPr/>
        </p:nvSpPr>
        <p:spPr>
          <a:xfrm>
            <a:off x="2039023" y="2624239"/>
            <a:ext cx="889000" cy="1258570"/>
          </a:xfrm>
          <a:custGeom>
            <a:avLst/>
            <a:gdLst/>
            <a:ahLst/>
            <a:cxnLst/>
            <a:rect l="l" t="t" r="r" b="b"/>
            <a:pathLst>
              <a:path w="889000" h="1258570">
                <a:moveTo>
                  <a:pt x="444245" y="1258366"/>
                </a:moveTo>
                <a:lnTo>
                  <a:pt x="3721" y="823099"/>
                </a:lnTo>
                <a:lnTo>
                  <a:pt x="0" y="814120"/>
                </a:lnTo>
                <a:lnTo>
                  <a:pt x="0" y="12674"/>
                </a:lnTo>
                <a:lnTo>
                  <a:pt x="11785" y="0"/>
                </a:lnTo>
                <a:lnTo>
                  <a:pt x="14503" y="101"/>
                </a:lnTo>
                <a:lnTo>
                  <a:pt x="25400" y="12674"/>
                </a:lnTo>
                <a:lnTo>
                  <a:pt x="3721" y="21653"/>
                </a:lnTo>
                <a:lnTo>
                  <a:pt x="25400" y="43332"/>
                </a:lnTo>
                <a:lnTo>
                  <a:pt x="25400" y="805141"/>
                </a:lnTo>
                <a:lnTo>
                  <a:pt x="21678" y="805141"/>
                </a:lnTo>
                <a:lnTo>
                  <a:pt x="25400" y="814120"/>
                </a:lnTo>
                <a:lnTo>
                  <a:pt x="30657" y="814120"/>
                </a:lnTo>
                <a:lnTo>
                  <a:pt x="444246" y="1227708"/>
                </a:lnTo>
                <a:lnTo>
                  <a:pt x="435267" y="1236687"/>
                </a:lnTo>
                <a:lnTo>
                  <a:pt x="471182" y="1236687"/>
                </a:lnTo>
                <a:lnTo>
                  <a:pt x="453224" y="1254645"/>
                </a:lnTo>
                <a:lnTo>
                  <a:pt x="451294" y="1256220"/>
                </a:lnTo>
                <a:lnTo>
                  <a:pt x="449110" y="1257401"/>
                </a:lnTo>
                <a:lnTo>
                  <a:pt x="446722" y="1258125"/>
                </a:lnTo>
                <a:lnTo>
                  <a:pt x="444245" y="1258366"/>
                </a:lnTo>
                <a:close/>
              </a:path>
              <a:path w="889000" h="1258570">
                <a:moveTo>
                  <a:pt x="471182" y="435241"/>
                </a:moveTo>
                <a:lnTo>
                  <a:pt x="453224" y="435241"/>
                </a:lnTo>
                <a:lnTo>
                  <a:pt x="444245" y="426262"/>
                </a:lnTo>
                <a:lnTo>
                  <a:pt x="866813" y="3695"/>
                </a:lnTo>
                <a:lnTo>
                  <a:pt x="876693" y="0"/>
                </a:lnTo>
                <a:lnTo>
                  <a:pt x="879373" y="482"/>
                </a:lnTo>
                <a:lnTo>
                  <a:pt x="888492" y="12674"/>
                </a:lnTo>
                <a:lnTo>
                  <a:pt x="863092" y="12674"/>
                </a:lnTo>
                <a:lnTo>
                  <a:pt x="863092" y="43332"/>
                </a:lnTo>
                <a:lnTo>
                  <a:pt x="471182" y="435241"/>
                </a:lnTo>
                <a:close/>
              </a:path>
              <a:path w="889000" h="1258570">
                <a:moveTo>
                  <a:pt x="25400" y="43332"/>
                </a:moveTo>
                <a:lnTo>
                  <a:pt x="3721" y="21653"/>
                </a:lnTo>
                <a:lnTo>
                  <a:pt x="25400" y="12674"/>
                </a:lnTo>
                <a:lnTo>
                  <a:pt x="25400" y="43332"/>
                </a:lnTo>
                <a:close/>
              </a:path>
              <a:path w="889000" h="1258570">
                <a:moveTo>
                  <a:pt x="444245" y="456920"/>
                </a:moveTo>
                <a:lnTo>
                  <a:pt x="25400" y="43332"/>
                </a:lnTo>
                <a:lnTo>
                  <a:pt x="25400" y="12674"/>
                </a:lnTo>
                <a:lnTo>
                  <a:pt x="30657" y="12674"/>
                </a:lnTo>
                <a:lnTo>
                  <a:pt x="444246" y="426262"/>
                </a:lnTo>
                <a:lnTo>
                  <a:pt x="435267" y="435241"/>
                </a:lnTo>
                <a:lnTo>
                  <a:pt x="471182" y="435241"/>
                </a:lnTo>
                <a:lnTo>
                  <a:pt x="453224" y="453199"/>
                </a:lnTo>
                <a:lnTo>
                  <a:pt x="451294" y="454774"/>
                </a:lnTo>
                <a:lnTo>
                  <a:pt x="449110" y="455955"/>
                </a:lnTo>
                <a:lnTo>
                  <a:pt x="446722" y="456679"/>
                </a:lnTo>
                <a:lnTo>
                  <a:pt x="444245" y="456920"/>
                </a:lnTo>
                <a:close/>
              </a:path>
              <a:path w="889000" h="1258570">
                <a:moveTo>
                  <a:pt x="863092" y="43332"/>
                </a:moveTo>
                <a:lnTo>
                  <a:pt x="863092" y="12674"/>
                </a:lnTo>
                <a:lnTo>
                  <a:pt x="884770" y="21653"/>
                </a:lnTo>
                <a:lnTo>
                  <a:pt x="863092" y="43332"/>
                </a:lnTo>
                <a:close/>
              </a:path>
              <a:path w="889000" h="1258570">
                <a:moveTo>
                  <a:pt x="863092" y="808862"/>
                </a:moveTo>
                <a:lnTo>
                  <a:pt x="863092" y="43332"/>
                </a:lnTo>
                <a:lnTo>
                  <a:pt x="884770" y="21653"/>
                </a:lnTo>
                <a:lnTo>
                  <a:pt x="863092" y="12674"/>
                </a:lnTo>
                <a:lnTo>
                  <a:pt x="888492" y="12674"/>
                </a:lnTo>
                <a:lnTo>
                  <a:pt x="888492" y="805141"/>
                </a:lnTo>
                <a:lnTo>
                  <a:pt x="866813" y="805141"/>
                </a:lnTo>
                <a:lnTo>
                  <a:pt x="863092" y="808862"/>
                </a:lnTo>
                <a:close/>
              </a:path>
              <a:path w="889000" h="1258570">
                <a:moveTo>
                  <a:pt x="453224" y="435241"/>
                </a:moveTo>
                <a:lnTo>
                  <a:pt x="435267" y="435241"/>
                </a:lnTo>
                <a:lnTo>
                  <a:pt x="444245" y="426262"/>
                </a:lnTo>
                <a:lnTo>
                  <a:pt x="453224" y="435241"/>
                </a:lnTo>
                <a:close/>
              </a:path>
              <a:path w="889000" h="1258570">
                <a:moveTo>
                  <a:pt x="25400" y="814120"/>
                </a:moveTo>
                <a:lnTo>
                  <a:pt x="21678" y="805141"/>
                </a:lnTo>
                <a:lnTo>
                  <a:pt x="25400" y="808862"/>
                </a:lnTo>
                <a:lnTo>
                  <a:pt x="25400" y="814120"/>
                </a:lnTo>
                <a:close/>
              </a:path>
              <a:path w="889000" h="1258570">
                <a:moveTo>
                  <a:pt x="25400" y="808862"/>
                </a:moveTo>
                <a:lnTo>
                  <a:pt x="21678" y="805141"/>
                </a:lnTo>
                <a:lnTo>
                  <a:pt x="25400" y="805141"/>
                </a:lnTo>
                <a:lnTo>
                  <a:pt x="25400" y="808862"/>
                </a:lnTo>
                <a:close/>
              </a:path>
              <a:path w="889000" h="1258570">
                <a:moveTo>
                  <a:pt x="863092" y="814120"/>
                </a:moveTo>
                <a:lnTo>
                  <a:pt x="863092" y="808862"/>
                </a:lnTo>
                <a:lnTo>
                  <a:pt x="866813" y="805141"/>
                </a:lnTo>
                <a:lnTo>
                  <a:pt x="863092" y="814120"/>
                </a:lnTo>
                <a:close/>
              </a:path>
              <a:path w="889000" h="1258570">
                <a:moveTo>
                  <a:pt x="888492" y="814120"/>
                </a:moveTo>
                <a:lnTo>
                  <a:pt x="863092" y="814120"/>
                </a:lnTo>
                <a:lnTo>
                  <a:pt x="866813" y="805141"/>
                </a:lnTo>
                <a:lnTo>
                  <a:pt x="888492" y="805141"/>
                </a:lnTo>
                <a:lnTo>
                  <a:pt x="888492" y="814120"/>
                </a:lnTo>
                <a:close/>
              </a:path>
              <a:path w="889000" h="1258570">
                <a:moveTo>
                  <a:pt x="30657" y="814120"/>
                </a:moveTo>
                <a:lnTo>
                  <a:pt x="25400" y="814120"/>
                </a:lnTo>
                <a:lnTo>
                  <a:pt x="25400" y="808862"/>
                </a:lnTo>
                <a:lnTo>
                  <a:pt x="30657" y="814120"/>
                </a:lnTo>
                <a:close/>
              </a:path>
              <a:path w="889000" h="1258570">
                <a:moveTo>
                  <a:pt x="471182" y="1236687"/>
                </a:moveTo>
                <a:lnTo>
                  <a:pt x="453224" y="1236687"/>
                </a:lnTo>
                <a:lnTo>
                  <a:pt x="444245" y="1227708"/>
                </a:lnTo>
                <a:lnTo>
                  <a:pt x="863092" y="808862"/>
                </a:lnTo>
                <a:lnTo>
                  <a:pt x="863092" y="814120"/>
                </a:lnTo>
                <a:lnTo>
                  <a:pt x="888492" y="814120"/>
                </a:lnTo>
                <a:lnTo>
                  <a:pt x="888250" y="816597"/>
                </a:lnTo>
                <a:lnTo>
                  <a:pt x="887526" y="818984"/>
                </a:lnTo>
                <a:lnTo>
                  <a:pt x="886358" y="821169"/>
                </a:lnTo>
                <a:lnTo>
                  <a:pt x="884770" y="823099"/>
                </a:lnTo>
                <a:lnTo>
                  <a:pt x="471182" y="1236687"/>
                </a:lnTo>
                <a:close/>
              </a:path>
              <a:path w="889000" h="1258570">
                <a:moveTo>
                  <a:pt x="453224" y="1236687"/>
                </a:moveTo>
                <a:lnTo>
                  <a:pt x="435267" y="1236687"/>
                </a:lnTo>
                <a:lnTo>
                  <a:pt x="444245" y="1227708"/>
                </a:lnTo>
                <a:lnTo>
                  <a:pt x="453224" y="1236687"/>
                </a:lnTo>
                <a:close/>
              </a:path>
            </a:pathLst>
          </a:custGeom>
          <a:solidFill>
            <a:srgbClr val="4674AB"/>
          </a:solidFill>
        </p:spPr>
        <p:txBody>
          <a:bodyPr wrap="square" lIns="0" tIns="0" rIns="0" bIns="0" rtlCol="0"/>
          <a:lstStyle/>
          <a:p>
            <a:endParaRPr/>
          </a:p>
        </p:txBody>
      </p:sp>
      <p:sp>
        <p:nvSpPr>
          <p:cNvPr id="21" name="object 21"/>
          <p:cNvSpPr txBox="1"/>
          <p:nvPr/>
        </p:nvSpPr>
        <p:spPr>
          <a:xfrm>
            <a:off x="2393988" y="3084017"/>
            <a:ext cx="177800" cy="330200"/>
          </a:xfrm>
          <a:prstGeom prst="rect">
            <a:avLst/>
          </a:prstGeom>
        </p:spPr>
        <p:txBody>
          <a:bodyPr vert="horz" wrap="square" lIns="0" tIns="0" rIns="0" bIns="0" rtlCol="0">
            <a:spAutoFit/>
          </a:bodyPr>
          <a:lstStyle/>
          <a:p>
            <a:pPr marL="12700">
              <a:lnSpc>
                <a:spcPts val="2840"/>
              </a:lnSpc>
            </a:pPr>
            <a:r>
              <a:rPr sz="2400" dirty="0">
                <a:latin typeface="宋体" panose="02010600030101010101" pitchFamily="2" charset="-122"/>
                <a:cs typeface="宋体" panose="02010600030101010101" pitchFamily="2" charset="-122"/>
              </a:rPr>
              <a:t>1</a:t>
            </a:r>
            <a:endParaRPr sz="2400">
              <a:latin typeface="宋体" panose="02010600030101010101" pitchFamily="2" charset="-122"/>
              <a:cs typeface="宋体" panose="02010600030101010101" pitchFamily="2" charset="-122"/>
            </a:endParaRPr>
          </a:p>
        </p:txBody>
      </p:sp>
      <p:sp>
        <p:nvSpPr>
          <p:cNvPr id="22" name="object 22"/>
          <p:cNvSpPr/>
          <p:nvPr/>
        </p:nvSpPr>
        <p:spPr>
          <a:xfrm>
            <a:off x="2915411" y="2636520"/>
            <a:ext cx="5832475" cy="802005"/>
          </a:xfrm>
          <a:custGeom>
            <a:avLst/>
            <a:gdLst/>
            <a:ahLst/>
            <a:cxnLst/>
            <a:rect l="l" t="t" r="r" b="b"/>
            <a:pathLst>
              <a:path w="5832475" h="802004">
                <a:moveTo>
                  <a:pt x="0" y="801624"/>
                </a:moveTo>
                <a:lnTo>
                  <a:pt x="0" y="0"/>
                </a:lnTo>
                <a:lnTo>
                  <a:pt x="5699760" y="0"/>
                </a:lnTo>
                <a:lnTo>
                  <a:pt x="5742027" y="7068"/>
                </a:lnTo>
                <a:lnTo>
                  <a:pt x="5778699" y="26329"/>
                </a:lnTo>
                <a:lnTo>
                  <a:pt x="5807494" y="55575"/>
                </a:lnTo>
                <a:lnTo>
                  <a:pt x="5826132" y="92599"/>
                </a:lnTo>
                <a:lnTo>
                  <a:pt x="5832347" y="134111"/>
                </a:lnTo>
                <a:lnTo>
                  <a:pt x="5832347" y="667512"/>
                </a:lnTo>
                <a:lnTo>
                  <a:pt x="5825838" y="710228"/>
                </a:lnTo>
                <a:lnTo>
                  <a:pt x="5806983" y="747193"/>
                </a:lnTo>
                <a:lnTo>
                  <a:pt x="5778051" y="776210"/>
                </a:lnTo>
                <a:lnTo>
                  <a:pt x="5741313" y="795085"/>
                </a:lnTo>
                <a:lnTo>
                  <a:pt x="0" y="801624"/>
                </a:lnTo>
                <a:close/>
              </a:path>
            </a:pathLst>
          </a:custGeom>
          <a:solidFill>
            <a:srgbClr val="FFFFFF"/>
          </a:solidFill>
        </p:spPr>
        <p:txBody>
          <a:bodyPr wrap="square" lIns="0" tIns="0" rIns="0" bIns="0" rtlCol="0"/>
          <a:lstStyle/>
          <a:p>
            <a:endParaRPr/>
          </a:p>
        </p:txBody>
      </p:sp>
      <p:sp>
        <p:nvSpPr>
          <p:cNvPr id="23" name="object 23"/>
          <p:cNvSpPr/>
          <p:nvPr/>
        </p:nvSpPr>
        <p:spPr>
          <a:xfrm>
            <a:off x="2902220" y="2624213"/>
            <a:ext cx="5859145" cy="827405"/>
          </a:xfrm>
          <a:custGeom>
            <a:avLst/>
            <a:gdLst/>
            <a:ahLst/>
            <a:cxnLst/>
            <a:rect l="l" t="t" r="r" b="b"/>
            <a:pathLst>
              <a:path w="5859145" h="827404">
                <a:moveTo>
                  <a:pt x="5712989" y="826846"/>
                </a:moveTo>
                <a:lnTo>
                  <a:pt x="12594" y="826846"/>
                </a:lnTo>
                <a:lnTo>
                  <a:pt x="10118" y="826604"/>
                </a:lnTo>
                <a:lnTo>
                  <a:pt x="0" y="815225"/>
                </a:lnTo>
                <a:lnTo>
                  <a:pt x="0" y="11620"/>
                </a:lnTo>
                <a:lnTo>
                  <a:pt x="12594" y="0"/>
                </a:lnTo>
                <a:lnTo>
                  <a:pt x="5712989" y="0"/>
                </a:lnTo>
                <a:lnTo>
                  <a:pt x="5756461" y="6667"/>
                </a:lnTo>
                <a:lnTo>
                  <a:pt x="5772266" y="12700"/>
                </a:lnTo>
                <a:lnTo>
                  <a:pt x="25294" y="12700"/>
                </a:lnTo>
                <a:lnTo>
                  <a:pt x="12594" y="25400"/>
                </a:lnTo>
                <a:lnTo>
                  <a:pt x="25294" y="25400"/>
                </a:lnTo>
                <a:lnTo>
                  <a:pt x="25294" y="801446"/>
                </a:lnTo>
                <a:lnTo>
                  <a:pt x="12594" y="801446"/>
                </a:lnTo>
                <a:lnTo>
                  <a:pt x="25294" y="814146"/>
                </a:lnTo>
                <a:lnTo>
                  <a:pt x="5772266" y="814146"/>
                </a:lnTo>
                <a:lnTo>
                  <a:pt x="5769898" y="815225"/>
                </a:lnTo>
                <a:lnTo>
                  <a:pt x="5727925" y="826058"/>
                </a:lnTo>
                <a:lnTo>
                  <a:pt x="5719860" y="826668"/>
                </a:lnTo>
                <a:lnTo>
                  <a:pt x="5712989" y="826846"/>
                </a:lnTo>
                <a:close/>
              </a:path>
              <a:path w="5859145" h="827404">
                <a:moveTo>
                  <a:pt x="25294" y="25400"/>
                </a:moveTo>
                <a:lnTo>
                  <a:pt x="12594" y="25400"/>
                </a:lnTo>
                <a:lnTo>
                  <a:pt x="25294" y="12700"/>
                </a:lnTo>
                <a:lnTo>
                  <a:pt x="25294" y="25400"/>
                </a:lnTo>
                <a:close/>
              </a:path>
              <a:path w="5859145" h="827404">
                <a:moveTo>
                  <a:pt x="5718771" y="25554"/>
                </a:moveTo>
                <a:lnTo>
                  <a:pt x="5712342" y="25400"/>
                </a:lnTo>
                <a:lnTo>
                  <a:pt x="25294" y="25400"/>
                </a:lnTo>
                <a:lnTo>
                  <a:pt x="25294" y="12700"/>
                </a:lnTo>
                <a:lnTo>
                  <a:pt x="5772266" y="12700"/>
                </a:lnTo>
                <a:lnTo>
                  <a:pt x="5776362" y="14566"/>
                </a:lnTo>
                <a:lnTo>
                  <a:pt x="5782128" y="17513"/>
                </a:lnTo>
                <a:lnTo>
                  <a:pt x="5788262" y="21031"/>
                </a:lnTo>
                <a:lnTo>
                  <a:pt x="5794206" y="24815"/>
                </a:lnTo>
                <a:lnTo>
                  <a:pt x="5795250" y="25539"/>
                </a:lnTo>
                <a:lnTo>
                  <a:pt x="5718577" y="25539"/>
                </a:lnTo>
                <a:lnTo>
                  <a:pt x="5718771" y="25554"/>
                </a:lnTo>
                <a:close/>
              </a:path>
              <a:path w="5859145" h="827404">
                <a:moveTo>
                  <a:pt x="5795285" y="25565"/>
                </a:moveTo>
                <a:lnTo>
                  <a:pt x="5719225" y="25565"/>
                </a:lnTo>
                <a:lnTo>
                  <a:pt x="5718577" y="25539"/>
                </a:lnTo>
                <a:lnTo>
                  <a:pt x="5795250" y="25539"/>
                </a:lnTo>
                <a:close/>
              </a:path>
              <a:path w="5859145" h="827404">
                <a:moveTo>
                  <a:pt x="5725028" y="26022"/>
                </a:moveTo>
                <a:lnTo>
                  <a:pt x="5718771" y="25554"/>
                </a:lnTo>
                <a:lnTo>
                  <a:pt x="5719225" y="25565"/>
                </a:lnTo>
                <a:lnTo>
                  <a:pt x="5795285" y="25565"/>
                </a:lnTo>
                <a:lnTo>
                  <a:pt x="5795875" y="25984"/>
                </a:lnTo>
                <a:lnTo>
                  <a:pt x="5724724" y="25984"/>
                </a:lnTo>
                <a:lnTo>
                  <a:pt x="5725028" y="26022"/>
                </a:lnTo>
                <a:close/>
              </a:path>
              <a:path w="5859145" h="827404">
                <a:moveTo>
                  <a:pt x="5795964" y="26047"/>
                </a:moveTo>
                <a:lnTo>
                  <a:pt x="5725359" y="26047"/>
                </a:lnTo>
                <a:lnTo>
                  <a:pt x="5724724" y="25984"/>
                </a:lnTo>
                <a:lnTo>
                  <a:pt x="5795875" y="25984"/>
                </a:lnTo>
                <a:close/>
              </a:path>
              <a:path w="5859145" h="827404">
                <a:moveTo>
                  <a:pt x="5731166" y="26804"/>
                </a:moveTo>
                <a:lnTo>
                  <a:pt x="5725028" y="26022"/>
                </a:lnTo>
                <a:lnTo>
                  <a:pt x="5725359" y="26047"/>
                </a:lnTo>
                <a:lnTo>
                  <a:pt x="5795964" y="26047"/>
                </a:lnTo>
                <a:lnTo>
                  <a:pt x="5796928" y="26733"/>
                </a:lnTo>
                <a:lnTo>
                  <a:pt x="5730769" y="26733"/>
                </a:lnTo>
                <a:lnTo>
                  <a:pt x="5731166" y="26804"/>
                </a:lnTo>
                <a:close/>
              </a:path>
              <a:path w="5859145" h="827404">
                <a:moveTo>
                  <a:pt x="5797071" y="26835"/>
                </a:moveTo>
                <a:lnTo>
                  <a:pt x="5731404" y="26835"/>
                </a:lnTo>
                <a:lnTo>
                  <a:pt x="5730769" y="26733"/>
                </a:lnTo>
                <a:lnTo>
                  <a:pt x="5796928" y="26733"/>
                </a:lnTo>
                <a:lnTo>
                  <a:pt x="5797071" y="26835"/>
                </a:lnTo>
                <a:close/>
              </a:path>
              <a:path w="5859145" h="827404">
                <a:moveTo>
                  <a:pt x="5798589" y="27914"/>
                </a:moveTo>
                <a:lnTo>
                  <a:pt x="5737348" y="27914"/>
                </a:lnTo>
                <a:lnTo>
                  <a:pt x="5736726" y="27787"/>
                </a:lnTo>
                <a:lnTo>
                  <a:pt x="5731166" y="26804"/>
                </a:lnTo>
                <a:lnTo>
                  <a:pt x="5731404" y="26835"/>
                </a:lnTo>
                <a:lnTo>
                  <a:pt x="5797071" y="26835"/>
                </a:lnTo>
                <a:lnTo>
                  <a:pt x="5798589" y="27914"/>
                </a:lnTo>
                <a:close/>
              </a:path>
              <a:path w="5859145" h="827404">
                <a:moveTo>
                  <a:pt x="5737029" y="27857"/>
                </a:moveTo>
                <a:lnTo>
                  <a:pt x="5736641" y="27787"/>
                </a:lnTo>
                <a:lnTo>
                  <a:pt x="5737029" y="27857"/>
                </a:lnTo>
                <a:close/>
              </a:path>
              <a:path w="5859145" h="827404">
                <a:moveTo>
                  <a:pt x="5800450" y="29273"/>
                </a:moveTo>
                <a:lnTo>
                  <a:pt x="5743190" y="29273"/>
                </a:lnTo>
                <a:lnTo>
                  <a:pt x="5737029" y="27857"/>
                </a:lnTo>
                <a:lnTo>
                  <a:pt x="5737348" y="27914"/>
                </a:lnTo>
                <a:lnTo>
                  <a:pt x="5798589" y="27914"/>
                </a:lnTo>
                <a:lnTo>
                  <a:pt x="5799946" y="28879"/>
                </a:lnTo>
                <a:lnTo>
                  <a:pt x="5800450" y="29273"/>
                </a:lnTo>
                <a:close/>
              </a:path>
              <a:path w="5859145" h="827404">
                <a:moveTo>
                  <a:pt x="5802561" y="30924"/>
                </a:moveTo>
                <a:lnTo>
                  <a:pt x="5748918" y="30924"/>
                </a:lnTo>
                <a:lnTo>
                  <a:pt x="5748321" y="30734"/>
                </a:lnTo>
                <a:lnTo>
                  <a:pt x="5742805" y="29184"/>
                </a:lnTo>
                <a:lnTo>
                  <a:pt x="5743190" y="29273"/>
                </a:lnTo>
                <a:lnTo>
                  <a:pt x="5800450" y="29273"/>
                </a:lnTo>
                <a:lnTo>
                  <a:pt x="5802561" y="30924"/>
                </a:lnTo>
                <a:close/>
              </a:path>
              <a:path w="5859145" h="827404">
                <a:moveTo>
                  <a:pt x="5748706" y="30864"/>
                </a:moveTo>
                <a:lnTo>
                  <a:pt x="5748248" y="30734"/>
                </a:lnTo>
                <a:lnTo>
                  <a:pt x="5748706" y="30864"/>
                </a:lnTo>
                <a:close/>
              </a:path>
              <a:path w="5859145" h="827404">
                <a:moveTo>
                  <a:pt x="5804996" y="32829"/>
                </a:moveTo>
                <a:lnTo>
                  <a:pt x="5754518" y="32829"/>
                </a:lnTo>
                <a:lnTo>
                  <a:pt x="5753934" y="32613"/>
                </a:lnTo>
                <a:lnTo>
                  <a:pt x="5748706" y="30864"/>
                </a:lnTo>
                <a:lnTo>
                  <a:pt x="5748918" y="30924"/>
                </a:lnTo>
                <a:lnTo>
                  <a:pt x="5802561" y="30924"/>
                </a:lnTo>
                <a:lnTo>
                  <a:pt x="5804996" y="32829"/>
                </a:lnTo>
                <a:close/>
              </a:path>
              <a:path w="5859145" h="827404">
                <a:moveTo>
                  <a:pt x="5754255" y="32740"/>
                </a:moveTo>
                <a:lnTo>
                  <a:pt x="5753880" y="32613"/>
                </a:lnTo>
                <a:lnTo>
                  <a:pt x="5754255" y="32740"/>
                </a:lnTo>
                <a:close/>
              </a:path>
              <a:path w="5859145" h="827404">
                <a:moveTo>
                  <a:pt x="5807567" y="35013"/>
                </a:moveTo>
                <a:lnTo>
                  <a:pt x="5760005" y="35013"/>
                </a:lnTo>
                <a:lnTo>
                  <a:pt x="5759433" y="34772"/>
                </a:lnTo>
                <a:lnTo>
                  <a:pt x="5754255" y="32740"/>
                </a:lnTo>
                <a:lnTo>
                  <a:pt x="5754518" y="32829"/>
                </a:lnTo>
                <a:lnTo>
                  <a:pt x="5804996" y="32829"/>
                </a:lnTo>
                <a:lnTo>
                  <a:pt x="5805483" y="33210"/>
                </a:lnTo>
                <a:lnTo>
                  <a:pt x="5807567" y="35013"/>
                </a:lnTo>
                <a:close/>
              </a:path>
              <a:path w="5859145" h="827404">
                <a:moveTo>
                  <a:pt x="5759711" y="34897"/>
                </a:moveTo>
                <a:lnTo>
                  <a:pt x="5759394" y="34772"/>
                </a:lnTo>
                <a:lnTo>
                  <a:pt x="5759711" y="34897"/>
                </a:lnTo>
                <a:close/>
              </a:path>
              <a:path w="5859145" h="827404">
                <a:moveTo>
                  <a:pt x="5810369" y="37439"/>
                </a:moveTo>
                <a:lnTo>
                  <a:pt x="5765351" y="37439"/>
                </a:lnTo>
                <a:lnTo>
                  <a:pt x="5764793" y="37172"/>
                </a:lnTo>
                <a:lnTo>
                  <a:pt x="5759711" y="34897"/>
                </a:lnTo>
                <a:lnTo>
                  <a:pt x="5760005" y="35013"/>
                </a:lnTo>
                <a:lnTo>
                  <a:pt x="5807567" y="35013"/>
                </a:lnTo>
                <a:lnTo>
                  <a:pt x="5810369" y="37439"/>
                </a:lnTo>
                <a:close/>
              </a:path>
              <a:path w="5859145" h="827404">
                <a:moveTo>
                  <a:pt x="5765035" y="37296"/>
                </a:moveTo>
                <a:lnTo>
                  <a:pt x="5764760" y="37172"/>
                </a:lnTo>
                <a:lnTo>
                  <a:pt x="5765035" y="37296"/>
                </a:lnTo>
                <a:close/>
              </a:path>
              <a:path w="5859145" h="827404">
                <a:moveTo>
                  <a:pt x="5813252" y="40119"/>
                </a:moveTo>
                <a:lnTo>
                  <a:pt x="5770546" y="40119"/>
                </a:lnTo>
                <a:lnTo>
                  <a:pt x="5770012" y="39827"/>
                </a:lnTo>
                <a:lnTo>
                  <a:pt x="5765035" y="37296"/>
                </a:lnTo>
                <a:lnTo>
                  <a:pt x="5765351" y="37439"/>
                </a:lnTo>
                <a:lnTo>
                  <a:pt x="5810369" y="37439"/>
                </a:lnTo>
                <a:lnTo>
                  <a:pt x="5811249" y="38201"/>
                </a:lnTo>
                <a:lnTo>
                  <a:pt x="5813252" y="40119"/>
                </a:lnTo>
                <a:close/>
              </a:path>
              <a:path w="5859145" h="827404">
                <a:moveTo>
                  <a:pt x="5770313" y="40000"/>
                </a:moveTo>
                <a:lnTo>
                  <a:pt x="5769975" y="39827"/>
                </a:lnTo>
                <a:lnTo>
                  <a:pt x="5770313" y="40000"/>
                </a:lnTo>
                <a:close/>
              </a:path>
              <a:path w="5859145" h="827404">
                <a:moveTo>
                  <a:pt x="5816303" y="43040"/>
                </a:moveTo>
                <a:lnTo>
                  <a:pt x="5775600" y="43040"/>
                </a:lnTo>
                <a:lnTo>
                  <a:pt x="5775080" y="42722"/>
                </a:lnTo>
                <a:lnTo>
                  <a:pt x="5770313" y="40000"/>
                </a:lnTo>
                <a:lnTo>
                  <a:pt x="5770546" y="40119"/>
                </a:lnTo>
                <a:lnTo>
                  <a:pt x="5813252" y="40119"/>
                </a:lnTo>
                <a:lnTo>
                  <a:pt x="5816303" y="43040"/>
                </a:lnTo>
                <a:close/>
              </a:path>
              <a:path w="5859145" h="827404">
                <a:moveTo>
                  <a:pt x="5775345" y="42893"/>
                </a:moveTo>
                <a:lnTo>
                  <a:pt x="5775048" y="42722"/>
                </a:lnTo>
                <a:lnTo>
                  <a:pt x="5775345" y="42893"/>
                </a:lnTo>
                <a:close/>
              </a:path>
              <a:path w="5859145" h="827404">
                <a:moveTo>
                  <a:pt x="5819301" y="46202"/>
                </a:moveTo>
                <a:lnTo>
                  <a:pt x="5780490" y="46202"/>
                </a:lnTo>
                <a:lnTo>
                  <a:pt x="5779995" y="45859"/>
                </a:lnTo>
                <a:lnTo>
                  <a:pt x="5775345" y="42893"/>
                </a:lnTo>
                <a:lnTo>
                  <a:pt x="5775600" y="43040"/>
                </a:lnTo>
                <a:lnTo>
                  <a:pt x="5816317" y="43053"/>
                </a:lnTo>
                <a:lnTo>
                  <a:pt x="5819301" y="46202"/>
                </a:lnTo>
                <a:close/>
              </a:path>
              <a:path w="5859145" h="827404">
                <a:moveTo>
                  <a:pt x="5780352" y="46114"/>
                </a:moveTo>
                <a:lnTo>
                  <a:pt x="5779957" y="45859"/>
                </a:lnTo>
                <a:lnTo>
                  <a:pt x="5780352" y="46114"/>
                </a:lnTo>
                <a:close/>
              </a:path>
              <a:path w="5859145" h="827404">
                <a:moveTo>
                  <a:pt x="5822382" y="49580"/>
                </a:moveTo>
                <a:lnTo>
                  <a:pt x="5785227" y="49580"/>
                </a:lnTo>
                <a:lnTo>
                  <a:pt x="5780352" y="46114"/>
                </a:lnTo>
                <a:lnTo>
                  <a:pt x="5780490" y="46202"/>
                </a:lnTo>
                <a:lnTo>
                  <a:pt x="5819301" y="46202"/>
                </a:lnTo>
                <a:lnTo>
                  <a:pt x="5821143" y="48145"/>
                </a:lnTo>
                <a:lnTo>
                  <a:pt x="5822382" y="49580"/>
                </a:lnTo>
                <a:close/>
              </a:path>
              <a:path w="5859145" h="827404">
                <a:moveTo>
                  <a:pt x="5825497" y="53187"/>
                </a:moveTo>
                <a:lnTo>
                  <a:pt x="5789786" y="53187"/>
                </a:lnTo>
                <a:lnTo>
                  <a:pt x="5789316" y="52793"/>
                </a:lnTo>
                <a:lnTo>
                  <a:pt x="5784910" y="49355"/>
                </a:lnTo>
                <a:lnTo>
                  <a:pt x="5785227" y="49580"/>
                </a:lnTo>
                <a:lnTo>
                  <a:pt x="5822382" y="49580"/>
                </a:lnTo>
                <a:lnTo>
                  <a:pt x="5825497" y="53187"/>
                </a:lnTo>
                <a:close/>
              </a:path>
              <a:path w="5859145" h="827404">
                <a:moveTo>
                  <a:pt x="5789619" y="53056"/>
                </a:moveTo>
                <a:lnTo>
                  <a:pt x="5789285" y="52793"/>
                </a:lnTo>
                <a:lnTo>
                  <a:pt x="5789619" y="53056"/>
                </a:lnTo>
                <a:close/>
              </a:path>
              <a:path w="5859145" h="827404">
                <a:moveTo>
                  <a:pt x="5828498" y="56997"/>
                </a:moveTo>
                <a:lnTo>
                  <a:pt x="5794168" y="56997"/>
                </a:lnTo>
                <a:lnTo>
                  <a:pt x="5789619" y="53056"/>
                </a:lnTo>
                <a:lnTo>
                  <a:pt x="5789786" y="53187"/>
                </a:lnTo>
                <a:lnTo>
                  <a:pt x="5825497" y="53187"/>
                </a:lnTo>
                <a:lnTo>
                  <a:pt x="5825727" y="53454"/>
                </a:lnTo>
                <a:lnTo>
                  <a:pt x="5828498" y="56997"/>
                </a:lnTo>
                <a:close/>
              </a:path>
              <a:path w="5859145" h="827404">
                <a:moveTo>
                  <a:pt x="5831488" y="61010"/>
                </a:moveTo>
                <a:lnTo>
                  <a:pt x="5798359" y="61010"/>
                </a:lnTo>
                <a:lnTo>
                  <a:pt x="5793832" y="56706"/>
                </a:lnTo>
                <a:lnTo>
                  <a:pt x="5794168" y="56997"/>
                </a:lnTo>
                <a:lnTo>
                  <a:pt x="5828498" y="56997"/>
                </a:lnTo>
                <a:lnTo>
                  <a:pt x="5830058" y="58991"/>
                </a:lnTo>
                <a:lnTo>
                  <a:pt x="5831488" y="61010"/>
                </a:lnTo>
                <a:close/>
              </a:path>
              <a:path w="5859145" h="827404">
                <a:moveTo>
                  <a:pt x="5834440" y="65227"/>
                </a:moveTo>
                <a:lnTo>
                  <a:pt x="5802347" y="65227"/>
                </a:lnTo>
                <a:lnTo>
                  <a:pt x="5801940" y="64770"/>
                </a:lnTo>
                <a:lnTo>
                  <a:pt x="5798014" y="60683"/>
                </a:lnTo>
                <a:lnTo>
                  <a:pt x="5798359" y="61010"/>
                </a:lnTo>
                <a:lnTo>
                  <a:pt x="5831488" y="61010"/>
                </a:lnTo>
                <a:lnTo>
                  <a:pt x="5834146" y="64770"/>
                </a:lnTo>
                <a:lnTo>
                  <a:pt x="5834440" y="65227"/>
                </a:lnTo>
                <a:close/>
              </a:path>
              <a:path w="5859145" h="827404">
                <a:moveTo>
                  <a:pt x="5802234" y="65109"/>
                </a:moveTo>
                <a:lnTo>
                  <a:pt x="5801911" y="64770"/>
                </a:lnTo>
                <a:lnTo>
                  <a:pt x="5802234" y="65109"/>
                </a:lnTo>
                <a:close/>
              </a:path>
              <a:path w="5859145" h="827404">
                <a:moveTo>
                  <a:pt x="5837259" y="69621"/>
                </a:moveTo>
                <a:lnTo>
                  <a:pt x="5806144" y="69621"/>
                </a:lnTo>
                <a:lnTo>
                  <a:pt x="5802234" y="65109"/>
                </a:lnTo>
                <a:lnTo>
                  <a:pt x="5834440" y="65227"/>
                </a:lnTo>
                <a:lnTo>
                  <a:pt x="5837259" y="69621"/>
                </a:lnTo>
                <a:close/>
              </a:path>
              <a:path w="5859145" h="827404">
                <a:moveTo>
                  <a:pt x="5839937" y="74206"/>
                </a:moveTo>
                <a:lnTo>
                  <a:pt x="5809725" y="74206"/>
                </a:lnTo>
                <a:lnTo>
                  <a:pt x="5809357" y="73710"/>
                </a:lnTo>
                <a:lnTo>
                  <a:pt x="5805882" y="69319"/>
                </a:lnTo>
                <a:lnTo>
                  <a:pt x="5806144" y="69621"/>
                </a:lnTo>
                <a:lnTo>
                  <a:pt x="5837259" y="69621"/>
                </a:lnTo>
                <a:lnTo>
                  <a:pt x="5837919" y="70675"/>
                </a:lnTo>
                <a:lnTo>
                  <a:pt x="5839937" y="74206"/>
                </a:lnTo>
                <a:close/>
              </a:path>
              <a:path w="5859145" h="827404">
                <a:moveTo>
                  <a:pt x="5809552" y="73986"/>
                </a:moveTo>
                <a:lnTo>
                  <a:pt x="5809336" y="73710"/>
                </a:lnTo>
                <a:lnTo>
                  <a:pt x="5809552" y="73986"/>
                </a:lnTo>
                <a:close/>
              </a:path>
              <a:path w="5859145" h="827404">
                <a:moveTo>
                  <a:pt x="5842521" y="78955"/>
                </a:moveTo>
                <a:lnTo>
                  <a:pt x="5813078" y="78955"/>
                </a:lnTo>
                <a:lnTo>
                  <a:pt x="5812735" y="78447"/>
                </a:lnTo>
                <a:lnTo>
                  <a:pt x="5809552" y="73986"/>
                </a:lnTo>
                <a:lnTo>
                  <a:pt x="5809725" y="74206"/>
                </a:lnTo>
                <a:lnTo>
                  <a:pt x="5839937" y="74206"/>
                </a:lnTo>
                <a:lnTo>
                  <a:pt x="5841424" y="76809"/>
                </a:lnTo>
                <a:lnTo>
                  <a:pt x="5842521" y="78955"/>
                </a:lnTo>
                <a:close/>
              </a:path>
              <a:path w="5859145" h="827404">
                <a:moveTo>
                  <a:pt x="5812901" y="78706"/>
                </a:moveTo>
                <a:lnTo>
                  <a:pt x="5812718" y="78447"/>
                </a:lnTo>
                <a:lnTo>
                  <a:pt x="5812901" y="78706"/>
                </a:lnTo>
                <a:close/>
              </a:path>
              <a:path w="5859145" h="827404">
                <a:moveTo>
                  <a:pt x="5844960" y="83870"/>
                </a:moveTo>
                <a:lnTo>
                  <a:pt x="5816215" y="83870"/>
                </a:lnTo>
                <a:lnTo>
                  <a:pt x="5815897" y="83337"/>
                </a:lnTo>
                <a:lnTo>
                  <a:pt x="5812901" y="78706"/>
                </a:lnTo>
                <a:lnTo>
                  <a:pt x="5813078" y="78955"/>
                </a:lnTo>
                <a:lnTo>
                  <a:pt x="5842521" y="78955"/>
                </a:lnTo>
                <a:lnTo>
                  <a:pt x="5844371" y="82575"/>
                </a:lnTo>
                <a:lnTo>
                  <a:pt x="5844960" y="83870"/>
                </a:lnTo>
                <a:close/>
              </a:path>
              <a:path w="5859145" h="827404">
                <a:moveTo>
                  <a:pt x="5816106" y="83701"/>
                </a:moveTo>
                <a:lnTo>
                  <a:pt x="5815873" y="83337"/>
                </a:lnTo>
                <a:lnTo>
                  <a:pt x="5816106" y="83701"/>
                </a:lnTo>
                <a:close/>
              </a:path>
              <a:path w="5859145" h="827404">
                <a:moveTo>
                  <a:pt x="5847265" y="88938"/>
                </a:moveTo>
                <a:lnTo>
                  <a:pt x="5819111" y="88938"/>
                </a:lnTo>
                <a:lnTo>
                  <a:pt x="5818818" y="88392"/>
                </a:lnTo>
                <a:lnTo>
                  <a:pt x="5816106" y="83701"/>
                </a:lnTo>
                <a:lnTo>
                  <a:pt x="5816215" y="83870"/>
                </a:lnTo>
                <a:lnTo>
                  <a:pt x="5844960" y="83870"/>
                </a:lnTo>
                <a:lnTo>
                  <a:pt x="5847265" y="88938"/>
                </a:lnTo>
                <a:close/>
              </a:path>
              <a:path w="5859145" h="827404">
                <a:moveTo>
                  <a:pt x="5818991" y="88730"/>
                </a:moveTo>
                <a:lnTo>
                  <a:pt x="5818797" y="88392"/>
                </a:lnTo>
                <a:lnTo>
                  <a:pt x="5818991" y="88730"/>
                </a:lnTo>
                <a:close/>
              </a:path>
              <a:path w="5859145" h="827404">
                <a:moveTo>
                  <a:pt x="5849332" y="94157"/>
                </a:moveTo>
                <a:lnTo>
                  <a:pt x="5821765" y="94157"/>
                </a:lnTo>
                <a:lnTo>
                  <a:pt x="5821498" y="93599"/>
                </a:lnTo>
                <a:lnTo>
                  <a:pt x="5818991" y="88730"/>
                </a:lnTo>
                <a:lnTo>
                  <a:pt x="5819111" y="88938"/>
                </a:lnTo>
                <a:lnTo>
                  <a:pt x="5847265" y="88938"/>
                </a:lnTo>
                <a:lnTo>
                  <a:pt x="5847559" y="89623"/>
                </a:lnTo>
                <a:lnTo>
                  <a:pt x="5849332" y="94157"/>
                </a:lnTo>
                <a:close/>
              </a:path>
              <a:path w="5859145" h="827404">
                <a:moveTo>
                  <a:pt x="5821645" y="93922"/>
                </a:moveTo>
                <a:lnTo>
                  <a:pt x="5821479" y="93599"/>
                </a:lnTo>
                <a:lnTo>
                  <a:pt x="5821645" y="93922"/>
                </a:lnTo>
                <a:close/>
              </a:path>
              <a:path w="5859145" h="827404">
                <a:moveTo>
                  <a:pt x="5851261" y="99517"/>
                </a:moveTo>
                <a:lnTo>
                  <a:pt x="5824178" y="99517"/>
                </a:lnTo>
                <a:lnTo>
                  <a:pt x="5823937" y="98945"/>
                </a:lnTo>
                <a:lnTo>
                  <a:pt x="5821645" y="93922"/>
                </a:lnTo>
                <a:lnTo>
                  <a:pt x="5821765" y="94157"/>
                </a:lnTo>
                <a:lnTo>
                  <a:pt x="5849332" y="94157"/>
                </a:lnTo>
                <a:lnTo>
                  <a:pt x="5850162" y="96278"/>
                </a:lnTo>
                <a:lnTo>
                  <a:pt x="5851261" y="99517"/>
                </a:lnTo>
                <a:close/>
              </a:path>
              <a:path w="5859145" h="827404">
                <a:moveTo>
                  <a:pt x="5824054" y="99243"/>
                </a:moveTo>
                <a:lnTo>
                  <a:pt x="5823919" y="98945"/>
                </a:lnTo>
                <a:lnTo>
                  <a:pt x="5824054" y="99243"/>
                </a:lnTo>
                <a:close/>
              </a:path>
              <a:path w="5859145" h="827404">
                <a:moveTo>
                  <a:pt x="5852986" y="105003"/>
                </a:moveTo>
                <a:lnTo>
                  <a:pt x="5826324" y="105003"/>
                </a:lnTo>
                <a:lnTo>
                  <a:pt x="5826108" y="104419"/>
                </a:lnTo>
                <a:lnTo>
                  <a:pt x="5824054" y="99243"/>
                </a:lnTo>
                <a:lnTo>
                  <a:pt x="5824178" y="99517"/>
                </a:lnTo>
                <a:lnTo>
                  <a:pt x="5851261" y="99517"/>
                </a:lnTo>
                <a:lnTo>
                  <a:pt x="5852270" y="102489"/>
                </a:lnTo>
                <a:lnTo>
                  <a:pt x="5852986" y="105003"/>
                </a:lnTo>
                <a:close/>
              </a:path>
              <a:path w="5859145" h="827404">
                <a:moveTo>
                  <a:pt x="5826194" y="104672"/>
                </a:moveTo>
                <a:lnTo>
                  <a:pt x="5826094" y="104419"/>
                </a:lnTo>
                <a:lnTo>
                  <a:pt x="5826194" y="104672"/>
                </a:lnTo>
                <a:close/>
              </a:path>
              <a:path w="5859145" h="827404">
                <a:moveTo>
                  <a:pt x="5854554" y="110629"/>
                </a:moveTo>
                <a:lnTo>
                  <a:pt x="5828204" y="110629"/>
                </a:lnTo>
                <a:lnTo>
                  <a:pt x="5828026" y="110020"/>
                </a:lnTo>
                <a:lnTo>
                  <a:pt x="5826194" y="104672"/>
                </a:lnTo>
                <a:lnTo>
                  <a:pt x="5826324" y="105003"/>
                </a:lnTo>
                <a:lnTo>
                  <a:pt x="5852986" y="105003"/>
                </a:lnTo>
                <a:lnTo>
                  <a:pt x="5854413" y="110020"/>
                </a:lnTo>
                <a:lnTo>
                  <a:pt x="5854554" y="110629"/>
                </a:lnTo>
                <a:close/>
              </a:path>
              <a:path w="5859145" h="827404">
                <a:moveTo>
                  <a:pt x="5828170" y="110528"/>
                </a:moveTo>
                <a:lnTo>
                  <a:pt x="5827998" y="110020"/>
                </a:lnTo>
                <a:lnTo>
                  <a:pt x="5828170" y="110528"/>
                </a:lnTo>
                <a:close/>
              </a:path>
              <a:path w="5859145" h="827404">
                <a:moveTo>
                  <a:pt x="5855870" y="116357"/>
                </a:moveTo>
                <a:lnTo>
                  <a:pt x="5829817" y="116357"/>
                </a:lnTo>
                <a:lnTo>
                  <a:pt x="5829664" y="115747"/>
                </a:lnTo>
                <a:lnTo>
                  <a:pt x="5828170" y="110528"/>
                </a:lnTo>
                <a:lnTo>
                  <a:pt x="5854554" y="110629"/>
                </a:lnTo>
                <a:lnTo>
                  <a:pt x="5855870" y="116357"/>
                </a:lnTo>
                <a:close/>
              </a:path>
              <a:path w="5859145" h="827404">
                <a:moveTo>
                  <a:pt x="5829751" y="116124"/>
                </a:moveTo>
                <a:lnTo>
                  <a:pt x="5829644" y="115747"/>
                </a:lnTo>
                <a:lnTo>
                  <a:pt x="5829751" y="116124"/>
                </a:lnTo>
                <a:close/>
              </a:path>
              <a:path w="5859145" h="827404">
                <a:moveTo>
                  <a:pt x="5856944" y="122212"/>
                </a:moveTo>
                <a:lnTo>
                  <a:pt x="5831150" y="122212"/>
                </a:lnTo>
                <a:lnTo>
                  <a:pt x="5831023" y="121589"/>
                </a:lnTo>
                <a:lnTo>
                  <a:pt x="5829751" y="116124"/>
                </a:lnTo>
                <a:lnTo>
                  <a:pt x="5829817" y="116357"/>
                </a:lnTo>
                <a:lnTo>
                  <a:pt x="5855870" y="116357"/>
                </a:lnTo>
                <a:lnTo>
                  <a:pt x="5856029" y="117119"/>
                </a:lnTo>
                <a:lnTo>
                  <a:pt x="5856944" y="122212"/>
                </a:lnTo>
                <a:close/>
              </a:path>
              <a:path w="5859145" h="827404">
                <a:moveTo>
                  <a:pt x="5831080" y="121908"/>
                </a:moveTo>
                <a:lnTo>
                  <a:pt x="5831007" y="121589"/>
                </a:lnTo>
                <a:lnTo>
                  <a:pt x="5831080" y="121908"/>
                </a:lnTo>
                <a:close/>
              </a:path>
              <a:path w="5859145" h="827404">
                <a:moveTo>
                  <a:pt x="5857785" y="128168"/>
                </a:moveTo>
                <a:lnTo>
                  <a:pt x="5832204" y="128168"/>
                </a:lnTo>
                <a:lnTo>
                  <a:pt x="5831080" y="121908"/>
                </a:lnTo>
                <a:lnTo>
                  <a:pt x="5831150" y="122212"/>
                </a:lnTo>
                <a:lnTo>
                  <a:pt x="5856944" y="122212"/>
                </a:lnTo>
                <a:lnTo>
                  <a:pt x="5857211" y="123698"/>
                </a:lnTo>
                <a:lnTo>
                  <a:pt x="5857785" y="128168"/>
                </a:lnTo>
                <a:close/>
              </a:path>
              <a:path w="5859145" h="827404">
                <a:moveTo>
                  <a:pt x="5858402" y="134213"/>
                </a:moveTo>
                <a:lnTo>
                  <a:pt x="5832954" y="134213"/>
                </a:lnTo>
                <a:lnTo>
                  <a:pt x="5832890" y="133578"/>
                </a:lnTo>
                <a:lnTo>
                  <a:pt x="5832133" y="127771"/>
                </a:lnTo>
                <a:lnTo>
                  <a:pt x="5832204" y="128168"/>
                </a:lnTo>
                <a:lnTo>
                  <a:pt x="5857785" y="128168"/>
                </a:lnTo>
                <a:lnTo>
                  <a:pt x="5858150" y="131013"/>
                </a:lnTo>
                <a:lnTo>
                  <a:pt x="5858402" y="134213"/>
                </a:lnTo>
                <a:close/>
              </a:path>
              <a:path w="5859145" h="827404">
                <a:moveTo>
                  <a:pt x="5832916" y="133922"/>
                </a:moveTo>
                <a:lnTo>
                  <a:pt x="5832873" y="133578"/>
                </a:lnTo>
                <a:lnTo>
                  <a:pt x="5832916" y="133922"/>
                </a:lnTo>
                <a:close/>
              </a:path>
              <a:path w="5859145" h="827404">
                <a:moveTo>
                  <a:pt x="5858786" y="140360"/>
                </a:moveTo>
                <a:lnTo>
                  <a:pt x="5833411" y="140360"/>
                </a:lnTo>
                <a:lnTo>
                  <a:pt x="5832916" y="133922"/>
                </a:lnTo>
                <a:lnTo>
                  <a:pt x="5832954" y="134213"/>
                </a:lnTo>
                <a:lnTo>
                  <a:pt x="5858402" y="134213"/>
                </a:lnTo>
                <a:lnTo>
                  <a:pt x="5858735" y="138442"/>
                </a:lnTo>
                <a:lnTo>
                  <a:pt x="5858786" y="140360"/>
                </a:lnTo>
                <a:close/>
              </a:path>
              <a:path w="5859145" h="827404">
                <a:moveTo>
                  <a:pt x="5858938" y="146596"/>
                </a:moveTo>
                <a:lnTo>
                  <a:pt x="5833550" y="146596"/>
                </a:lnTo>
                <a:lnTo>
                  <a:pt x="5833378" y="139934"/>
                </a:lnTo>
                <a:lnTo>
                  <a:pt x="5833411" y="140360"/>
                </a:lnTo>
                <a:lnTo>
                  <a:pt x="5858786" y="140360"/>
                </a:lnTo>
                <a:lnTo>
                  <a:pt x="5858938" y="145948"/>
                </a:lnTo>
                <a:lnTo>
                  <a:pt x="5858938" y="146596"/>
                </a:lnTo>
                <a:close/>
              </a:path>
              <a:path w="5859145" h="827404">
                <a:moveTo>
                  <a:pt x="5858768" y="687120"/>
                </a:moveTo>
                <a:lnTo>
                  <a:pt x="5833373" y="687120"/>
                </a:lnTo>
                <a:lnTo>
                  <a:pt x="5833411" y="686473"/>
                </a:lnTo>
                <a:lnTo>
                  <a:pt x="5833550" y="680250"/>
                </a:lnTo>
                <a:lnTo>
                  <a:pt x="5833538" y="146278"/>
                </a:lnTo>
                <a:lnTo>
                  <a:pt x="5833550" y="146596"/>
                </a:lnTo>
                <a:lnTo>
                  <a:pt x="5858938" y="146596"/>
                </a:lnTo>
                <a:lnTo>
                  <a:pt x="5858938" y="680567"/>
                </a:lnTo>
                <a:lnTo>
                  <a:pt x="5858768" y="687120"/>
                </a:lnTo>
                <a:close/>
              </a:path>
              <a:path w="5859145" h="827404">
                <a:moveTo>
                  <a:pt x="5833378" y="686893"/>
                </a:moveTo>
                <a:lnTo>
                  <a:pt x="5833389" y="686473"/>
                </a:lnTo>
                <a:lnTo>
                  <a:pt x="5833378" y="686893"/>
                </a:lnTo>
                <a:close/>
              </a:path>
              <a:path w="5859145" h="827404">
                <a:moveTo>
                  <a:pt x="5858361" y="693267"/>
                </a:moveTo>
                <a:lnTo>
                  <a:pt x="5832890" y="693267"/>
                </a:lnTo>
                <a:lnTo>
                  <a:pt x="5832954" y="692619"/>
                </a:lnTo>
                <a:lnTo>
                  <a:pt x="5833378" y="686893"/>
                </a:lnTo>
                <a:lnTo>
                  <a:pt x="5833373" y="687120"/>
                </a:lnTo>
                <a:lnTo>
                  <a:pt x="5858768" y="687120"/>
                </a:lnTo>
                <a:lnTo>
                  <a:pt x="5858735" y="688403"/>
                </a:lnTo>
                <a:lnTo>
                  <a:pt x="5858361" y="693267"/>
                </a:lnTo>
                <a:close/>
              </a:path>
              <a:path w="5859145" h="827404">
                <a:moveTo>
                  <a:pt x="5832919" y="692894"/>
                </a:moveTo>
                <a:lnTo>
                  <a:pt x="5832940" y="692619"/>
                </a:lnTo>
                <a:lnTo>
                  <a:pt x="5832919" y="692894"/>
                </a:lnTo>
                <a:close/>
              </a:path>
              <a:path w="5859145" h="827404">
                <a:moveTo>
                  <a:pt x="5857702" y="699312"/>
                </a:moveTo>
                <a:lnTo>
                  <a:pt x="5832103" y="699312"/>
                </a:lnTo>
                <a:lnTo>
                  <a:pt x="5832204" y="698677"/>
                </a:lnTo>
                <a:lnTo>
                  <a:pt x="5832919" y="692894"/>
                </a:lnTo>
                <a:lnTo>
                  <a:pt x="5832890" y="693267"/>
                </a:lnTo>
                <a:lnTo>
                  <a:pt x="5858361" y="693267"/>
                </a:lnTo>
                <a:lnTo>
                  <a:pt x="5858150" y="695820"/>
                </a:lnTo>
                <a:lnTo>
                  <a:pt x="5857702" y="699312"/>
                </a:lnTo>
                <a:close/>
              </a:path>
              <a:path w="5859145" h="827404">
                <a:moveTo>
                  <a:pt x="5832133" y="699076"/>
                </a:moveTo>
                <a:lnTo>
                  <a:pt x="5832183" y="698677"/>
                </a:lnTo>
                <a:lnTo>
                  <a:pt x="5832133" y="699076"/>
                </a:lnTo>
                <a:close/>
              </a:path>
              <a:path w="5859145" h="827404">
                <a:moveTo>
                  <a:pt x="5856828" y="705256"/>
                </a:moveTo>
                <a:lnTo>
                  <a:pt x="5831023" y="705256"/>
                </a:lnTo>
                <a:lnTo>
                  <a:pt x="5831150" y="704634"/>
                </a:lnTo>
                <a:lnTo>
                  <a:pt x="5832133" y="699076"/>
                </a:lnTo>
                <a:lnTo>
                  <a:pt x="5832103" y="699312"/>
                </a:lnTo>
                <a:lnTo>
                  <a:pt x="5857702" y="699312"/>
                </a:lnTo>
                <a:lnTo>
                  <a:pt x="5857211" y="703148"/>
                </a:lnTo>
                <a:lnTo>
                  <a:pt x="5856828" y="705256"/>
                </a:lnTo>
                <a:close/>
              </a:path>
              <a:path w="5859145" h="827404">
                <a:moveTo>
                  <a:pt x="5831080" y="704937"/>
                </a:moveTo>
                <a:lnTo>
                  <a:pt x="5831135" y="704634"/>
                </a:lnTo>
                <a:lnTo>
                  <a:pt x="5831080" y="704937"/>
                </a:lnTo>
                <a:close/>
              </a:path>
              <a:path w="5859145" h="827404">
                <a:moveTo>
                  <a:pt x="5855730" y="711098"/>
                </a:moveTo>
                <a:lnTo>
                  <a:pt x="5829664" y="711098"/>
                </a:lnTo>
                <a:lnTo>
                  <a:pt x="5831080" y="704937"/>
                </a:lnTo>
                <a:lnTo>
                  <a:pt x="5831023" y="705256"/>
                </a:lnTo>
                <a:lnTo>
                  <a:pt x="5856828" y="705256"/>
                </a:lnTo>
                <a:lnTo>
                  <a:pt x="5855902" y="710349"/>
                </a:lnTo>
                <a:lnTo>
                  <a:pt x="5855730" y="711098"/>
                </a:lnTo>
                <a:close/>
              </a:path>
              <a:path w="5859145" h="827404">
                <a:moveTo>
                  <a:pt x="5829766" y="710655"/>
                </a:moveTo>
                <a:lnTo>
                  <a:pt x="5829807" y="710476"/>
                </a:lnTo>
                <a:lnTo>
                  <a:pt x="5829766" y="710655"/>
                </a:lnTo>
                <a:close/>
              </a:path>
              <a:path w="5859145" h="827404">
                <a:moveTo>
                  <a:pt x="5854409" y="716826"/>
                </a:moveTo>
                <a:lnTo>
                  <a:pt x="5828026" y="716826"/>
                </a:lnTo>
                <a:lnTo>
                  <a:pt x="5828204" y="716216"/>
                </a:lnTo>
                <a:lnTo>
                  <a:pt x="5829766" y="710655"/>
                </a:lnTo>
                <a:lnTo>
                  <a:pt x="5829664" y="711098"/>
                </a:lnTo>
                <a:lnTo>
                  <a:pt x="5855730" y="711098"/>
                </a:lnTo>
                <a:lnTo>
                  <a:pt x="5854409" y="716826"/>
                </a:lnTo>
                <a:close/>
              </a:path>
              <a:path w="5859145" h="827404">
                <a:moveTo>
                  <a:pt x="5828168" y="716322"/>
                </a:moveTo>
                <a:close/>
              </a:path>
              <a:path w="5859145" h="827404">
                <a:moveTo>
                  <a:pt x="5852819" y="722426"/>
                </a:moveTo>
                <a:lnTo>
                  <a:pt x="5826108" y="722426"/>
                </a:lnTo>
                <a:lnTo>
                  <a:pt x="5826324" y="721842"/>
                </a:lnTo>
                <a:lnTo>
                  <a:pt x="5828168" y="716322"/>
                </a:lnTo>
                <a:lnTo>
                  <a:pt x="5828026" y="716826"/>
                </a:lnTo>
                <a:lnTo>
                  <a:pt x="5854409" y="716826"/>
                </a:lnTo>
                <a:lnTo>
                  <a:pt x="5852819" y="722426"/>
                </a:lnTo>
                <a:close/>
              </a:path>
              <a:path w="5859145" h="827404">
                <a:moveTo>
                  <a:pt x="5826194" y="722173"/>
                </a:moveTo>
                <a:lnTo>
                  <a:pt x="5826305" y="721842"/>
                </a:lnTo>
                <a:lnTo>
                  <a:pt x="5826194" y="722173"/>
                </a:lnTo>
                <a:close/>
              </a:path>
              <a:path w="5859145" h="827404">
                <a:moveTo>
                  <a:pt x="5851067" y="727900"/>
                </a:moveTo>
                <a:lnTo>
                  <a:pt x="5823937" y="727900"/>
                </a:lnTo>
                <a:lnTo>
                  <a:pt x="5824178" y="727329"/>
                </a:lnTo>
                <a:lnTo>
                  <a:pt x="5826194" y="722173"/>
                </a:lnTo>
                <a:lnTo>
                  <a:pt x="5826108" y="722426"/>
                </a:lnTo>
                <a:lnTo>
                  <a:pt x="5852819" y="722426"/>
                </a:lnTo>
                <a:lnTo>
                  <a:pt x="5852270" y="724357"/>
                </a:lnTo>
                <a:lnTo>
                  <a:pt x="5851067" y="727900"/>
                </a:lnTo>
                <a:close/>
              </a:path>
              <a:path w="5859145" h="827404">
                <a:moveTo>
                  <a:pt x="5824054" y="727602"/>
                </a:moveTo>
                <a:lnTo>
                  <a:pt x="5824162" y="727329"/>
                </a:lnTo>
                <a:lnTo>
                  <a:pt x="5824054" y="727602"/>
                </a:lnTo>
                <a:close/>
              </a:path>
              <a:path w="5859145" h="827404">
                <a:moveTo>
                  <a:pt x="5849114" y="733247"/>
                </a:moveTo>
                <a:lnTo>
                  <a:pt x="5821498" y="733247"/>
                </a:lnTo>
                <a:lnTo>
                  <a:pt x="5821765" y="732688"/>
                </a:lnTo>
                <a:lnTo>
                  <a:pt x="5824054" y="727602"/>
                </a:lnTo>
                <a:lnTo>
                  <a:pt x="5823937" y="727900"/>
                </a:lnTo>
                <a:lnTo>
                  <a:pt x="5851067" y="727900"/>
                </a:lnTo>
                <a:lnTo>
                  <a:pt x="5850162" y="730567"/>
                </a:lnTo>
                <a:lnTo>
                  <a:pt x="5849114" y="733247"/>
                </a:lnTo>
                <a:close/>
              </a:path>
              <a:path w="5859145" h="827404">
                <a:moveTo>
                  <a:pt x="5821645" y="732923"/>
                </a:moveTo>
                <a:lnTo>
                  <a:pt x="5821751" y="732688"/>
                </a:lnTo>
                <a:lnTo>
                  <a:pt x="5821645" y="732923"/>
                </a:lnTo>
                <a:close/>
              </a:path>
              <a:path w="5859145" h="827404">
                <a:moveTo>
                  <a:pt x="5847017" y="738454"/>
                </a:moveTo>
                <a:lnTo>
                  <a:pt x="5818818" y="738454"/>
                </a:lnTo>
                <a:lnTo>
                  <a:pt x="5821645" y="732923"/>
                </a:lnTo>
                <a:lnTo>
                  <a:pt x="5821498" y="733247"/>
                </a:lnTo>
                <a:lnTo>
                  <a:pt x="5849114" y="733247"/>
                </a:lnTo>
                <a:lnTo>
                  <a:pt x="5847559" y="737222"/>
                </a:lnTo>
                <a:lnTo>
                  <a:pt x="5847017" y="738454"/>
                </a:lnTo>
                <a:close/>
              </a:path>
              <a:path w="5859145" h="827404">
                <a:moveTo>
                  <a:pt x="5818993" y="738111"/>
                </a:moveTo>
                <a:lnTo>
                  <a:pt x="5819097" y="737908"/>
                </a:lnTo>
                <a:lnTo>
                  <a:pt x="5818993" y="738111"/>
                </a:lnTo>
                <a:close/>
              </a:path>
              <a:path w="5859145" h="827404">
                <a:moveTo>
                  <a:pt x="5844723" y="743496"/>
                </a:moveTo>
                <a:lnTo>
                  <a:pt x="5815897" y="743496"/>
                </a:lnTo>
                <a:lnTo>
                  <a:pt x="5816215" y="742975"/>
                </a:lnTo>
                <a:lnTo>
                  <a:pt x="5818993" y="738111"/>
                </a:lnTo>
                <a:lnTo>
                  <a:pt x="5818818" y="738454"/>
                </a:lnTo>
                <a:lnTo>
                  <a:pt x="5847017" y="738454"/>
                </a:lnTo>
                <a:lnTo>
                  <a:pt x="5844723" y="743496"/>
                </a:lnTo>
                <a:close/>
              </a:path>
              <a:path w="5859145" h="827404">
                <a:moveTo>
                  <a:pt x="5816041" y="743246"/>
                </a:moveTo>
                <a:lnTo>
                  <a:pt x="5816197" y="742975"/>
                </a:lnTo>
                <a:lnTo>
                  <a:pt x="5816041" y="743246"/>
                </a:lnTo>
                <a:close/>
              </a:path>
              <a:path w="5859145" h="827404">
                <a:moveTo>
                  <a:pt x="5842249" y="748398"/>
                </a:moveTo>
                <a:lnTo>
                  <a:pt x="5812735" y="748398"/>
                </a:lnTo>
                <a:lnTo>
                  <a:pt x="5813078" y="747890"/>
                </a:lnTo>
                <a:lnTo>
                  <a:pt x="5816041" y="743246"/>
                </a:lnTo>
                <a:lnTo>
                  <a:pt x="5815897" y="743496"/>
                </a:lnTo>
                <a:lnTo>
                  <a:pt x="5844723" y="743496"/>
                </a:lnTo>
                <a:lnTo>
                  <a:pt x="5844371" y="744270"/>
                </a:lnTo>
                <a:lnTo>
                  <a:pt x="5842249" y="748398"/>
                </a:lnTo>
                <a:close/>
              </a:path>
              <a:path w="5859145" h="827404">
                <a:moveTo>
                  <a:pt x="5812905" y="748133"/>
                </a:moveTo>
                <a:lnTo>
                  <a:pt x="5813061" y="747890"/>
                </a:lnTo>
                <a:lnTo>
                  <a:pt x="5812905" y="748133"/>
                </a:lnTo>
                <a:close/>
              </a:path>
              <a:path w="5859145" h="827404">
                <a:moveTo>
                  <a:pt x="5839660" y="753122"/>
                </a:moveTo>
                <a:lnTo>
                  <a:pt x="5809357" y="753122"/>
                </a:lnTo>
                <a:lnTo>
                  <a:pt x="5809725" y="752640"/>
                </a:lnTo>
                <a:lnTo>
                  <a:pt x="5812905" y="748133"/>
                </a:lnTo>
                <a:lnTo>
                  <a:pt x="5812735" y="748398"/>
                </a:lnTo>
                <a:lnTo>
                  <a:pt x="5842249" y="748398"/>
                </a:lnTo>
                <a:lnTo>
                  <a:pt x="5841132" y="750570"/>
                </a:lnTo>
                <a:lnTo>
                  <a:pt x="5839660" y="753122"/>
                </a:lnTo>
                <a:close/>
              </a:path>
              <a:path w="5859145" h="827404">
                <a:moveTo>
                  <a:pt x="5809469" y="752964"/>
                </a:moveTo>
                <a:lnTo>
                  <a:pt x="5809700" y="752640"/>
                </a:lnTo>
                <a:lnTo>
                  <a:pt x="5809469" y="752964"/>
                </a:lnTo>
                <a:close/>
              </a:path>
              <a:path w="5859145" h="827404">
                <a:moveTo>
                  <a:pt x="5836962" y="757682"/>
                </a:moveTo>
                <a:lnTo>
                  <a:pt x="5805750" y="757682"/>
                </a:lnTo>
                <a:lnTo>
                  <a:pt x="5806144" y="757224"/>
                </a:lnTo>
                <a:lnTo>
                  <a:pt x="5809469" y="752964"/>
                </a:lnTo>
                <a:lnTo>
                  <a:pt x="5809357" y="753122"/>
                </a:lnTo>
                <a:lnTo>
                  <a:pt x="5839660" y="753122"/>
                </a:lnTo>
                <a:lnTo>
                  <a:pt x="5837602" y="756691"/>
                </a:lnTo>
                <a:lnTo>
                  <a:pt x="5836962" y="757682"/>
                </a:lnTo>
                <a:close/>
              </a:path>
              <a:path w="5859145" h="827404">
                <a:moveTo>
                  <a:pt x="5805784" y="757638"/>
                </a:moveTo>
                <a:lnTo>
                  <a:pt x="5806111" y="757224"/>
                </a:lnTo>
                <a:lnTo>
                  <a:pt x="5805784" y="757638"/>
                </a:lnTo>
                <a:close/>
              </a:path>
              <a:path w="5859145" h="827404">
                <a:moveTo>
                  <a:pt x="5834132" y="762063"/>
                </a:moveTo>
                <a:lnTo>
                  <a:pt x="5801940" y="762063"/>
                </a:lnTo>
                <a:lnTo>
                  <a:pt x="5802347" y="761619"/>
                </a:lnTo>
                <a:lnTo>
                  <a:pt x="5805784" y="757638"/>
                </a:lnTo>
                <a:lnTo>
                  <a:pt x="5836962" y="757682"/>
                </a:lnTo>
                <a:lnTo>
                  <a:pt x="5834132" y="762063"/>
                </a:lnTo>
                <a:close/>
              </a:path>
              <a:path w="5859145" h="827404">
                <a:moveTo>
                  <a:pt x="5802119" y="761858"/>
                </a:moveTo>
                <a:lnTo>
                  <a:pt x="5802326" y="761619"/>
                </a:lnTo>
                <a:lnTo>
                  <a:pt x="5802119" y="761858"/>
                </a:lnTo>
                <a:close/>
              </a:path>
              <a:path w="5859145" h="827404">
                <a:moveTo>
                  <a:pt x="5831193" y="766254"/>
                </a:moveTo>
                <a:lnTo>
                  <a:pt x="5797927" y="766254"/>
                </a:lnTo>
                <a:lnTo>
                  <a:pt x="5798359" y="765822"/>
                </a:lnTo>
                <a:lnTo>
                  <a:pt x="5802119" y="761858"/>
                </a:lnTo>
                <a:lnTo>
                  <a:pt x="5801940" y="762063"/>
                </a:lnTo>
                <a:lnTo>
                  <a:pt x="5834132" y="762063"/>
                </a:lnTo>
                <a:lnTo>
                  <a:pt x="5833779" y="762609"/>
                </a:lnTo>
                <a:lnTo>
                  <a:pt x="5831193" y="766254"/>
                </a:lnTo>
                <a:close/>
              </a:path>
              <a:path w="5859145" h="827404">
                <a:moveTo>
                  <a:pt x="5798137" y="766033"/>
                </a:moveTo>
                <a:lnTo>
                  <a:pt x="5798339" y="765822"/>
                </a:lnTo>
                <a:lnTo>
                  <a:pt x="5798137" y="766033"/>
                </a:lnTo>
                <a:close/>
              </a:path>
              <a:path w="5859145" h="827404">
                <a:moveTo>
                  <a:pt x="5828176" y="770255"/>
                </a:moveTo>
                <a:lnTo>
                  <a:pt x="5793711" y="770255"/>
                </a:lnTo>
                <a:lnTo>
                  <a:pt x="5794168" y="769848"/>
                </a:lnTo>
                <a:lnTo>
                  <a:pt x="5798137" y="766033"/>
                </a:lnTo>
                <a:lnTo>
                  <a:pt x="5797927" y="766254"/>
                </a:lnTo>
                <a:lnTo>
                  <a:pt x="5831193" y="766254"/>
                </a:lnTo>
                <a:lnTo>
                  <a:pt x="5830058" y="767854"/>
                </a:lnTo>
                <a:lnTo>
                  <a:pt x="5828176" y="770255"/>
                </a:lnTo>
                <a:close/>
              </a:path>
              <a:path w="5859145" h="827404">
                <a:moveTo>
                  <a:pt x="5793838" y="770133"/>
                </a:moveTo>
                <a:lnTo>
                  <a:pt x="5794137" y="769848"/>
                </a:lnTo>
                <a:lnTo>
                  <a:pt x="5793838" y="770133"/>
                </a:lnTo>
                <a:close/>
              </a:path>
              <a:path w="5859145" h="827404">
                <a:moveTo>
                  <a:pt x="5825158" y="774039"/>
                </a:moveTo>
                <a:lnTo>
                  <a:pt x="5789316" y="774039"/>
                </a:lnTo>
                <a:lnTo>
                  <a:pt x="5789786" y="773658"/>
                </a:lnTo>
                <a:lnTo>
                  <a:pt x="5793838" y="770133"/>
                </a:lnTo>
                <a:lnTo>
                  <a:pt x="5793711" y="770255"/>
                </a:lnTo>
                <a:lnTo>
                  <a:pt x="5828176" y="770255"/>
                </a:lnTo>
                <a:lnTo>
                  <a:pt x="5825727" y="773379"/>
                </a:lnTo>
                <a:lnTo>
                  <a:pt x="5825158" y="774039"/>
                </a:lnTo>
                <a:close/>
              </a:path>
              <a:path w="5859145" h="827404">
                <a:moveTo>
                  <a:pt x="5789466" y="773909"/>
                </a:moveTo>
                <a:lnTo>
                  <a:pt x="5789757" y="773658"/>
                </a:lnTo>
                <a:lnTo>
                  <a:pt x="5789466" y="773909"/>
                </a:lnTo>
                <a:close/>
              </a:path>
              <a:path w="5859145" h="827404">
                <a:moveTo>
                  <a:pt x="5822073" y="777621"/>
                </a:moveTo>
                <a:lnTo>
                  <a:pt x="5784744" y="777621"/>
                </a:lnTo>
                <a:lnTo>
                  <a:pt x="5785227" y="777252"/>
                </a:lnTo>
                <a:lnTo>
                  <a:pt x="5789466" y="773909"/>
                </a:lnTo>
                <a:lnTo>
                  <a:pt x="5789316" y="774039"/>
                </a:lnTo>
                <a:lnTo>
                  <a:pt x="5825158" y="774039"/>
                </a:lnTo>
                <a:lnTo>
                  <a:pt x="5822073" y="777621"/>
                </a:lnTo>
                <a:close/>
              </a:path>
              <a:path w="5859145" h="827404">
                <a:moveTo>
                  <a:pt x="5785075" y="777360"/>
                </a:moveTo>
                <a:lnTo>
                  <a:pt x="5785213" y="777252"/>
                </a:lnTo>
                <a:lnTo>
                  <a:pt x="5785075" y="777360"/>
                </a:lnTo>
                <a:close/>
              </a:path>
              <a:path w="5859145" h="827404">
                <a:moveTo>
                  <a:pt x="5818971" y="780986"/>
                </a:moveTo>
                <a:lnTo>
                  <a:pt x="5779995" y="780986"/>
                </a:lnTo>
                <a:lnTo>
                  <a:pt x="5780490" y="780643"/>
                </a:lnTo>
                <a:lnTo>
                  <a:pt x="5785075" y="777360"/>
                </a:lnTo>
                <a:lnTo>
                  <a:pt x="5784744" y="777621"/>
                </a:lnTo>
                <a:lnTo>
                  <a:pt x="5822073" y="777621"/>
                </a:lnTo>
                <a:lnTo>
                  <a:pt x="5821143" y="778700"/>
                </a:lnTo>
                <a:lnTo>
                  <a:pt x="5818971" y="780986"/>
                </a:lnTo>
                <a:close/>
              </a:path>
              <a:path w="5859145" h="827404">
                <a:moveTo>
                  <a:pt x="5780345" y="780736"/>
                </a:moveTo>
                <a:lnTo>
                  <a:pt x="5780475" y="780643"/>
                </a:lnTo>
                <a:lnTo>
                  <a:pt x="5780345" y="780736"/>
                </a:lnTo>
                <a:close/>
              </a:path>
              <a:path w="5859145" h="827404">
                <a:moveTo>
                  <a:pt x="5815986" y="784110"/>
                </a:moveTo>
                <a:lnTo>
                  <a:pt x="5775080" y="784110"/>
                </a:lnTo>
                <a:lnTo>
                  <a:pt x="5775600" y="783793"/>
                </a:lnTo>
                <a:lnTo>
                  <a:pt x="5780345" y="780736"/>
                </a:lnTo>
                <a:lnTo>
                  <a:pt x="5779995" y="780986"/>
                </a:lnTo>
                <a:lnTo>
                  <a:pt x="5818971" y="780986"/>
                </a:lnTo>
                <a:lnTo>
                  <a:pt x="5815986" y="784110"/>
                </a:lnTo>
                <a:close/>
              </a:path>
              <a:path w="5859145" h="827404">
                <a:moveTo>
                  <a:pt x="5775354" y="783934"/>
                </a:moveTo>
                <a:lnTo>
                  <a:pt x="5775575" y="783793"/>
                </a:lnTo>
                <a:lnTo>
                  <a:pt x="5775354" y="783934"/>
                </a:lnTo>
                <a:close/>
              </a:path>
              <a:path w="5859145" h="827404">
                <a:moveTo>
                  <a:pt x="5812954" y="787006"/>
                </a:moveTo>
                <a:lnTo>
                  <a:pt x="5770012" y="787006"/>
                </a:lnTo>
                <a:lnTo>
                  <a:pt x="5770546" y="786714"/>
                </a:lnTo>
                <a:lnTo>
                  <a:pt x="5775354" y="783934"/>
                </a:lnTo>
                <a:lnTo>
                  <a:pt x="5775080" y="784110"/>
                </a:lnTo>
                <a:lnTo>
                  <a:pt x="5815986" y="784110"/>
                </a:lnTo>
                <a:lnTo>
                  <a:pt x="5812954" y="787006"/>
                </a:lnTo>
                <a:close/>
              </a:path>
              <a:path w="5859145" h="827404">
                <a:moveTo>
                  <a:pt x="5770305" y="786838"/>
                </a:moveTo>
                <a:lnTo>
                  <a:pt x="5770520" y="786714"/>
                </a:lnTo>
                <a:lnTo>
                  <a:pt x="5770305" y="786838"/>
                </a:lnTo>
                <a:close/>
              </a:path>
              <a:path w="5859145" h="827404">
                <a:moveTo>
                  <a:pt x="5810053" y="789673"/>
                </a:moveTo>
                <a:lnTo>
                  <a:pt x="5764793" y="789673"/>
                </a:lnTo>
                <a:lnTo>
                  <a:pt x="5765351" y="789393"/>
                </a:lnTo>
                <a:lnTo>
                  <a:pt x="5770305" y="786838"/>
                </a:lnTo>
                <a:lnTo>
                  <a:pt x="5770012" y="787006"/>
                </a:lnTo>
                <a:lnTo>
                  <a:pt x="5812954" y="787006"/>
                </a:lnTo>
                <a:lnTo>
                  <a:pt x="5811249" y="788631"/>
                </a:lnTo>
                <a:lnTo>
                  <a:pt x="5810053" y="789673"/>
                </a:lnTo>
                <a:close/>
              </a:path>
              <a:path w="5859145" h="827404">
                <a:moveTo>
                  <a:pt x="5765221" y="789452"/>
                </a:moveTo>
                <a:lnTo>
                  <a:pt x="5765351" y="789393"/>
                </a:lnTo>
                <a:lnTo>
                  <a:pt x="5765221" y="789452"/>
                </a:lnTo>
                <a:close/>
              </a:path>
              <a:path w="5859145" h="827404">
                <a:moveTo>
                  <a:pt x="5807296" y="792073"/>
                </a:moveTo>
                <a:lnTo>
                  <a:pt x="5759433" y="792073"/>
                </a:lnTo>
                <a:lnTo>
                  <a:pt x="5760005" y="791832"/>
                </a:lnTo>
                <a:lnTo>
                  <a:pt x="5765221" y="789452"/>
                </a:lnTo>
                <a:lnTo>
                  <a:pt x="5764793" y="789673"/>
                </a:lnTo>
                <a:lnTo>
                  <a:pt x="5810053" y="789673"/>
                </a:lnTo>
                <a:lnTo>
                  <a:pt x="5807296" y="792073"/>
                </a:lnTo>
                <a:close/>
              </a:path>
              <a:path w="5859145" h="827404">
                <a:moveTo>
                  <a:pt x="5759711" y="791947"/>
                </a:moveTo>
                <a:lnTo>
                  <a:pt x="5759966" y="791832"/>
                </a:lnTo>
                <a:lnTo>
                  <a:pt x="5759711" y="791947"/>
                </a:lnTo>
                <a:close/>
              </a:path>
              <a:path w="5859145" h="827404">
                <a:moveTo>
                  <a:pt x="5804713" y="794219"/>
                </a:moveTo>
                <a:lnTo>
                  <a:pt x="5753934" y="794219"/>
                </a:lnTo>
                <a:lnTo>
                  <a:pt x="5754518" y="794004"/>
                </a:lnTo>
                <a:lnTo>
                  <a:pt x="5759711" y="791947"/>
                </a:lnTo>
                <a:lnTo>
                  <a:pt x="5759433" y="792073"/>
                </a:lnTo>
                <a:lnTo>
                  <a:pt x="5807296" y="792073"/>
                </a:lnTo>
                <a:lnTo>
                  <a:pt x="5805953" y="793242"/>
                </a:lnTo>
                <a:lnTo>
                  <a:pt x="5804713" y="794219"/>
                </a:lnTo>
                <a:close/>
              </a:path>
              <a:path w="5859145" h="827404">
                <a:moveTo>
                  <a:pt x="5754257" y="794092"/>
                </a:moveTo>
                <a:lnTo>
                  <a:pt x="5754483" y="794004"/>
                </a:lnTo>
                <a:lnTo>
                  <a:pt x="5754257" y="794092"/>
                </a:lnTo>
                <a:close/>
              </a:path>
              <a:path w="5859145" h="827404">
                <a:moveTo>
                  <a:pt x="5802313" y="796112"/>
                </a:moveTo>
                <a:lnTo>
                  <a:pt x="5748321" y="796112"/>
                </a:lnTo>
                <a:lnTo>
                  <a:pt x="5748918" y="795921"/>
                </a:lnTo>
                <a:lnTo>
                  <a:pt x="5754257" y="794092"/>
                </a:lnTo>
                <a:lnTo>
                  <a:pt x="5753934" y="794219"/>
                </a:lnTo>
                <a:lnTo>
                  <a:pt x="5804713" y="794219"/>
                </a:lnTo>
                <a:lnTo>
                  <a:pt x="5802313" y="796112"/>
                </a:lnTo>
                <a:close/>
              </a:path>
              <a:path w="5859145" h="827404">
                <a:moveTo>
                  <a:pt x="5748692" y="795985"/>
                </a:moveTo>
                <a:lnTo>
                  <a:pt x="5748881" y="795921"/>
                </a:lnTo>
                <a:lnTo>
                  <a:pt x="5748692" y="795985"/>
                </a:lnTo>
                <a:close/>
              </a:path>
              <a:path w="5859145" h="827404">
                <a:moveTo>
                  <a:pt x="5800251" y="797725"/>
                </a:moveTo>
                <a:lnTo>
                  <a:pt x="5742580" y="797725"/>
                </a:lnTo>
                <a:lnTo>
                  <a:pt x="5743190" y="797560"/>
                </a:lnTo>
                <a:lnTo>
                  <a:pt x="5748692" y="795985"/>
                </a:lnTo>
                <a:lnTo>
                  <a:pt x="5748321" y="796112"/>
                </a:lnTo>
                <a:lnTo>
                  <a:pt x="5802313" y="796112"/>
                </a:lnTo>
                <a:lnTo>
                  <a:pt x="5800251" y="797725"/>
                </a:lnTo>
                <a:close/>
              </a:path>
              <a:path w="5859145" h="827404">
                <a:moveTo>
                  <a:pt x="5743031" y="797596"/>
                </a:moveTo>
                <a:lnTo>
                  <a:pt x="5743160" y="797560"/>
                </a:lnTo>
                <a:lnTo>
                  <a:pt x="5743031" y="797596"/>
                </a:lnTo>
                <a:close/>
              </a:path>
              <a:path w="5859145" h="827404">
                <a:moveTo>
                  <a:pt x="5798388" y="799058"/>
                </a:moveTo>
                <a:lnTo>
                  <a:pt x="5736726" y="799058"/>
                </a:lnTo>
                <a:lnTo>
                  <a:pt x="5737348" y="798931"/>
                </a:lnTo>
                <a:lnTo>
                  <a:pt x="5743031" y="797596"/>
                </a:lnTo>
                <a:lnTo>
                  <a:pt x="5742580" y="797725"/>
                </a:lnTo>
                <a:lnTo>
                  <a:pt x="5800251" y="797725"/>
                </a:lnTo>
                <a:lnTo>
                  <a:pt x="5798388" y="799058"/>
                </a:lnTo>
                <a:close/>
              </a:path>
              <a:path w="5859145" h="827404">
                <a:moveTo>
                  <a:pt x="5737029" y="798988"/>
                </a:moveTo>
                <a:lnTo>
                  <a:pt x="5737273" y="798931"/>
                </a:lnTo>
                <a:lnTo>
                  <a:pt x="5737029" y="798988"/>
                </a:lnTo>
                <a:close/>
              </a:path>
              <a:path w="5859145" h="827404">
                <a:moveTo>
                  <a:pt x="5730929" y="800071"/>
                </a:moveTo>
                <a:lnTo>
                  <a:pt x="5737029" y="798988"/>
                </a:lnTo>
                <a:lnTo>
                  <a:pt x="5736726" y="799058"/>
                </a:lnTo>
                <a:lnTo>
                  <a:pt x="5798388" y="799058"/>
                </a:lnTo>
                <a:lnTo>
                  <a:pt x="5797057" y="800011"/>
                </a:lnTo>
                <a:lnTo>
                  <a:pt x="5731404" y="800011"/>
                </a:lnTo>
                <a:lnTo>
                  <a:pt x="5730929" y="800071"/>
                </a:lnTo>
                <a:close/>
              </a:path>
              <a:path w="5859145" h="827404">
                <a:moveTo>
                  <a:pt x="5796932" y="800100"/>
                </a:moveTo>
                <a:lnTo>
                  <a:pt x="5730769" y="800100"/>
                </a:lnTo>
                <a:lnTo>
                  <a:pt x="5731404" y="800011"/>
                </a:lnTo>
                <a:lnTo>
                  <a:pt x="5797057" y="800011"/>
                </a:lnTo>
                <a:close/>
              </a:path>
              <a:path w="5859145" h="827404">
                <a:moveTo>
                  <a:pt x="5795867" y="800862"/>
                </a:moveTo>
                <a:lnTo>
                  <a:pt x="5724724" y="800862"/>
                </a:lnTo>
                <a:lnTo>
                  <a:pt x="5725359" y="800785"/>
                </a:lnTo>
                <a:lnTo>
                  <a:pt x="5730929" y="800071"/>
                </a:lnTo>
                <a:lnTo>
                  <a:pt x="5730769" y="800100"/>
                </a:lnTo>
                <a:lnTo>
                  <a:pt x="5796932" y="800100"/>
                </a:lnTo>
                <a:lnTo>
                  <a:pt x="5795867" y="800862"/>
                </a:lnTo>
                <a:close/>
              </a:path>
              <a:path w="5859145" h="827404">
                <a:moveTo>
                  <a:pt x="5725267" y="800792"/>
                </a:moveTo>
                <a:close/>
              </a:path>
              <a:path w="5859145" h="827404">
                <a:moveTo>
                  <a:pt x="5795246" y="801306"/>
                </a:moveTo>
                <a:lnTo>
                  <a:pt x="5718577" y="801306"/>
                </a:lnTo>
                <a:lnTo>
                  <a:pt x="5719225" y="801268"/>
                </a:lnTo>
                <a:lnTo>
                  <a:pt x="5719074" y="801268"/>
                </a:lnTo>
                <a:lnTo>
                  <a:pt x="5725267" y="800792"/>
                </a:lnTo>
                <a:lnTo>
                  <a:pt x="5724724" y="800862"/>
                </a:lnTo>
                <a:lnTo>
                  <a:pt x="5795867" y="800862"/>
                </a:lnTo>
                <a:lnTo>
                  <a:pt x="5795300" y="801268"/>
                </a:lnTo>
                <a:lnTo>
                  <a:pt x="5718997" y="801274"/>
                </a:lnTo>
                <a:lnTo>
                  <a:pt x="5795291" y="801274"/>
                </a:lnTo>
                <a:close/>
              </a:path>
              <a:path w="5859145" h="827404">
                <a:moveTo>
                  <a:pt x="5772266" y="814146"/>
                </a:moveTo>
                <a:lnTo>
                  <a:pt x="25294" y="814146"/>
                </a:lnTo>
                <a:lnTo>
                  <a:pt x="25294" y="801446"/>
                </a:lnTo>
                <a:lnTo>
                  <a:pt x="5712342" y="801446"/>
                </a:lnTo>
                <a:lnTo>
                  <a:pt x="5718997" y="801274"/>
                </a:lnTo>
                <a:lnTo>
                  <a:pt x="5718577" y="801306"/>
                </a:lnTo>
                <a:lnTo>
                  <a:pt x="5795246" y="801306"/>
                </a:lnTo>
                <a:lnTo>
                  <a:pt x="5794714" y="801687"/>
                </a:lnTo>
                <a:lnTo>
                  <a:pt x="5788783" y="805497"/>
                </a:lnTo>
                <a:lnTo>
                  <a:pt x="5788262" y="805815"/>
                </a:lnTo>
                <a:lnTo>
                  <a:pt x="5782128" y="809320"/>
                </a:lnTo>
                <a:lnTo>
                  <a:pt x="5776362" y="812279"/>
                </a:lnTo>
                <a:lnTo>
                  <a:pt x="5772266" y="814146"/>
                </a:lnTo>
                <a:close/>
              </a:path>
              <a:path w="5859145" h="827404">
                <a:moveTo>
                  <a:pt x="25294" y="814146"/>
                </a:moveTo>
                <a:lnTo>
                  <a:pt x="12594" y="801446"/>
                </a:lnTo>
                <a:lnTo>
                  <a:pt x="25294" y="801446"/>
                </a:lnTo>
                <a:lnTo>
                  <a:pt x="25294" y="814146"/>
                </a:lnTo>
                <a:close/>
              </a:path>
            </a:pathLst>
          </a:custGeom>
          <a:solidFill>
            <a:srgbClr val="4674AB"/>
          </a:solidFill>
        </p:spPr>
        <p:txBody>
          <a:bodyPr wrap="square" lIns="0" tIns="0" rIns="0" bIns="0" rtlCol="0"/>
          <a:lstStyle/>
          <a:p>
            <a:endParaRPr/>
          </a:p>
        </p:txBody>
      </p:sp>
      <p:sp>
        <p:nvSpPr>
          <p:cNvPr id="24" name="object 24"/>
          <p:cNvSpPr txBox="1"/>
          <p:nvPr/>
        </p:nvSpPr>
        <p:spPr>
          <a:xfrm>
            <a:off x="3072295" y="2867482"/>
            <a:ext cx="2692400" cy="330200"/>
          </a:xfrm>
          <a:prstGeom prst="rect">
            <a:avLst/>
          </a:prstGeom>
        </p:spPr>
        <p:txBody>
          <a:bodyPr vert="horz" wrap="square" lIns="0" tIns="0" rIns="0" bIns="0" rtlCol="0">
            <a:spAutoFit/>
          </a:bodyPr>
          <a:lstStyle/>
          <a:p>
            <a:pPr marL="12700">
              <a:lnSpc>
                <a:spcPts val="2835"/>
              </a:lnSpc>
            </a:pPr>
            <a:r>
              <a:rPr sz="2400" dirty="0">
                <a:latin typeface="宋体" panose="02010600030101010101" pitchFamily="2" charset="-122"/>
                <a:cs typeface="宋体" panose="02010600030101010101" pitchFamily="2" charset="-122"/>
              </a:rPr>
              <a:t>•</a:t>
            </a:r>
            <a:r>
              <a:rPr sz="2400" spc="-600" dirty="0">
                <a:latin typeface="宋体" panose="02010600030101010101" pitchFamily="2" charset="-122"/>
                <a:cs typeface="宋体" panose="02010600030101010101" pitchFamily="2" charset="-122"/>
              </a:rPr>
              <a:t> </a:t>
            </a:r>
            <a:r>
              <a:rPr sz="2400" dirty="0">
                <a:latin typeface="宋体" panose="02010600030101010101" pitchFamily="2" charset="-122"/>
                <a:cs typeface="宋体" panose="02010600030101010101" pitchFamily="2" charset="-122"/>
              </a:rPr>
              <a:t>安全生产监管体制</a:t>
            </a:r>
            <a:endParaRPr sz="2400">
              <a:latin typeface="宋体" panose="02010600030101010101" pitchFamily="2" charset="-122"/>
              <a:cs typeface="宋体" panose="02010600030101010101" pitchFamily="2" charset="-122"/>
            </a:endParaRPr>
          </a:p>
        </p:txBody>
      </p:sp>
      <p:sp>
        <p:nvSpPr>
          <p:cNvPr id="25" name="object 25"/>
          <p:cNvSpPr/>
          <p:nvPr/>
        </p:nvSpPr>
        <p:spPr>
          <a:xfrm>
            <a:off x="2051304" y="3564635"/>
            <a:ext cx="864235" cy="1233170"/>
          </a:xfrm>
          <a:custGeom>
            <a:avLst/>
            <a:gdLst/>
            <a:ahLst/>
            <a:cxnLst/>
            <a:rect l="l" t="t" r="r" b="b"/>
            <a:pathLst>
              <a:path w="864235" h="1233170">
                <a:moveTo>
                  <a:pt x="431291" y="1232915"/>
                </a:moveTo>
                <a:lnTo>
                  <a:pt x="0" y="801624"/>
                </a:lnTo>
                <a:lnTo>
                  <a:pt x="0" y="0"/>
                </a:lnTo>
                <a:lnTo>
                  <a:pt x="431291" y="431291"/>
                </a:lnTo>
                <a:lnTo>
                  <a:pt x="864107" y="431291"/>
                </a:lnTo>
                <a:lnTo>
                  <a:pt x="864107" y="801624"/>
                </a:lnTo>
                <a:lnTo>
                  <a:pt x="431291" y="1232915"/>
                </a:lnTo>
                <a:close/>
              </a:path>
              <a:path w="864235" h="1233170">
                <a:moveTo>
                  <a:pt x="864107" y="431291"/>
                </a:moveTo>
                <a:lnTo>
                  <a:pt x="431291" y="431291"/>
                </a:lnTo>
                <a:lnTo>
                  <a:pt x="864107" y="0"/>
                </a:lnTo>
                <a:lnTo>
                  <a:pt x="864107" y="431291"/>
                </a:lnTo>
                <a:close/>
              </a:path>
            </a:pathLst>
          </a:custGeom>
          <a:solidFill>
            <a:srgbClr val="A0B5D3"/>
          </a:solidFill>
        </p:spPr>
        <p:txBody>
          <a:bodyPr wrap="square" lIns="0" tIns="0" rIns="0" bIns="0" rtlCol="0"/>
          <a:lstStyle/>
          <a:p>
            <a:endParaRPr/>
          </a:p>
        </p:txBody>
      </p:sp>
      <p:sp>
        <p:nvSpPr>
          <p:cNvPr id="26" name="object 26"/>
          <p:cNvSpPr/>
          <p:nvPr/>
        </p:nvSpPr>
        <p:spPr>
          <a:xfrm>
            <a:off x="2039023" y="3551491"/>
            <a:ext cx="889000" cy="1258570"/>
          </a:xfrm>
          <a:custGeom>
            <a:avLst/>
            <a:gdLst/>
            <a:ahLst/>
            <a:cxnLst/>
            <a:rect l="l" t="t" r="r" b="b"/>
            <a:pathLst>
              <a:path w="889000" h="1258570">
                <a:moveTo>
                  <a:pt x="444245" y="1258354"/>
                </a:moveTo>
                <a:lnTo>
                  <a:pt x="3721" y="823087"/>
                </a:lnTo>
                <a:lnTo>
                  <a:pt x="0" y="814108"/>
                </a:lnTo>
                <a:lnTo>
                  <a:pt x="0" y="12661"/>
                </a:lnTo>
                <a:lnTo>
                  <a:pt x="11785" y="0"/>
                </a:lnTo>
                <a:lnTo>
                  <a:pt x="14503" y="88"/>
                </a:lnTo>
                <a:lnTo>
                  <a:pt x="25400" y="12661"/>
                </a:lnTo>
                <a:lnTo>
                  <a:pt x="3721" y="21640"/>
                </a:lnTo>
                <a:lnTo>
                  <a:pt x="25400" y="43320"/>
                </a:lnTo>
                <a:lnTo>
                  <a:pt x="25400" y="805129"/>
                </a:lnTo>
                <a:lnTo>
                  <a:pt x="21678" y="805129"/>
                </a:lnTo>
                <a:lnTo>
                  <a:pt x="25400" y="814108"/>
                </a:lnTo>
                <a:lnTo>
                  <a:pt x="30657" y="814108"/>
                </a:lnTo>
                <a:lnTo>
                  <a:pt x="444246" y="1227696"/>
                </a:lnTo>
                <a:lnTo>
                  <a:pt x="435267" y="1236675"/>
                </a:lnTo>
                <a:lnTo>
                  <a:pt x="471194" y="1236675"/>
                </a:lnTo>
                <a:lnTo>
                  <a:pt x="453224" y="1254645"/>
                </a:lnTo>
                <a:lnTo>
                  <a:pt x="451294" y="1256220"/>
                </a:lnTo>
                <a:lnTo>
                  <a:pt x="449110" y="1257388"/>
                </a:lnTo>
                <a:lnTo>
                  <a:pt x="446722" y="1258112"/>
                </a:lnTo>
                <a:lnTo>
                  <a:pt x="444245" y="1258354"/>
                </a:lnTo>
                <a:close/>
              </a:path>
              <a:path w="889000" h="1258570">
                <a:moveTo>
                  <a:pt x="471194" y="435229"/>
                </a:moveTo>
                <a:lnTo>
                  <a:pt x="453224" y="435229"/>
                </a:lnTo>
                <a:lnTo>
                  <a:pt x="444245" y="426250"/>
                </a:lnTo>
                <a:lnTo>
                  <a:pt x="866813" y="3683"/>
                </a:lnTo>
                <a:lnTo>
                  <a:pt x="876693" y="0"/>
                </a:lnTo>
                <a:lnTo>
                  <a:pt x="879373" y="482"/>
                </a:lnTo>
                <a:lnTo>
                  <a:pt x="888492" y="12661"/>
                </a:lnTo>
                <a:lnTo>
                  <a:pt x="863092" y="12661"/>
                </a:lnTo>
                <a:lnTo>
                  <a:pt x="863092" y="43320"/>
                </a:lnTo>
                <a:lnTo>
                  <a:pt x="471194" y="435229"/>
                </a:lnTo>
                <a:close/>
              </a:path>
              <a:path w="889000" h="1258570">
                <a:moveTo>
                  <a:pt x="25400" y="43320"/>
                </a:moveTo>
                <a:lnTo>
                  <a:pt x="3721" y="21640"/>
                </a:lnTo>
                <a:lnTo>
                  <a:pt x="25400" y="12661"/>
                </a:lnTo>
                <a:lnTo>
                  <a:pt x="25400" y="43320"/>
                </a:lnTo>
                <a:close/>
              </a:path>
              <a:path w="889000" h="1258570">
                <a:moveTo>
                  <a:pt x="444245" y="456907"/>
                </a:moveTo>
                <a:lnTo>
                  <a:pt x="25400" y="43320"/>
                </a:lnTo>
                <a:lnTo>
                  <a:pt x="25400" y="12661"/>
                </a:lnTo>
                <a:lnTo>
                  <a:pt x="30657" y="12661"/>
                </a:lnTo>
                <a:lnTo>
                  <a:pt x="444246" y="426250"/>
                </a:lnTo>
                <a:lnTo>
                  <a:pt x="435267" y="435229"/>
                </a:lnTo>
                <a:lnTo>
                  <a:pt x="471194" y="435229"/>
                </a:lnTo>
                <a:lnTo>
                  <a:pt x="453224" y="453199"/>
                </a:lnTo>
                <a:lnTo>
                  <a:pt x="451294" y="454774"/>
                </a:lnTo>
                <a:lnTo>
                  <a:pt x="449110" y="455942"/>
                </a:lnTo>
                <a:lnTo>
                  <a:pt x="446722" y="456666"/>
                </a:lnTo>
                <a:lnTo>
                  <a:pt x="444245" y="456907"/>
                </a:lnTo>
                <a:close/>
              </a:path>
              <a:path w="889000" h="1258570">
                <a:moveTo>
                  <a:pt x="863092" y="43320"/>
                </a:moveTo>
                <a:lnTo>
                  <a:pt x="863092" y="12661"/>
                </a:lnTo>
                <a:lnTo>
                  <a:pt x="884770" y="21640"/>
                </a:lnTo>
                <a:lnTo>
                  <a:pt x="863092" y="43320"/>
                </a:lnTo>
                <a:close/>
              </a:path>
              <a:path w="889000" h="1258570">
                <a:moveTo>
                  <a:pt x="863092" y="808850"/>
                </a:moveTo>
                <a:lnTo>
                  <a:pt x="863092" y="43320"/>
                </a:lnTo>
                <a:lnTo>
                  <a:pt x="884770" y="21640"/>
                </a:lnTo>
                <a:lnTo>
                  <a:pt x="863092" y="12661"/>
                </a:lnTo>
                <a:lnTo>
                  <a:pt x="888492" y="12661"/>
                </a:lnTo>
                <a:lnTo>
                  <a:pt x="888492" y="805129"/>
                </a:lnTo>
                <a:lnTo>
                  <a:pt x="866813" y="805129"/>
                </a:lnTo>
                <a:lnTo>
                  <a:pt x="863092" y="808850"/>
                </a:lnTo>
                <a:close/>
              </a:path>
              <a:path w="889000" h="1258570">
                <a:moveTo>
                  <a:pt x="453224" y="435229"/>
                </a:moveTo>
                <a:lnTo>
                  <a:pt x="435267" y="435229"/>
                </a:lnTo>
                <a:lnTo>
                  <a:pt x="444245" y="426250"/>
                </a:lnTo>
                <a:lnTo>
                  <a:pt x="453224" y="435229"/>
                </a:lnTo>
                <a:close/>
              </a:path>
              <a:path w="889000" h="1258570">
                <a:moveTo>
                  <a:pt x="25400" y="814108"/>
                </a:moveTo>
                <a:lnTo>
                  <a:pt x="21678" y="805129"/>
                </a:lnTo>
                <a:lnTo>
                  <a:pt x="25400" y="808850"/>
                </a:lnTo>
                <a:lnTo>
                  <a:pt x="25400" y="814108"/>
                </a:lnTo>
                <a:close/>
              </a:path>
              <a:path w="889000" h="1258570">
                <a:moveTo>
                  <a:pt x="25400" y="808850"/>
                </a:moveTo>
                <a:lnTo>
                  <a:pt x="21678" y="805129"/>
                </a:lnTo>
                <a:lnTo>
                  <a:pt x="25400" y="805129"/>
                </a:lnTo>
                <a:lnTo>
                  <a:pt x="25400" y="808850"/>
                </a:lnTo>
                <a:close/>
              </a:path>
              <a:path w="889000" h="1258570">
                <a:moveTo>
                  <a:pt x="863092" y="814108"/>
                </a:moveTo>
                <a:lnTo>
                  <a:pt x="863092" y="808850"/>
                </a:lnTo>
                <a:lnTo>
                  <a:pt x="866813" y="805129"/>
                </a:lnTo>
                <a:lnTo>
                  <a:pt x="863092" y="814108"/>
                </a:lnTo>
                <a:close/>
              </a:path>
              <a:path w="889000" h="1258570">
                <a:moveTo>
                  <a:pt x="888492" y="814108"/>
                </a:moveTo>
                <a:lnTo>
                  <a:pt x="863092" y="814108"/>
                </a:lnTo>
                <a:lnTo>
                  <a:pt x="866813" y="805129"/>
                </a:lnTo>
                <a:lnTo>
                  <a:pt x="888492" y="805129"/>
                </a:lnTo>
                <a:lnTo>
                  <a:pt x="888492" y="814108"/>
                </a:lnTo>
                <a:close/>
              </a:path>
              <a:path w="889000" h="1258570">
                <a:moveTo>
                  <a:pt x="30657" y="814108"/>
                </a:moveTo>
                <a:lnTo>
                  <a:pt x="25400" y="814108"/>
                </a:lnTo>
                <a:lnTo>
                  <a:pt x="25400" y="808850"/>
                </a:lnTo>
                <a:lnTo>
                  <a:pt x="30657" y="814108"/>
                </a:lnTo>
                <a:close/>
              </a:path>
              <a:path w="889000" h="1258570">
                <a:moveTo>
                  <a:pt x="471194" y="1236675"/>
                </a:moveTo>
                <a:lnTo>
                  <a:pt x="453224" y="1236675"/>
                </a:lnTo>
                <a:lnTo>
                  <a:pt x="444245" y="1227696"/>
                </a:lnTo>
                <a:lnTo>
                  <a:pt x="863092" y="808850"/>
                </a:lnTo>
                <a:lnTo>
                  <a:pt x="863092" y="814108"/>
                </a:lnTo>
                <a:lnTo>
                  <a:pt x="888492" y="814108"/>
                </a:lnTo>
                <a:lnTo>
                  <a:pt x="888250" y="816584"/>
                </a:lnTo>
                <a:lnTo>
                  <a:pt x="887526" y="818972"/>
                </a:lnTo>
                <a:lnTo>
                  <a:pt x="886358" y="821169"/>
                </a:lnTo>
                <a:lnTo>
                  <a:pt x="884770" y="823087"/>
                </a:lnTo>
                <a:lnTo>
                  <a:pt x="471194" y="1236675"/>
                </a:lnTo>
                <a:close/>
              </a:path>
              <a:path w="889000" h="1258570">
                <a:moveTo>
                  <a:pt x="453224" y="1236675"/>
                </a:moveTo>
                <a:lnTo>
                  <a:pt x="435267" y="1236675"/>
                </a:lnTo>
                <a:lnTo>
                  <a:pt x="444245" y="1227696"/>
                </a:lnTo>
                <a:lnTo>
                  <a:pt x="453224" y="1236675"/>
                </a:lnTo>
                <a:close/>
              </a:path>
            </a:pathLst>
          </a:custGeom>
          <a:solidFill>
            <a:srgbClr val="A0B5D3"/>
          </a:solidFill>
        </p:spPr>
        <p:txBody>
          <a:bodyPr wrap="square" lIns="0" tIns="0" rIns="0" bIns="0" rtlCol="0"/>
          <a:lstStyle/>
          <a:p>
            <a:endParaRPr/>
          </a:p>
        </p:txBody>
      </p:sp>
      <p:sp>
        <p:nvSpPr>
          <p:cNvPr id="27" name="object 27"/>
          <p:cNvSpPr txBox="1"/>
          <p:nvPr/>
        </p:nvSpPr>
        <p:spPr>
          <a:xfrm>
            <a:off x="2393988" y="4011256"/>
            <a:ext cx="177800" cy="330200"/>
          </a:xfrm>
          <a:prstGeom prst="rect">
            <a:avLst/>
          </a:prstGeom>
        </p:spPr>
        <p:txBody>
          <a:bodyPr vert="horz" wrap="square" lIns="0" tIns="0" rIns="0" bIns="0" rtlCol="0">
            <a:spAutoFit/>
          </a:bodyPr>
          <a:lstStyle/>
          <a:p>
            <a:pPr marL="12700">
              <a:lnSpc>
                <a:spcPts val="2835"/>
              </a:lnSpc>
            </a:pPr>
            <a:r>
              <a:rPr sz="2400" dirty="0">
                <a:latin typeface="宋体" panose="02010600030101010101" pitchFamily="2" charset="-122"/>
                <a:cs typeface="宋体" panose="02010600030101010101" pitchFamily="2" charset="-122"/>
              </a:rPr>
              <a:t>2</a:t>
            </a:r>
            <a:endParaRPr sz="2400">
              <a:latin typeface="宋体" panose="02010600030101010101" pitchFamily="2" charset="-122"/>
              <a:cs typeface="宋体" panose="02010600030101010101" pitchFamily="2" charset="-122"/>
            </a:endParaRPr>
          </a:p>
        </p:txBody>
      </p:sp>
      <p:sp>
        <p:nvSpPr>
          <p:cNvPr id="28" name="object 28"/>
          <p:cNvSpPr/>
          <p:nvPr/>
        </p:nvSpPr>
        <p:spPr>
          <a:xfrm>
            <a:off x="2915411" y="3564635"/>
            <a:ext cx="5832475" cy="802005"/>
          </a:xfrm>
          <a:custGeom>
            <a:avLst/>
            <a:gdLst/>
            <a:ahLst/>
            <a:cxnLst/>
            <a:rect l="l" t="t" r="r" b="b"/>
            <a:pathLst>
              <a:path w="5832475" h="802004">
                <a:moveTo>
                  <a:pt x="0" y="801624"/>
                </a:moveTo>
                <a:lnTo>
                  <a:pt x="0" y="0"/>
                </a:lnTo>
                <a:lnTo>
                  <a:pt x="5699760" y="0"/>
                </a:lnTo>
                <a:lnTo>
                  <a:pt x="5742110" y="6661"/>
                </a:lnTo>
                <a:lnTo>
                  <a:pt x="5778837" y="25700"/>
                </a:lnTo>
                <a:lnTo>
                  <a:pt x="5807645" y="54820"/>
                </a:lnTo>
                <a:lnTo>
                  <a:pt x="5826239" y="91727"/>
                </a:lnTo>
                <a:lnTo>
                  <a:pt x="5832347" y="132587"/>
                </a:lnTo>
                <a:lnTo>
                  <a:pt x="5832347" y="667512"/>
                </a:lnTo>
                <a:lnTo>
                  <a:pt x="5825817" y="709871"/>
                </a:lnTo>
                <a:lnTo>
                  <a:pt x="5806905" y="746669"/>
                </a:lnTo>
                <a:lnTo>
                  <a:pt x="5777891" y="775699"/>
                </a:lnTo>
                <a:lnTo>
                  <a:pt x="5741056" y="794754"/>
                </a:lnTo>
                <a:lnTo>
                  <a:pt x="0" y="801624"/>
                </a:lnTo>
                <a:close/>
              </a:path>
            </a:pathLst>
          </a:custGeom>
          <a:solidFill>
            <a:srgbClr val="FFFFFF"/>
          </a:solidFill>
        </p:spPr>
        <p:txBody>
          <a:bodyPr wrap="square" lIns="0" tIns="0" rIns="0" bIns="0" rtlCol="0"/>
          <a:lstStyle/>
          <a:p>
            <a:endParaRPr/>
          </a:p>
        </p:txBody>
      </p:sp>
      <p:sp>
        <p:nvSpPr>
          <p:cNvPr id="29" name="object 29"/>
          <p:cNvSpPr/>
          <p:nvPr/>
        </p:nvSpPr>
        <p:spPr>
          <a:xfrm>
            <a:off x="2902218" y="3551453"/>
            <a:ext cx="5858939" cy="826846"/>
          </a:xfrm>
          <a:prstGeom prst="rect">
            <a:avLst/>
          </a:prstGeom>
          <a:blipFill>
            <a:blip r:embed="rId14" cstate="print"/>
            <a:stretch>
              <a:fillRect/>
            </a:stretch>
          </a:blipFill>
        </p:spPr>
        <p:txBody>
          <a:bodyPr wrap="square" lIns="0" tIns="0" rIns="0" bIns="0" rtlCol="0"/>
          <a:lstStyle/>
          <a:p>
            <a:endParaRPr/>
          </a:p>
        </p:txBody>
      </p:sp>
      <p:sp>
        <p:nvSpPr>
          <p:cNvPr id="30" name="object 30"/>
          <p:cNvSpPr txBox="1"/>
          <p:nvPr/>
        </p:nvSpPr>
        <p:spPr>
          <a:xfrm>
            <a:off x="3072295" y="3794734"/>
            <a:ext cx="2692400" cy="330200"/>
          </a:xfrm>
          <a:prstGeom prst="rect">
            <a:avLst/>
          </a:prstGeom>
        </p:spPr>
        <p:txBody>
          <a:bodyPr vert="horz" wrap="square" lIns="0" tIns="0" rIns="0" bIns="0" rtlCol="0">
            <a:spAutoFit/>
          </a:bodyPr>
          <a:lstStyle/>
          <a:p>
            <a:pPr marL="12700">
              <a:lnSpc>
                <a:spcPts val="2835"/>
              </a:lnSpc>
            </a:pPr>
            <a:r>
              <a:rPr sz="2400" dirty="0">
                <a:latin typeface="宋体" panose="02010600030101010101" pitchFamily="2" charset="-122"/>
                <a:cs typeface="宋体" panose="02010600030101010101" pitchFamily="2" charset="-122"/>
              </a:rPr>
              <a:t>•</a:t>
            </a:r>
            <a:r>
              <a:rPr sz="2400" spc="-600" dirty="0">
                <a:latin typeface="宋体" panose="02010600030101010101" pitchFamily="2" charset="-122"/>
                <a:cs typeface="宋体" panose="02010600030101010101" pitchFamily="2" charset="-122"/>
              </a:rPr>
              <a:t> </a:t>
            </a:r>
            <a:r>
              <a:rPr sz="2400" dirty="0">
                <a:latin typeface="宋体" panose="02010600030101010101" pitchFamily="2" charset="-122"/>
                <a:cs typeface="宋体" panose="02010600030101010101" pitchFamily="2" charset="-122"/>
              </a:rPr>
              <a:t>安全生产单行法律</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6408" y="1024127"/>
            <a:ext cx="8604504" cy="528523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473835">
              <a:lnSpc>
                <a:spcPts val="4205"/>
              </a:lnSpc>
            </a:pPr>
            <a:r>
              <a:rPr b="0" dirty="0">
                <a:latin typeface="宋体" panose="02010600030101010101" pitchFamily="2" charset="-122"/>
                <a:cs typeface="宋体" panose="02010600030101010101" pitchFamily="2" charset="-122"/>
              </a:rPr>
              <a:t>我国法律法规架构体系</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24</a:t>
            </a:fld>
            <a:endParaRPr spc="-5" dirty="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45235">
              <a:lnSpc>
                <a:spcPts val="4205"/>
              </a:lnSpc>
            </a:pPr>
            <a:r>
              <a:rPr b="0" dirty="0">
                <a:latin typeface="宋体" panose="02010600030101010101" pitchFamily="2" charset="-122"/>
                <a:cs typeface="宋体" panose="02010600030101010101" pitchFamily="2" charset="-122"/>
              </a:rPr>
              <a:t>安全生产法律法规体体系</a:t>
            </a:r>
          </a:p>
        </p:txBody>
      </p:sp>
      <p:sp>
        <p:nvSpPr>
          <p:cNvPr id="3" name="object 3"/>
          <p:cNvSpPr/>
          <p:nvPr/>
        </p:nvSpPr>
        <p:spPr>
          <a:xfrm>
            <a:off x="288036" y="1036319"/>
            <a:ext cx="8604504" cy="548792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25</a:t>
            </a:fld>
            <a:endParaRPr spc="-5" dirty="0">
              <a:solidFill>
                <a:srgbClr val="FF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安全生产单行法律</a:t>
            </a:r>
          </a:p>
        </p:txBody>
      </p:sp>
      <p:sp>
        <p:nvSpPr>
          <p:cNvPr id="3" name="object 3"/>
          <p:cNvSpPr/>
          <p:nvPr/>
        </p:nvSpPr>
        <p:spPr>
          <a:xfrm>
            <a:off x="972311" y="1618488"/>
            <a:ext cx="7344409" cy="452755"/>
          </a:xfrm>
          <a:custGeom>
            <a:avLst/>
            <a:gdLst/>
            <a:ahLst/>
            <a:cxnLst/>
            <a:rect l="l" t="t" r="r" b="b"/>
            <a:pathLst>
              <a:path w="7344409" h="452755">
                <a:moveTo>
                  <a:pt x="0" y="0"/>
                </a:moveTo>
                <a:lnTo>
                  <a:pt x="7344156" y="0"/>
                </a:lnTo>
                <a:lnTo>
                  <a:pt x="7344156" y="452627"/>
                </a:lnTo>
                <a:lnTo>
                  <a:pt x="0" y="452627"/>
                </a:lnTo>
                <a:lnTo>
                  <a:pt x="0" y="0"/>
                </a:lnTo>
                <a:close/>
              </a:path>
            </a:pathLst>
          </a:custGeom>
          <a:solidFill>
            <a:srgbClr val="FFFFFF"/>
          </a:solidFill>
        </p:spPr>
        <p:txBody>
          <a:bodyPr wrap="square" lIns="0" tIns="0" rIns="0" bIns="0" rtlCol="0"/>
          <a:lstStyle/>
          <a:p>
            <a:endParaRPr/>
          </a:p>
        </p:txBody>
      </p:sp>
      <p:sp>
        <p:nvSpPr>
          <p:cNvPr id="4" name="object 4"/>
          <p:cNvSpPr/>
          <p:nvPr/>
        </p:nvSpPr>
        <p:spPr>
          <a:xfrm>
            <a:off x="958900" y="1605178"/>
            <a:ext cx="7370445" cy="479425"/>
          </a:xfrm>
          <a:custGeom>
            <a:avLst/>
            <a:gdLst/>
            <a:ahLst/>
            <a:cxnLst/>
            <a:rect l="l" t="t" r="r" b="b"/>
            <a:pathLst>
              <a:path w="7370445" h="479425">
                <a:moveTo>
                  <a:pt x="7357516" y="478993"/>
                </a:moveTo>
                <a:lnTo>
                  <a:pt x="12700" y="478993"/>
                </a:lnTo>
                <a:lnTo>
                  <a:pt x="10223" y="478751"/>
                </a:lnTo>
                <a:lnTo>
                  <a:pt x="0" y="466293"/>
                </a:lnTo>
                <a:lnTo>
                  <a:pt x="0" y="12700"/>
                </a:lnTo>
                <a:lnTo>
                  <a:pt x="12700" y="0"/>
                </a:lnTo>
                <a:lnTo>
                  <a:pt x="7357516" y="0"/>
                </a:lnTo>
                <a:lnTo>
                  <a:pt x="7370216" y="12700"/>
                </a:lnTo>
                <a:lnTo>
                  <a:pt x="25400" y="12700"/>
                </a:lnTo>
                <a:lnTo>
                  <a:pt x="12700" y="25400"/>
                </a:lnTo>
                <a:lnTo>
                  <a:pt x="25400" y="25400"/>
                </a:lnTo>
                <a:lnTo>
                  <a:pt x="25400" y="453593"/>
                </a:lnTo>
                <a:lnTo>
                  <a:pt x="12700" y="453593"/>
                </a:lnTo>
                <a:lnTo>
                  <a:pt x="25400" y="466293"/>
                </a:lnTo>
                <a:lnTo>
                  <a:pt x="7370216" y="466293"/>
                </a:lnTo>
                <a:lnTo>
                  <a:pt x="7369975" y="468769"/>
                </a:lnTo>
                <a:lnTo>
                  <a:pt x="7359992" y="478751"/>
                </a:lnTo>
                <a:lnTo>
                  <a:pt x="7357516" y="478993"/>
                </a:lnTo>
                <a:close/>
              </a:path>
              <a:path w="7370445" h="479425">
                <a:moveTo>
                  <a:pt x="25400" y="25400"/>
                </a:moveTo>
                <a:lnTo>
                  <a:pt x="12700" y="25400"/>
                </a:lnTo>
                <a:lnTo>
                  <a:pt x="25400" y="12700"/>
                </a:lnTo>
                <a:lnTo>
                  <a:pt x="25400" y="25400"/>
                </a:lnTo>
                <a:close/>
              </a:path>
              <a:path w="7370445" h="479425">
                <a:moveTo>
                  <a:pt x="7344816" y="25400"/>
                </a:moveTo>
                <a:lnTo>
                  <a:pt x="25400" y="25400"/>
                </a:lnTo>
                <a:lnTo>
                  <a:pt x="25400" y="12700"/>
                </a:lnTo>
                <a:lnTo>
                  <a:pt x="7344816" y="12700"/>
                </a:lnTo>
                <a:lnTo>
                  <a:pt x="7344816" y="25400"/>
                </a:lnTo>
                <a:close/>
              </a:path>
              <a:path w="7370445" h="479425">
                <a:moveTo>
                  <a:pt x="7344816" y="466293"/>
                </a:moveTo>
                <a:lnTo>
                  <a:pt x="7344816" y="12700"/>
                </a:lnTo>
                <a:lnTo>
                  <a:pt x="7357516" y="25400"/>
                </a:lnTo>
                <a:lnTo>
                  <a:pt x="7370216" y="25400"/>
                </a:lnTo>
                <a:lnTo>
                  <a:pt x="7370216" y="453593"/>
                </a:lnTo>
                <a:lnTo>
                  <a:pt x="7357516" y="453593"/>
                </a:lnTo>
                <a:lnTo>
                  <a:pt x="7344816" y="466293"/>
                </a:lnTo>
                <a:close/>
              </a:path>
              <a:path w="7370445" h="479425">
                <a:moveTo>
                  <a:pt x="7370216" y="25400"/>
                </a:moveTo>
                <a:lnTo>
                  <a:pt x="7357516" y="25400"/>
                </a:lnTo>
                <a:lnTo>
                  <a:pt x="7344816" y="12700"/>
                </a:lnTo>
                <a:lnTo>
                  <a:pt x="7370216" y="12700"/>
                </a:lnTo>
                <a:lnTo>
                  <a:pt x="7370216" y="25400"/>
                </a:lnTo>
                <a:close/>
              </a:path>
              <a:path w="7370445" h="479425">
                <a:moveTo>
                  <a:pt x="25400" y="466293"/>
                </a:moveTo>
                <a:lnTo>
                  <a:pt x="12700" y="453593"/>
                </a:lnTo>
                <a:lnTo>
                  <a:pt x="25400" y="453593"/>
                </a:lnTo>
                <a:lnTo>
                  <a:pt x="25400" y="466293"/>
                </a:lnTo>
                <a:close/>
              </a:path>
              <a:path w="7370445" h="479425">
                <a:moveTo>
                  <a:pt x="7344816" y="466293"/>
                </a:moveTo>
                <a:lnTo>
                  <a:pt x="25400" y="466293"/>
                </a:lnTo>
                <a:lnTo>
                  <a:pt x="25400" y="453593"/>
                </a:lnTo>
                <a:lnTo>
                  <a:pt x="7344816" y="453593"/>
                </a:lnTo>
                <a:lnTo>
                  <a:pt x="7344816" y="466293"/>
                </a:lnTo>
                <a:close/>
              </a:path>
              <a:path w="7370445" h="479425">
                <a:moveTo>
                  <a:pt x="7370216" y="466293"/>
                </a:moveTo>
                <a:lnTo>
                  <a:pt x="7344816" y="466293"/>
                </a:lnTo>
                <a:lnTo>
                  <a:pt x="7357516" y="453593"/>
                </a:lnTo>
                <a:lnTo>
                  <a:pt x="7370216" y="453593"/>
                </a:lnTo>
                <a:lnTo>
                  <a:pt x="7370216" y="466293"/>
                </a:lnTo>
                <a:close/>
              </a:path>
            </a:pathLst>
          </a:custGeom>
          <a:solidFill>
            <a:srgbClr val="4F81BC"/>
          </a:solidFill>
        </p:spPr>
        <p:txBody>
          <a:bodyPr wrap="square" lIns="0" tIns="0" rIns="0" bIns="0" rtlCol="0"/>
          <a:lstStyle/>
          <a:p>
            <a:endParaRPr/>
          </a:p>
        </p:txBody>
      </p:sp>
      <p:sp>
        <p:nvSpPr>
          <p:cNvPr id="5" name="object 5"/>
          <p:cNvSpPr/>
          <p:nvPr/>
        </p:nvSpPr>
        <p:spPr>
          <a:xfrm>
            <a:off x="1339596" y="1351788"/>
            <a:ext cx="5140960" cy="532130"/>
          </a:xfrm>
          <a:custGeom>
            <a:avLst/>
            <a:gdLst/>
            <a:ahLst/>
            <a:cxnLst/>
            <a:rect l="l" t="t" r="r" b="b"/>
            <a:pathLst>
              <a:path w="5140960" h="532130">
                <a:moveTo>
                  <a:pt x="88391" y="531876"/>
                </a:moveTo>
                <a:lnTo>
                  <a:pt x="47060" y="521783"/>
                </a:lnTo>
                <a:lnTo>
                  <a:pt x="16183" y="495085"/>
                </a:lnTo>
                <a:lnTo>
                  <a:pt x="821" y="456843"/>
                </a:lnTo>
                <a:lnTo>
                  <a:pt x="0" y="88392"/>
                </a:lnTo>
                <a:lnTo>
                  <a:pt x="972" y="74079"/>
                </a:lnTo>
                <a:lnTo>
                  <a:pt x="16773" y="36191"/>
                </a:lnTo>
                <a:lnTo>
                  <a:pt x="47966" y="9810"/>
                </a:lnTo>
                <a:lnTo>
                  <a:pt x="5052059" y="0"/>
                </a:lnTo>
                <a:lnTo>
                  <a:pt x="5066621" y="1302"/>
                </a:lnTo>
                <a:lnTo>
                  <a:pt x="5104965" y="17825"/>
                </a:lnTo>
                <a:lnTo>
                  <a:pt x="5131286" y="49257"/>
                </a:lnTo>
                <a:lnTo>
                  <a:pt x="5140452" y="443484"/>
                </a:lnTo>
                <a:lnTo>
                  <a:pt x="5139305" y="457968"/>
                </a:lnTo>
                <a:lnTo>
                  <a:pt x="5123039" y="496187"/>
                </a:lnTo>
                <a:lnTo>
                  <a:pt x="5091547" y="522537"/>
                </a:lnTo>
                <a:lnTo>
                  <a:pt x="88391" y="531876"/>
                </a:lnTo>
                <a:close/>
              </a:path>
            </a:pathLst>
          </a:custGeom>
          <a:solidFill>
            <a:srgbClr val="4F81BC"/>
          </a:solidFill>
        </p:spPr>
        <p:txBody>
          <a:bodyPr wrap="square" lIns="0" tIns="0" rIns="0" bIns="0" rtlCol="0"/>
          <a:lstStyle/>
          <a:p>
            <a:endParaRPr/>
          </a:p>
        </p:txBody>
      </p:sp>
      <p:sp>
        <p:nvSpPr>
          <p:cNvPr id="6" name="object 6"/>
          <p:cNvSpPr/>
          <p:nvPr/>
        </p:nvSpPr>
        <p:spPr>
          <a:xfrm>
            <a:off x="1326261" y="1339494"/>
            <a:ext cx="5166995" cy="556260"/>
          </a:xfrm>
          <a:custGeom>
            <a:avLst/>
            <a:gdLst/>
            <a:ahLst/>
            <a:cxnLst/>
            <a:rect l="l" t="t" r="r" b="b"/>
            <a:pathLst>
              <a:path w="5166995" h="556260">
                <a:moveTo>
                  <a:pt x="5085473" y="1270"/>
                </a:moveTo>
                <a:lnTo>
                  <a:pt x="81064" y="1270"/>
                </a:lnTo>
                <a:lnTo>
                  <a:pt x="86055" y="0"/>
                </a:lnTo>
                <a:lnTo>
                  <a:pt x="5080482" y="0"/>
                </a:lnTo>
                <a:lnTo>
                  <a:pt x="5085473" y="1270"/>
                </a:lnTo>
                <a:close/>
              </a:path>
              <a:path w="5166995" h="556260">
                <a:moveTo>
                  <a:pt x="5121757" y="16510"/>
                </a:moveTo>
                <a:lnTo>
                  <a:pt x="44767" y="16510"/>
                </a:lnTo>
                <a:lnTo>
                  <a:pt x="48882" y="13970"/>
                </a:lnTo>
                <a:lnTo>
                  <a:pt x="53136" y="11430"/>
                </a:lnTo>
                <a:lnTo>
                  <a:pt x="56959" y="8890"/>
                </a:lnTo>
                <a:lnTo>
                  <a:pt x="61442" y="7620"/>
                </a:lnTo>
                <a:lnTo>
                  <a:pt x="66027" y="5080"/>
                </a:lnTo>
                <a:lnTo>
                  <a:pt x="70738" y="3810"/>
                </a:lnTo>
                <a:lnTo>
                  <a:pt x="76149" y="2540"/>
                </a:lnTo>
                <a:lnTo>
                  <a:pt x="80441" y="1270"/>
                </a:lnTo>
                <a:lnTo>
                  <a:pt x="5086096" y="1270"/>
                </a:lnTo>
                <a:lnTo>
                  <a:pt x="5090375" y="2540"/>
                </a:lnTo>
                <a:lnTo>
                  <a:pt x="5095798" y="3810"/>
                </a:lnTo>
                <a:lnTo>
                  <a:pt x="5099913" y="5080"/>
                </a:lnTo>
                <a:lnTo>
                  <a:pt x="5104523" y="7620"/>
                </a:lnTo>
                <a:lnTo>
                  <a:pt x="5105095" y="7620"/>
                </a:lnTo>
                <a:lnTo>
                  <a:pt x="5109578" y="8890"/>
                </a:lnTo>
                <a:lnTo>
                  <a:pt x="5113934" y="11430"/>
                </a:lnTo>
                <a:lnTo>
                  <a:pt x="5117642" y="13970"/>
                </a:lnTo>
                <a:lnTo>
                  <a:pt x="5121757" y="16510"/>
                </a:lnTo>
                <a:close/>
              </a:path>
              <a:path w="5166995" h="556260">
                <a:moveTo>
                  <a:pt x="5111013" y="40640"/>
                </a:moveTo>
                <a:lnTo>
                  <a:pt x="5107546" y="38100"/>
                </a:lnTo>
                <a:lnTo>
                  <a:pt x="5108054" y="38100"/>
                </a:lnTo>
                <a:lnTo>
                  <a:pt x="5104460" y="35560"/>
                </a:lnTo>
                <a:lnTo>
                  <a:pt x="5104980" y="35560"/>
                </a:lnTo>
                <a:lnTo>
                  <a:pt x="5101272" y="34290"/>
                </a:lnTo>
                <a:lnTo>
                  <a:pt x="5101818" y="34290"/>
                </a:lnTo>
                <a:lnTo>
                  <a:pt x="5097995" y="31750"/>
                </a:lnTo>
                <a:lnTo>
                  <a:pt x="5098554" y="31750"/>
                </a:lnTo>
                <a:lnTo>
                  <a:pt x="5094630" y="30480"/>
                </a:lnTo>
                <a:lnTo>
                  <a:pt x="5095201" y="30480"/>
                </a:lnTo>
                <a:lnTo>
                  <a:pt x="5091176" y="29210"/>
                </a:lnTo>
                <a:lnTo>
                  <a:pt x="5091772" y="29210"/>
                </a:lnTo>
                <a:lnTo>
                  <a:pt x="5087658" y="27940"/>
                </a:lnTo>
                <a:lnTo>
                  <a:pt x="5088255" y="27940"/>
                </a:lnTo>
                <a:lnTo>
                  <a:pt x="5084051" y="26670"/>
                </a:lnTo>
                <a:lnTo>
                  <a:pt x="5081003" y="26670"/>
                </a:lnTo>
                <a:lnTo>
                  <a:pt x="5076647" y="25400"/>
                </a:lnTo>
                <a:lnTo>
                  <a:pt x="33273" y="25400"/>
                </a:lnTo>
                <a:lnTo>
                  <a:pt x="36956" y="22860"/>
                </a:lnTo>
                <a:lnTo>
                  <a:pt x="40309" y="19050"/>
                </a:lnTo>
                <a:lnTo>
                  <a:pt x="44259" y="16510"/>
                </a:lnTo>
                <a:lnTo>
                  <a:pt x="5122265" y="16510"/>
                </a:lnTo>
                <a:lnTo>
                  <a:pt x="5126228" y="19050"/>
                </a:lnTo>
                <a:lnTo>
                  <a:pt x="5129568" y="22860"/>
                </a:lnTo>
                <a:lnTo>
                  <a:pt x="5133251" y="25400"/>
                </a:lnTo>
                <a:lnTo>
                  <a:pt x="5136769" y="29210"/>
                </a:lnTo>
                <a:lnTo>
                  <a:pt x="5140134" y="31750"/>
                </a:lnTo>
                <a:lnTo>
                  <a:pt x="5140540" y="33020"/>
                </a:lnTo>
                <a:lnTo>
                  <a:pt x="5143715" y="36830"/>
                </a:lnTo>
                <a:lnTo>
                  <a:pt x="5146344" y="39370"/>
                </a:lnTo>
                <a:lnTo>
                  <a:pt x="5110530" y="39370"/>
                </a:lnTo>
                <a:lnTo>
                  <a:pt x="5111013" y="40640"/>
                </a:lnTo>
                <a:close/>
              </a:path>
              <a:path w="5166995" h="556260">
                <a:moveTo>
                  <a:pt x="36093" y="60960"/>
                </a:moveTo>
                <a:lnTo>
                  <a:pt x="7962" y="60960"/>
                </a:lnTo>
                <a:lnTo>
                  <a:pt x="10007" y="55880"/>
                </a:lnTo>
                <a:lnTo>
                  <a:pt x="12255" y="52070"/>
                </a:lnTo>
                <a:lnTo>
                  <a:pt x="14389" y="48260"/>
                </a:lnTo>
                <a:lnTo>
                  <a:pt x="14706" y="48260"/>
                </a:lnTo>
                <a:lnTo>
                  <a:pt x="17360" y="43180"/>
                </a:lnTo>
                <a:lnTo>
                  <a:pt x="20192" y="39370"/>
                </a:lnTo>
                <a:lnTo>
                  <a:pt x="23202" y="35560"/>
                </a:lnTo>
                <a:lnTo>
                  <a:pt x="25984" y="33020"/>
                </a:lnTo>
                <a:lnTo>
                  <a:pt x="29324" y="29210"/>
                </a:lnTo>
                <a:lnTo>
                  <a:pt x="32829" y="25400"/>
                </a:lnTo>
                <a:lnTo>
                  <a:pt x="89890" y="25400"/>
                </a:lnTo>
                <a:lnTo>
                  <a:pt x="85521" y="26670"/>
                </a:lnTo>
                <a:lnTo>
                  <a:pt x="82473" y="26670"/>
                </a:lnTo>
                <a:lnTo>
                  <a:pt x="78270" y="27940"/>
                </a:lnTo>
                <a:lnTo>
                  <a:pt x="78879" y="27940"/>
                </a:lnTo>
                <a:lnTo>
                  <a:pt x="74764" y="29210"/>
                </a:lnTo>
                <a:lnTo>
                  <a:pt x="75349" y="29210"/>
                </a:lnTo>
                <a:lnTo>
                  <a:pt x="71323" y="30480"/>
                </a:lnTo>
                <a:lnTo>
                  <a:pt x="71894" y="30480"/>
                </a:lnTo>
                <a:lnTo>
                  <a:pt x="67983" y="31750"/>
                </a:lnTo>
                <a:lnTo>
                  <a:pt x="68541" y="31750"/>
                </a:lnTo>
                <a:lnTo>
                  <a:pt x="64719" y="34290"/>
                </a:lnTo>
                <a:lnTo>
                  <a:pt x="65252" y="34290"/>
                </a:lnTo>
                <a:lnTo>
                  <a:pt x="61544" y="35560"/>
                </a:lnTo>
                <a:lnTo>
                  <a:pt x="62077" y="35560"/>
                </a:lnTo>
                <a:lnTo>
                  <a:pt x="58483" y="38100"/>
                </a:lnTo>
                <a:lnTo>
                  <a:pt x="58991" y="38100"/>
                </a:lnTo>
                <a:lnTo>
                  <a:pt x="57251" y="39370"/>
                </a:lnTo>
                <a:lnTo>
                  <a:pt x="56006" y="39370"/>
                </a:lnTo>
                <a:lnTo>
                  <a:pt x="52654" y="41910"/>
                </a:lnTo>
                <a:lnTo>
                  <a:pt x="53124" y="41910"/>
                </a:lnTo>
                <a:lnTo>
                  <a:pt x="49910" y="44450"/>
                </a:lnTo>
                <a:lnTo>
                  <a:pt x="50355" y="44450"/>
                </a:lnTo>
                <a:lnTo>
                  <a:pt x="47282" y="46990"/>
                </a:lnTo>
                <a:lnTo>
                  <a:pt x="47713" y="46990"/>
                </a:lnTo>
                <a:lnTo>
                  <a:pt x="44780" y="49530"/>
                </a:lnTo>
                <a:lnTo>
                  <a:pt x="45186" y="49530"/>
                </a:lnTo>
                <a:lnTo>
                  <a:pt x="42405" y="52070"/>
                </a:lnTo>
                <a:lnTo>
                  <a:pt x="42786" y="52070"/>
                </a:lnTo>
                <a:lnTo>
                  <a:pt x="41033" y="54610"/>
                </a:lnTo>
                <a:lnTo>
                  <a:pt x="40525" y="54610"/>
                </a:lnTo>
                <a:lnTo>
                  <a:pt x="38049" y="58420"/>
                </a:lnTo>
                <a:lnTo>
                  <a:pt x="38392" y="58420"/>
                </a:lnTo>
                <a:lnTo>
                  <a:pt x="36093" y="60960"/>
                </a:lnTo>
                <a:close/>
              </a:path>
              <a:path w="5166995" h="556260">
                <a:moveTo>
                  <a:pt x="55511" y="40640"/>
                </a:moveTo>
                <a:lnTo>
                  <a:pt x="56006" y="39370"/>
                </a:lnTo>
                <a:lnTo>
                  <a:pt x="57251" y="39370"/>
                </a:lnTo>
                <a:lnTo>
                  <a:pt x="55511" y="40640"/>
                </a:lnTo>
                <a:close/>
              </a:path>
              <a:path w="5166995" h="556260">
                <a:moveTo>
                  <a:pt x="5126367" y="55880"/>
                </a:moveTo>
                <a:lnTo>
                  <a:pt x="5123738" y="52070"/>
                </a:lnTo>
                <a:lnTo>
                  <a:pt x="5124132" y="52070"/>
                </a:lnTo>
                <a:lnTo>
                  <a:pt x="5121338" y="49530"/>
                </a:lnTo>
                <a:lnTo>
                  <a:pt x="5121757" y="49530"/>
                </a:lnTo>
                <a:lnTo>
                  <a:pt x="5118823" y="46990"/>
                </a:lnTo>
                <a:lnTo>
                  <a:pt x="5119243" y="46990"/>
                </a:lnTo>
                <a:lnTo>
                  <a:pt x="5116169" y="44450"/>
                </a:lnTo>
                <a:lnTo>
                  <a:pt x="5116626" y="44450"/>
                </a:lnTo>
                <a:lnTo>
                  <a:pt x="5113401" y="41910"/>
                </a:lnTo>
                <a:lnTo>
                  <a:pt x="5113870" y="41910"/>
                </a:lnTo>
                <a:lnTo>
                  <a:pt x="5110530" y="39370"/>
                </a:lnTo>
                <a:lnTo>
                  <a:pt x="5146344" y="39370"/>
                </a:lnTo>
                <a:lnTo>
                  <a:pt x="5149176" y="43180"/>
                </a:lnTo>
                <a:lnTo>
                  <a:pt x="5149519" y="44450"/>
                </a:lnTo>
                <a:lnTo>
                  <a:pt x="5152136" y="48260"/>
                </a:lnTo>
                <a:lnTo>
                  <a:pt x="5154269" y="52070"/>
                </a:lnTo>
                <a:lnTo>
                  <a:pt x="5155768" y="54610"/>
                </a:lnTo>
                <a:lnTo>
                  <a:pt x="5126012" y="54610"/>
                </a:lnTo>
                <a:lnTo>
                  <a:pt x="5126367" y="55880"/>
                </a:lnTo>
                <a:close/>
              </a:path>
              <a:path w="5166995" h="556260">
                <a:moveTo>
                  <a:pt x="40157" y="55880"/>
                </a:moveTo>
                <a:lnTo>
                  <a:pt x="40525" y="54610"/>
                </a:lnTo>
                <a:lnTo>
                  <a:pt x="41033" y="54610"/>
                </a:lnTo>
                <a:lnTo>
                  <a:pt x="40157" y="55880"/>
                </a:lnTo>
                <a:close/>
              </a:path>
              <a:path w="5166995" h="556260">
                <a:moveTo>
                  <a:pt x="5158562" y="60960"/>
                </a:moveTo>
                <a:lnTo>
                  <a:pt x="5130431" y="60960"/>
                </a:lnTo>
                <a:lnTo>
                  <a:pt x="5128133" y="58420"/>
                </a:lnTo>
                <a:lnTo>
                  <a:pt x="5128475" y="58420"/>
                </a:lnTo>
                <a:lnTo>
                  <a:pt x="5126012" y="54610"/>
                </a:lnTo>
                <a:lnTo>
                  <a:pt x="5155768" y="54610"/>
                </a:lnTo>
                <a:lnTo>
                  <a:pt x="5156517" y="55880"/>
                </a:lnTo>
                <a:lnTo>
                  <a:pt x="5158562" y="60960"/>
                </a:lnTo>
                <a:close/>
              </a:path>
              <a:path w="5166995" h="556260">
                <a:moveTo>
                  <a:pt x="68541" y="523240"/>
                </a:moveTo>
                <a:lnTo>
                  <a:pt x="25984" y="523240"/>
                </a:lnTo>
                <a:lnTo>
                  <a:pt x="23202" y="519430"/>
                </a:lnTo>
                <a:lnTo>
                  <a:pt x="19824" y="515620"/>
                </a:lnTo>
                <a:lnTo>
                  <a:pt x="17360" y="511810"/>
                </a:lnTo>
                <a:lnTo>
                  <a:pt x="14706" y="508000"/>
                </a:lnTo>
                <a:lnTo>
                  <a:pt x="14389" y="506730"/>
                </a:lnTo>
                <a:lnTo>
                  <a:pt x="12255" y="502920"/>
                </a:lnTo>
                <a:lnTo>
                  <a:pt x="10007" y="499110"/>
                </a:lnTo>
                <a:lnTo>
                  <a:pt x="7962" y="494030"/>
                </a:lnTo>
                <a:lnTo>
                  <a:pt x="6134" y="490220"/>
                </a:lnTo>
                <a:lnTo>
                  <a:pt x="4343" y="485140"/>
                </a:lnTo>
                <a:lnTo>
                  <a:pt x="3149" y="480060"/>
                </a:lnTo>
                <a:lnTo>
                  <a:pt x="2006" y="474980"/>
                </a:lnTo>
                <a:lnTo>
                  <a:pt x="1092" y="471170"/>
                </a:lnTo>
                <a:lnTo>
                  <a:pt x="368" y="464820"/>
                </a:lnTo>
                <a:lnTo>
                  <a:pt x="25" y="461010"/>
                </a:lnTo>
                <a:lnTo>
                  <a:pt x="0" y="95250"/>
                </a:lnTo>
                <a:lnTo>
                  <a:pt x="368" y="90170"/>
                </a:lnTo>
                <a:lnTo>
                  <a:pt x="1092" y="85090"/>
                </a:lnTo>
                <a:lnTo>
                  <a:pt x="1879" y="80010"/>
                </a:lnTo>
                <a:lnTo>
                  <a:pt x="3149" y="74930"/>
                </a:lnTo>
                <a:lnTo>
                  <a:pt x="5918" y="66040"/>
                </a:lnTo>
                <a:lnTo>
                  <a:pt x="7721" y="60960"/>
                </a:lnTo>
                <a:lnTo>
                  <a:pt x="36410" y="60960"/>
                </a:lnTo>
                <a:lnTo>
                  <a:pt x="34277" y="64770"/>
                </a:lnTo>
                <a:lnTo>
                  <a:pt x="34569" y="64770"/>
                </a:lnTo>
                <a:lnTo>
                  <a:pt x="33265" y="67310"/>
                </a:lnTo>
                <a:lnTo>
                  <a:pt x="32880" y="67310"/>
                </a:lnTo>
                <a:lnTo>
                  <a:pt x="31114" y="71120"/>
                </a:lnTo>
                <a:lnTo>
                  <a:pt x="31356" y="71120"/>
                </a:lnTo>
                <a:lnTo>
                  <a:pt x="30297" y="73660"/>
                </a:lnTo>
                <a:lnTo>
                  <a:pt x="29984" y="73660"/>
                </a:lnTo>
                <a:lnTo>
                  <a:pt x="28936" y="77470"/>
                </a:lnTo>
                <a:lnTo>
                  <a:pt x="28778" y="77470"/>
                </a:lnTo>
                <a:lnTo>
                  <a:pt x="27882" y="81280"/>
                </a:lnTo>
                <a:lnTo>
                  <a:pt x="27736" y="81280"/>
                </a:lnTo>
                <a:lnTo>
                  <a:pt x="26758" y="85090"/>
                </a:lnTo>
                <a:lnTo>
                  <a:pt x="26098" y="88900"/>
                </a:lnTo>
                <a:lnTo>
                  <a:pt x="25641" y="92710"/>
                </a:lnTo>
                <a:lnTo>
                  <a:pt x="25476" y="95250"/>
                </a:lnTo>
                <a:lnTo>
                  <a:pt x="25387" y="96520"/>
                </a:lnTo>
                <a:lnTo>
                  <a:pt x="25285" y="100330"/>
                </a:lnTo>
                <a:lnTo>
                  <a:pt x="25272" y="454660"/>
                </a:lnTo>
                <a:lnTo>
                  <a:pt x="25387" y="459740"/>
                </a:lnTo>
                <a:lnTo>
                  <a:pt x="25704" y="463550"/>
                </a:lnTo>
                <a:lnTo>
                  <a:pt x="26200" y="467360"/>
                </a:lnTo>
                <a:lnTo>
                  <a:pt x="26360" y="467360"/>
                </a:lnTo>
                <a:lnTo>
                  <a:pt x="26885" y="469900"/>
                </a:lnTo>
                <a:lnTo>
                  <a:pt x="27736" y="473710"/>
                </a:lnTo>
                <a:lnTo>
                  <a:pt x="27584" y="473710"/>
                </a:lnTo>
                <a:lnTo>
                  <a:pt x="28778" y="477520"/>
                </a:lnTo>
                <a:lnTo>
                  <a:pt x="28587" y="477520"/>
                </a:lnTo>
                <a:lnTo>
                  <a:pt x="29984" y="481330"/>
                </a:lnTo>
                <a:lnTo>
                  <a:pt x="30165" y="481330"/>
                </a:lnTo>
                <a:lnTo>
                  <a:pt x="31356" y="485140"/>
                </a:lnTo>
                <a:lnTo>
                  <a:pt x="31703" y="485140"/>
                </a:lnTo>
                <a:lnTo>
                  <a:pt x="32880" y="487680"/>
                </a:lnTo>
                <a:lnTo>
                  <a:pt x="32613" y="487680"/>
                </a:lnTo>
                <a:lnTo>
                  <a:pt x="34569" y="491490"/>
                </a:lnTo>
                <a:lnTo>
                  <a:pt x="34988" y="491490"/>
                </a:lnTo>
                <a:lnTo>
                  <a:pt x="36410" y="494030"/>
                </a:lnTo>
                <a:lnTo>
                  <a:pt x="36093" y="494030"/>
                </a:lnTo>
                <a:lnTo>
                  <a:pt x="38392" y="497840"/>
                </a:lnTo>
                <a:lnTo>
                  <a:pt x="38874" y="497840"/>
                </a:lnTo>
                <a:lnTo>
                  <a:pt x="40525" y="500380"/>
                </a:lnTo>
                <a:lnTo>
                  <a:pt x="40157" y="500380"/>
                </a:lnTo>
                <a:lnTo>
                  <a:pt x="42786" y="502920"/>
                </a:lnTo>
                <a:lnTo>
                  <a:pt x="42405" y="502920"/>
                </a:lnTo>
                <a:lnTo>
                  <a:pt x="45186" y="506730"/>
                </a:lnTo>
                <a:lnTo>
                  <a:pt x="45758" y="506730"/>
                </a:lnTo>
                <a:lnTo>
                  <a:pt x="47713" y="509270"/>
                </a:lnTo>
                <a:lnTo>
                  <a:pt x="48306" y="509270"/>
                </a:lnTo>
                <a:lnTo>
                  <a:pt x="50355" y="511810"/>
                </a:lnTo>
                <a:lnTo>
                  <a:pt x="51517" y="511810"/>
                </a:lnTo>
                <a:lnTo>
                  <a:pt x="53124" y="513080"/>
                </a:lnTo>
                <a:lnTo>
                  <a:pt x="52654" y="513080"/>
                </a:lnTo>
                <a:lnTo>
                  <a:pt x="56006" y="515620"/>
                </a:lnTo>
                <a:lnTo>
                  <a:pt x="55511" y="515620"/>
                </a:lnTo>
                <a:lnTo>
                  <a:pt x="58991" y="518160"/>
                </a:lnTo>
                <a:lnTo>
                  <a:pt x="58483" y="518160"/>
                </a:lnTo>
                <a:lnTo>
                  <a:pt x="62077" y="519430"/>
                </a:lnTo>
                <a:lnTo>
                  <a:pt x="61544" y="519430"/>
                </a:lnTo>
                <a:lnTo>
                  <a:pt x="65252" y="521970"/>
                </a:lnTo>
                <a:lnTo>
                  <a:pt x="64719" y="521970"/>
                </a:lnTo>
                <a:lnTo>
                  <a:pt x="68541" y="523240"/>
                </a:lnTo>
                <a:close/>
              </a:path>
              <a:path w="5166995" h="556260">
                <a:moveTo>
                  <a:pt x="5133911" y="68580"/>
                </a:moveTo>
                <a:lnTo>
                  <a:pt x="5131955" y="64770"/>
                </a:lnTo>
                <a:lnTo>
                  <a:pt x="5132247" y="64770"/>
                </a:lnTo>
                <a:lnTo>
                  <a:pt x="5130114" y="60960"/>
                </a:lnTo>
                <a:lnTo>
                  <a:pt x="5158803" y="60960"/>
                </a:lnTo>
                <a:lnTo>
                  <a:pt x="5161072" y="67310"/>
                </a:lnTo>
                <a:lnTo>
                  <a:pt x="5133644" y="67310"/>
                </a:lnTo>
                <a:lnTo>
                  <a:pt x="5133911" y="68580"/>
                </a:lnTo>
                <a:close/>
              </a:path>
              <a:path w="5166995" h="556260">
                <a:moveTo>
                  <a:pt x="32613" y="68580"/>
                </a:moveTo>
                <a:lnTo>
                  <a:pt x="32880" y="67310"/>
                </a:lnTo>
                <a:lnTo>
                  <a:pt x="33265" y="67310"/>
                </a:lnTo>
                <a:lnTo>
                  <a:pt x="32613" y="68580"/>
                </a:lnTo>
                <a:close/>
              </a:path>
              <a:path w="5166995" h="556260">
                <a:moveTo>
                  <a:pt x="5136756" y="74930"/>
                </a:moveTo>
                <a:lnTo>
                  <a:pt x="5135181" y="71120"/>
                </a:lnTo>
                <a:lnTo>
                  <a:pt x="5135422" y="71120"/>
                </a:lnTo>
                <a:lnTo>
                  <a:pt x="5133644" y="67310"/>
                </a:lnTo>
                <a:lnTo>
                  <a:pt x="5161072" y="67310"/>
                </a:lnTo>
                <a:lnTo>
                  <a:pt x="5162003" y="69850"/>
                </a:lnTo>
                <a:lnTo>
                  <a:pt x="5162925" y="73660"/>
                </a:lnTo>
                <a:lnTo>
                  <a:pt x="5136553" y="73660"/>
                </a:lnTo>
                <a:lnTo>
                  <a:pt x="5136756" y="74930"/>
                </a:lnTo>
                <a:close/>
              </a:path>
              <a:path w="5166995" h="556260">
                <a:moveTo>
                  <a:pt x="29768" y="74930"/>
                </a:moveTo>
                <a:lnTo>
                  <a:pt x="29984" y="73660"/>
                </a:lnTo>
                <a:lnTo>
                  <a:pt x="30297" y="73660"/>
                </a:lnTo>
                <a:lnTo>
                  <a:pt x="29768" y="74930"/>
                </a:lnTo>
                <a:close/>
              </a:path>
              <a:path w="5166995" h="556260">
                <a:moveTo>
                  <a:pt x="5137937" y="78740"/>
                </a:moveTo>
                <a:lnTo>
                  <a:pt x="5136553" y="73660"/>
                </a:lnTo>
                <a:lnTo>
                  <a:pt x="5162925" y="73660"/>
                </a:lnTo>
                <a:lnTo>
                  <a:pt x="5163540" y="76200"/>
                </a:lnTo>
                <a:lnTo>
                  <a:pt x="5163870" y="77470"/>
                </a:lnTo>
                <a:lnTo>
                  <a:pt x="5137746" y="77470"/>
                </a:lnTo>
                <a:lnTo>
                  <a:pt x="5137937" y="78740"/>
                </a:lnTo>
                <a:close/>
              </a:path>
              <a:path w="5166995" h="556260">
                <a:moveTo>
                  <a:pt x="28587" y="78740"/>
                </a:moveTo>
                <a:lnTo>
                  <a:pt x="28778" y="77470"/>
                </a:lnTo>
                <a:lnTo>
                  <a:pt x="28936" y="77470"/>
                </a:lnTo>
                <a:lnTo>
                  <a:pt x="28587" y="78740"/>
                </a:lnTo>
                <a:close/>
              </a:path>
              <a:path w="5166995" h="556260">
                <a:moveTo>
                  <a:pt x="5138940" y="82550"/>
                </a:moveTo>
                <a:lnTo>
                  <a:pt x="5137746" y="77470"/>
                </a:lnTo>
                <a:lnTo>
                  <a:pt x="5163870" y="77470"/>
                </a:lnTo>
                <a:lnTo>
                  <a:pt x="5164531" y="80010"/>
                </a:lnTo>
                <a:lnTo>
                  <a:pt x="5164877" y="81280"/>
                </a:lnTo>
                <a:lnTo>
                  <a:pt x="5138788" y="81280"/>
                </a:lnTo>
                <a:lnTo>
                  <a:pt x="5138940" y="82550"/>
                </a:lnTo>
                <a:close/>
              </a:path>
              <a:path w="5166995" h="556260">
                <a:moveTo>
                  <a:pt x="27584" y="82550"/>
                </a:moveTo>
                <a:lnTo>
                  <a:pt x="27736" y="81280"/>
                </a:lnTo>
                <a:lnTo>
                  <a:pt x="27882" y="81280"/>
                </a:lnTo>
                <a:lnTo>
                  <a:pt x="27584" y="82550"/>
                </a:lnTo>
                <a:close/>
              </a:path>
              <a:path w="5166995" h="556260">
                <a:moveTo>
                  <a:pt x="5166500" y="459740"/>
                </a:moveTo>
                <a:lnTo>
                  <a:pt x="5141137" y="459740"/>
                </a:lnTo>
                <a:lnTo>
                  <a:pt x="5141175" y="458470"/>
                </a:lnTo>
                <a:lnTo>
                  <a:pt x="5141137" y="96520"/>
                </a:lnTo>
                <a:lnTo>
                  <a:pt x="5141061" y="95250"/>
                </a:lnTo>
                <a:lnTo>
                  <a:pt x="5140833" y="92710"/>
                </a:lnTo>
                <a:lnTo>
                  <a:pt x="5140337" y="88900"/>
                </a:lnTo>
                <a:lnTo>
                  <a:pt x="5139651" y="85090"/>
                </a:lnTo>
                <a:lnTo>
                  <a:pt x="5138788" y="81280"/>
                </a:lnTo>
                <a:lnTo>
                  <a:pt x="5164877" y="81280"/>
                </a:lnTo>
                <a:lnTo>
                  <a:pt x="5165534" y="85090"/>
                </a:lnTo>
                <a:lnTo>
                  <a:pt x="5166093" y="90170"/>
                </a:lnTo>
                <a:lnTo>
                  <a:pt x="5166499" y="95250"/>
                </a:lnTo>
                <a:lnTo>
                  <a:pt x="5166652" y="100330"/>
                </a:lnTo>
                <a:lnTo>
                  <a:pt x="5166500" y="459740"/>
                </a:lnTo>
                <a:close/>
              </a:path>
              <a:path w="5166995" h="556260">
                <a:moveTo>
                  <a:pt x="25447" y="459740"/>
                </a:moveTo>
                <a:lnTo>
                  <a:pt x="25361" y="458470"/>
                </a:lnTo>
                <a:lnTo>
                  <a:pt x="25447" y="459740"/>
                </a:lnTo>
                <a:close/>
              </a:path>
              <a:path w="5166995" h="556260">
                <a:moveTo>
                  <a:pt x="5141161" y="458681"/>
                </a:moveTo>
                <a:lnTo>
                  <a:pt x="5141166" y="458470"/>
                </a:lnTo>
                <a:lnTo>
                  <a:pt x="5141161" y="458681"/>
                </a:lnTo>
                <a:close/>
              </a:path>
              <a:path w="5166995" h="556260">
                <a:moveTo>
                  <a:pt x="5166271" y="463550"/>
                </a:moveTo>
                <a:lnTo>
                  <a:pt x="5140833" y="463550"/>
                </a:lnTo>
                <a:lnTo>
                  <a:pt x="5141161" y="458681"/>
                </a:lnTo>
                <a:lnTo>
                  <a:pt x="5141137" y="459740"/>
                </a:lnTo>
                <a:lnTo>
                  <a:pt x="5166500" y="459740"/>
                </a:lnTo>
                <a:lnTo>
                  <a:pt x="5166385" y="462280"/>
                </a:lnTo>
                <a:lnTo>
                  <a:pt x="5166271" y="463550"/>
                </a:lnTo>
                <a:close/>
              </a:path>
              <a:path w="5166995" h="556260">
                <a:moveTo>
                  <a:pt x="25780" y="463550"/>
                </a:moveTo>
                <a:lnTo>
                  <a:pt x="25641" y="462280"/>
                </a:lnTo>
                <a:lnTo>
                  <a:pt x="25780" y="463550"/>
                </a:lnTo>
                <a:close/>
              </a:path>
              <a:path w="5166995" h="556260">
                <a:moveTo>
                  <a:pt x="5165907" y="467360"/>
                </a:moveTo>
                <a:lnTo>
                  <a:pt x="5140337" y="467360"/>
                </a:lnTo>
                <a:lnTo>
                  <a:pt x="5140896" y="462280"/>
                </a:lnTo>
                <a:lnTo>
                  <a:pt x="5140833" y="463550"/>
                </a:lnTo>
                <a:lnTo>
                  <a:pt x="5166271" y="463550"/>
                </a:lnTo>
                <a:lnTo>
                  <a:pt x="5166156" y="464820"/>
                </a:lnTo>
                <a:lnTo>
                  <a:pt x="5166093" y="466090"/>
                </a:lnTo>
                <a:lnTo>
                  <a:pt x="5165907" y="467360"/>
                </a:lnTo>
                <a:close/>
              </a:path>
              <a:path w="5166995" h="556260">
                <a:moveTo>
                  <a:pt x="26360" y="467360"/>
                </a:moveTo>
                <a:lnTo>
                  <a:pt x="26200" y="467360"/>
                </a:lnTo>
                <a:lnTo>
                  <a:pt x="26098" y="466090"/>
                </a:lnTo>
                <a:lnTo>
                  <a:pt x="26360" y="467360"/>
                </a:lnTo>
                <a:close/>
              </a:path>
              <a:path w="5166995" h="556260">
                <a:moveTo>
                  <a:pt x="5163156" y="481330"/>
                </a:moveTo>
                <a:lnTo>
                  <a:pt x="5136553" y="481330"/>
                </a:lnTo>
                <a:lnTo>
                  <a:pt x="5137937" y="477520"/>
                </a:lnTo>
                <a:lnTo>
                  <a:pt x="5137746" y="477520"/>
                </a:lnTo>
                <a:lnTo>
                  <a:pt x="5138940" y="473710"/>
                </a:lnTo>
                <a:lnTo>
                  <a:pt x="5138788" y="473710"/>
                </a:lnTo>
                <a:lnTo>
                  <a:pt x="5139778" y="469900"/>
                </a:lnTo>
                <a:lnTo>
                  <a:pt x="5140426" y="466090"/>
                </a:lnTo>
                <a:lnTo>
                  <a:pt x="5140337" y="467360"/>
                </a:lnTo>
                <a:lnTo>
                  <a:pt x="5165907" y="467360"/>
                </a:lnTo>
                <a:lnTo>
                  <a:pt x="5165534" y="469900"/>
                </a:lnTo>
                <a:lnTo>
                  <a:pt x="5164658" y="474980"/>
                </a:lnTo>
                <a:lnTo>
                  <a:pt x="5163540" y="480060"/>
                </a:lnTo>
                <a:lnTo>
                  <a:pt x="5163156" y="481330"/>
                </a:lnTo>
                <a:close/>
              </a:path>
              <a:path w="5166995" h="556260">
                <a:moveTo>
                  <a:pt x="30165" y="481330"/>
                </a:moveTo>
                <a:lnTo>
                  <a:pt x="29984" y="481330"/>
                </a:lnTo>
                <a:lnTo>
                  <a:pt x="29768" y="480060"/>
                </a:lnTo>
                <a:lnTo>
                  <a:pt x="30165" y="481330"/>
                </a:lnTo>
                <a:close/>
              </a:path>
              <a:path w="5166995" h="556260">
                <a:moveTo>
                  <a:pt x="5162003" y="485140"/>
                </a:moveTo>
                <a:lnTo>
                  <a:pt x="5135181" y="485140"/>
                </a:lnTo>
                <a:lnTo>
                  <a:pt x="5136756" y="480060"/>
                </a:lnTo>
                <a:lnTo>
                  <a:pt x="5136553" y="481330"/>
                </a:lnTo>
                <a:lnTo>
                  <a:pt x="5163156" y="481330"/>
                </a:lnTo>
                <a:lnTo>
                  <a:pt x="5162003" y="485140"/>
                </a:lnTo>
                <a:close/>
              </a:path>
              <a:path w="5166995" h="556260">
                <a:moveTo>
                  <a:pt x="31703" y="485140"/>
                </a:moveTo>
                <a:lnTo>
                  <a:pt x="31356" y="485140"/>
                </a:lnTo>
                <a:lnTo>
                  <a:pt x="31114" y="483870"/>
                </a:lnTo>
                <a:lnTo>
                  <a:pt x="31703" y="485140"/>
                </a:lnTo>
                <a:close/>
              </a:path>
              <a:path w="5166995" h="556260">
                <a:moveTo>
                  <a:pt x="5159781" y="491490"/>
                </a:moveTo>
                <a:lnTo>
                  <a:pt x="5131955" y="491490"/>
                </a:lnTo>
                <a:lnTo>
                  <a:pt x="5133911" y="487680"/>
                </a:lnTo>
                <a:lnTo>
                  <a:pt x="5133644" y="487680"/>
                </a:lnTo>
                <a:lnTo>
                  <a:pt x="5135422" y="483870"/>
                </a:lnTo>
                <a:lnTo>
                  <a:pt x="5135181" y="485140"/>
                </a:lnTo>
                <a:lnTo>
                  <a:pt x="5162003" y="485140"/>
                </a:lnTo>
                <a:lnTo>
                  <a:pt x="5160391" y="490220"/>
                </a:lnTo>
                <a:lnTo>
                  <a:pt x="5159781" y="491490"/>
                </a:lnTo>
                <a:close/>
              </a:path>
              <a:path w="5166995" h="556260">
                <a:moveTo>
                  <a:pt x="34988" y="491490"/>
                </a:moveTo>
                <a:lnTo>
                  <a:pt x="34569" y="491490"/>
                </a:lnTo>
                <a:lnTo>
                  <a:pt x="34277" y="490220"/>
                </a:lnTo>
                <a:lnTo>
                  <a:pt x="34988" y="491490"/>
                </a:lnTo>
                <a:close/>
              </a:path>
              <a:path w="5166995" h="556260">
                <a:moveTo>
                  <a:pt x="5157028" y="497840"/>
                </a:moveTo>
                <a:lnTo>
                  <a:pt x="5128133" y="497840"/>
                </a:lnTo>
                <a:lnTo>
                  <a:pt x="5130431" y="494030"/>
                </a:lnTo>
                <a:lnTo>
                  <a:pt x="5130114" y="494030"/>
                </a:lnTo>
                <a:lnTo>
                  <a:pt x="5132247" y="490220"/>
                </a:lnTo>
                <a:lnTo>
                  <a:pt x="5131955" y="491490"/>
                </a:lnTo>
                <a:lnTo>
                  <a:pt x="5159781" y="491490"/>
                </a:lnTo>
                <a:lnTo>
                  <a:pt x="5158562" y="494030"/>
                </a:lnTo>
                <a:lnTo>
                  <a:pt x="5157028" y="497840"/>
                </a:lnTo>
                <a:close/>
              </a:path>
              <a:path w="5166995" h="556260">
                <a:moveTo>
                  <a:pt x="38874" y="497840"/>
                </a:moveTo>
                <a:lnTo>
                  <a:pt x="38392" y="497840"/>
                </a:lnTo>
                <a:lnTo>
                  <a:pt x="38049" y="496570"/>
                </a:lnTo>
                <a:lnTo>
                  <a:pt x="38874" y="497840"/>
                </a:lnTo>
                <a:close/>
              </a:path>
              <a:path w="5166995" h="556260">
                <a:moveTo>
                  <a:pt x="5152136" y="506730"/>
                </a:moveTo>
                <a:lnTo>
                  <a:pt x="5121338" y="506730"/>
                </a:lnTo>
                <a:lnTo>
                  <a:pt x="5124132" y="502920"/>
                </a:lnTo>
                <a:lnTo>
                  <a:pt x="5123738" y="502920"/>
                </a:lnTo>
                <a:lnTo>
                  <a:pt x="5126367" y="500380"/>
                </a:lnTo>
                <a:lnTo>
                  <a:pt x="5126012" y="500380"/>
                </a:lnTo>
                <a:lnTo>
                  <a:pt x="5128475" y="496570"/>
                </a:lnTo>
                <a:lnTo>
                  <a:pt x="5128133" y="497840"/>
                </a:lnTo>
                <a:lnTo>
                  <a:pt x="5157028" y="497840"/>
                </a:lnTo>
                <a:lnTo>
                  <a:pt x="5156517" y="499110"/>
                </a:lnTo>
                <a:lnTo>
                  <a:pt x="5154269" y="502920"/>
                </a:lnTo>
                <a:lnTo>
                  <a:pt x="5152136" y="506730"/>
                </a:lnTo>
                <a:close/>
              </a:path>
              <a:path w="5166995" h="556260">
                <a:moveTo>
                  <a:pt x="45758" y="506730"/>
                </a:moveTo>
                <a:lnTo>
                  <a:pt x="45186" y="506730"/>
                </a:lnTo>
                <a:lnTo>
                  <a:pt x="44780" y="505460"/>
                </a:lnTo>
                <a:lnTo>
                  <a:pt x="45758" y="506730"/>
                </a:lnTo>
                <a:close/>
              </a:path>
              <a:path w="5166995" h="556260">
                <a:moveTo>
                  <a:pt x="5150827" y="509270"/>
                </a:moveTo>
                <a:lnTo>
                  <a:pt x="5118823" y="509270"/>
                </a:lnTo>
                <a:lnTo>
                  <a:pt x="5121757" y="505460"/>
                </a:lnTo>
                <a:lnTo>
                  <a:pt x="5121338" y="506730"/>
                </a:lnTo>
                <a:lnTo>
                  <a:pt x="5152136" y="506730"/>
                </a:lnTo>
                <a:lnTo>
                  <a:pt x="5150827" y="509270"/>
                </a:lnTo>
                <a:close/>
              </a:path>
              <a:path w="5166995" h="556260">
                <a:moveTo>
                  <a:pt x="48306" y="509270"/>
                </a:moveTo>
                <a:lnTo>
                  <a:pt x="47713" y="509270"/>
                </a:lnTo>
                <a:lnTo>
                  <a:pt x="47282" y="508000"/>
                </a:lnTo>
                <a:lnTo>
                  <a:pt x="48306" y="509270"/>
                </a:lnTo>
                <a:close/>
              </a:path>
              <a:path w="5166995" h="556260">
                <a:moveTo>
                  <a:pt x="5149519" y="511810"/>
                </a:moveTo>
                <a:lnTo>
                  <a:pt x="5116169" y="511810"/>
                </a:lnTo>
                <a:lnTo>
                  <a:pt x="5119243" y="508000"/>
                </a:lnTo>
                <a:lnTo>
                  <a:pt x="5118823" y="509270"/>
                </a:lnTo>
                <a:lnTo>
                  <a:pt x="5150827" y="509270"/>
                </a:lnTo>
                <a:lnTo>
                  <a:pt x="5149519" y="511810"/>
                </a:lnTo>
                <a:close/>
              </a:path>
              <a:path w="5166995" h="556260">
                <a:moveTo>
                  <a:pt x="51517" y="511810"/>
                </a:moveTo>
                <a:lnTo>
                  <a:pt x="50355" y="511810"/>
                </a:lnTo>
                <a:lnTo>
                  <a:pt x="49910" y="510540"/>
                </a:lnTo>
                <a:lnTo>
                  <a:pt x="51517" y="511810"/>
                </a:lnTo>
                <a:close/>
              </a:path>
              <a:path w="5166995" h="556260">
                <a:moveTo>
                  <a:pt x="5133695" y="529590"/>
                </a:moveTo>
                <a:lnTo>
                  <a:pt x="5080381" y="529590"/>
                </a:lnTo>
                <a:lnTo>
                  <a:pt x="5084660" y="528320"/>
                </a:lnTo>
                <a:lnTo>
                  <a:pt x="5084051" y="528320"/>
                </a:lnTo>
                <a:lnTo>
                  <a:pt x="5088255" y="527050"/>
                </a:lnTo>
                <a:lnTo>
                  <a:pt x="5087658" y="527050"/>
                </a:lnTo>
                <a:lnTo>
                  <a:pt x="5091772" y="525780"/>
                </a:lnTo>
                <a:lnTo>
                  <a:pt x="5091176" y="525780"/>
                </a:lnTo>
                <a:lnTo>
                  <a:pt x="5095201" y="524510"/>
                </a:lnTo>
                <a:lnTo>
                  <a:pt x="5094630" y="524510"/>
                </a:lnTo>
                <a:lnTo>
                  <a:pt x="5098554" y="523240"/>
                </a:lnTo>
                <a:lnTo>
                  <a:pt x="5097995" y="523240"/>
                </a:lnTo>
                <a:lnTo>
                  <a:pt x="5101818" y="521970"/>
                </a:lnTo>
                <a:lnTo>
                  <a:pt x="5101272" y="521970"/>
                </a:lnTo>
                <a:lnTo>
                  <a:pt x="5104980" y="519430"/>
                </a:lnTo>
                <a:lnTo>
                  <a:pt x="5104460" y="519430"/>
                </a:lnTo>
                <a:lnTo>
                  <a:pt x="5108054" y="518160"/>
                </a:lnTo>
                <a:lnTo>
                  <a:pt x="5107546" y="518160"/>
                </a:lnTo>
                <a:lnTo>
                  <a:pt x="5111013" y="515620"/>
                </a:lnTo>
                <a:lnTo>
                  <a:pt x="5110530" y="515620"/>
                </a:lnTo>
                <a:lnTo>
                  <a:pt x="5113870" y="513080"/>
                </a:lnTo>
                <a:lnTo>
                  <a:pt x="5113401" y="513080"/>
                </a:lnTo>
                <a:lnTo>
                  <a:pt x="5116626" y="510540"/>
                </a:lnTo>
                <a:lnTo>
                  <a:pt x="5116169" y="511810"/>
                </a:lnTo>
                <a:lnTo>
                  <a:pt x="5149176" y="511810"/>
                </a:lnTo>
                <a:lnTo>
                  <a:pt x="5146344" y="515620"/>
                </a:lnTo>
                <a:lnTo>
                  <a:pt x="5143715" y="519430"/>
                </a:lnTo>
                <a:lnTo>
                  <a:pt x="5140540" y="523240"/>
                </a:lnTo>
                <a:lnTo>
                  <a:pt x="5137200" y="525780"/>
                </a:lnTo>
                <a:lnTo>
                  <a:pt x="5133695" y="529590"/>
                </a:lnTo>
                <a:close/>
              </a:path>
              <a:path w="5166995" h="556260">
                <a:moveTo>
                  <a:pt x="5118163" y="541020"/>
                </a:moveTo>
                <a:lnTo>
                  <a:pt x="48361" y="541020"/>
                </a:lnTo>
                <a:lnTo>
                  <a:pt x="44259" y="538480"/>
                </a:lnTo>
                <a:lnTo>
                  <a:pt x="40792" y="535940"/>
                </a:lnTo>
                <a:lnTo>
                  <a:pt x="36487" y="533400"/>
                </a:lnTo>
                <a:lnTo>
                  <a:pt x="33273" y="529590"/>
                </a:lnTo>
                <a:lnTo>
                  <a:pt x="29756" y="527050"/>
                </a:lnTo>
                <a:lnTo>
                  <a:pt x="26390" y="523240"/>
                </a:lnTo>
                <a:lnTo>
                  <a:pt x="67983" y="523240"/>
                </a:lnTo>
                <a:lnTo>
                  <a:pt x="71894" y="524510"/>
                </a:lnTo>
                <a:lnTo>
                  <a:pt x="71323" y="524510"/>
                </a:lnTo>
                <a:lnTo>
                  <a:pt x="75349" y="525780"/>
                </a:lnTo>
                <a:lnTo>
                  <a:pt x="74764" y="525780"/>
                </a:lnTo>
                <a:lnTo>
                  <a:pt x="78879" y="527050"/>
                </a:lnTo>
                <a:lnTo>
                  <a:pt x="78270" y="527050"/>
                </a:lnTo>
                <a:lnTo>
                  <a:pt x="82473" y="528320"/>
                </a:lnTo>
                <a:lnTo>
                  <a:pt x="81864" y="528320"/>
                </a:lnTo>
                <a:lnTo>
                  <a:pt x="86144" y="529590"/>
                </a:lnTo>
                <a:lnTo>
                  <a:pt x="89255" y="529590"/>
                </a:lnTo>
                <a:lnTo>
                  <a:pt x="93687" y="530860"/>
                </a:lnTo>
                <a:lnTo>
                  <a:pt x="5132180" y="530860"/>
                </a:lnTo>
                <a:lnTo>
                  <a:pt x="5130038" y="533400"/>
                </a:lnTo>
                <a:lnTo>
                  <a:pt x="5126228" y="535940"/>
                </a:lnTo>
                <a:lnTo>
                  <a:pt x="5122265" y="538480"/>
                </a:lnTo>
                <a:lnTo>
                  <a:pt x="5118163" y="541020"/>
                </a:lnTo>
                <a:close/>
              </a:path>
              <a:path w="5166995" h="556260">
                <a:moveTo>
                  <a:pt x="5132180" y="530860"/>
                </a:moveTo>
                <a:lnTo>
                  <a:pt x="5072837" y="530860"/>
                </a:lnTo>
                <a:lnTo>
                  <a:pt x="5077269" y="529590"/>
                </a:lnTo>
                <a:lnTo>
                  <a:pt x="5133251" y="529590"/>
                </a:lnTo>
                <a:lnTo>
                  <a:pt x="5132180" y="530860"/>
                </a:lnTo>
                <a:close/>
              </a:path>
              <a:path w="5166995" h="556260">
                <a:moveTo>
                  <a:pt x="5081104" y="554990"/>
                </a:moveTo>
                <a:lnTo>
                  <a:pt x="85420" y="554990"/>
                </a:lnTo>
                <a:lnTo>
                  <a:pt x="75539" y="552450"/>
                </a:lnTo>
                <a:lnTo>
                  <a:pt x="71335" y="551180"/>
                </a:lnTo>
                <a:lnTo>
                  <a:pt x="66624" y="549910"/>
                </a:lnTo>
                <a:lnTo>
                  <a:pt x="66027" y="549910"/>
                </a:lnTo>
                <a:lnTo>
                  <a:pt x="61442" y="548640"/>
                </a:lnTo>
                <a:lnTo>
                  <a:pt x="56959" y="546100"/>
                </a:lnTo>
                <a:lnTo>
                  <a:pt x="53136" y="543560"/>
                </a:lnTo>
                <a:lnTo>
                  <a:pt x="48882" y="541020"/>
                </a:lnTo>
                <a:lnTo>
                  <a:pt x="5117642" y="541020"/>
                </a:lnTo>
                <a:lnTo>
                  <a:pt x="5113934" y="543560"/>
                </a:lnTo>
                <a:lnTo>
                  <a:pt x="5109578" y="546100"/>
                </a:lnTo>
                <a:lnTo>
                  <a:pt x="5105095" y="548640"/>
                </a:lnTo>
                <a:lnTo>
                  <a:pt x="5104523" y="548640"/>
                </a:lnTo>
                <a:lnTo>
                  <a:pt x="5095189" y="551180"/>
                </a:lnTo>
                <a:lnTo>
                  <a:pt x="5090985" y="552450"/>
                </a:lnTo>
                <a:lnTo>
                  <a:pt x="5086096" y="553720"/>
                </a:lnTo>
                <a:lnTo>
                  <a:pt x="5085473" y="553720"/>
                </a:lnTo>
                <a:lnTo>
                  <a:pt x="5081104" y="554990"/>
                </a:lnTo>
                <a:close/>
              </a:path>
              <a:path w="5166995" h="556260">
                <a:moveTo>
                  <a:pt x="5070906" y="556260"/>
                </a:moveTo>
                <a:lnTo>
                  <a:pt x="91122" y="556260"/>
                </a:lnTo>
                <a:lnTo>
                  <a:pt x="90487" y="554990"/>
                </a:lnTo>
                <a:lnTo>
                  <a:pt x="5076050" y="554990"/>
                </a:lnTo>
                <a:lnTo>
                  <a:pt x="5070906" y="556260"/>
                </a:lnTo>
                <a:close/>
              </a:path>
            </a:pathLst>
          </a:custGeom>
          <a:solidFill>
            <a:srgbClr val="FFFFFF"/>
          </a:solidFill>
        </p:spPr>
        <p:txBody>
          <a:bodyPr wrap="square" lIns="0" tIns="0" rIns="0" bIns="0" rtlCol="0"/>
          <a:lstStyle/>
          <a:p>
            <a:endParaRPr/>
          </a:p>
        </p:txBody>
      </p:sp>
      <p:sp>
        <p:nvSpPr>
          <p:cNvPr id="7" name="object 7"/>
          <p:cNvSpPr/>
          <p:nvPr/>
        </p:nvSpPr>
        <p:spPr>
          <a:xfrm>
            <a:off x="972311" y="2433827"/>
            <a:ext cx="7344409" cy="454659"/>
          </a:xfrm>
          <a:custGeom>
            <a:avLst/>
            <a:gdLst/>
            <a:ahLst/>
            <a:cxnLst/>
            <a:rect l="l" t="t" r="r" b="b"/>
            <a:pathLst>
              <a:path w="7344409" h="454660">
                <a:moveTo>
                  <a:pt x="0" y="0"/>
                </a:moveTo>
                <a:lnTo>
                  <a:pt x="7344156" y="0"/>
                </a:lnTo>
                <a:lnTo>
                  <a:pt x="7344156" y="454151"/>
                </a:lnTo>
                <a:lnTo>
                  <a:pt x="0" y="454151"/>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958900" y="2421661"/>
            <a:ext cx="7370445" cy="479425"/>
          </a:xfrm>
          <a:custGeom>
            <a:avLst/>
            <a:gdLst/>
            <a:ahLst/>
            <a:cxnLst/>
            <a:rect l="l" t="t" r="r" b="b"/>
            <a:pathLst>
              <a:path w="7370445" h="479425">
                <a:moveTo>
                  <a:pt x="7357516" y="478993"/>
                </a:moveTo>
                <a:lnTo>
                  <a:pt x="12700" y="478993"/>
                </a:lnTo>
                <a:lnTo>
                  <a:pt x="10223" y="478751"/>
                </a:lnTo>
                <a:lnTo>
                  <a:pt x="0" y="466293"/>
                </a:lnTo>
                <a:lnTo>
                  <a:pt x="0" y="12699"/>
                </a:lnTo>
                <a:lnTo>
                  <a:pt x="12700" y="0"/>
                </a:lnTo>
                <a:lnTo>
                  <a:pt x="7357516" y="0"/>
                </a:lnTo>
                <a:lnTo>
                  <a:pt x="7370216" y="12699"/>
                </a:lnTo>
                <a:lnTo>
                  <a:pt x="25400" y="12699"/>
                </a:lnTo>
                <a:lnTo>
                  <a:pt x="12700" y="25399"/>
                </a:lnTo>
                <a:lnTo>
                  <a:pt x="25400" y="25399"/>
                </a:lnTo>
                <a:lnTo>
                  <a:pt x="25400" y="453593"/>
                </a:lnTo>
                <a:lnTo>
                  <a:pt x="12700" y="453593"/>
                </a:lnTo>
                <a:lnTo>
                  <a:pt x="25400" y="466293"/>
                </a:lnTo>
                <a:lnTo>
                  <a:pt x="7370216" y="466293"/>
                </a:lnTo>
                <a:lnTo>
                  <a:pt x="7369975" y="468769"/>
                </a:lnTo>
                <a:lnTo>
                  <a:pt x="7359992" y="478751"/>
                </a:lnTo>
                <a:lnTo>
                  <a:pt x="7357516" y="478993"/>
                </a:lnTo>
                <a:close/>
              </a:path>
              <a:path w="7370445" h="479425">
                <a:moveTo>
                  <a:pt x="25400" y="25399"/>
                </a:moveTo>
                <a:lnTo>
                  <a:pt x="12700" y="25399"/>
                </a:lnTo>
                <a:lnTo>
                  <a:pt x="25400" y="12699"/>
                </a:lnTo>
                <a:lnTo>
                  <a:pt x="25400" y="25399"/>
                </a:lnTo>
                <a:close/>
              </a:path>
              <a:path w="7370445" h="479425">
                <a:moveTo>
                  <a:pt x="7344816" y="25399"/>
                </a:moveTo>
                <a:lnTo>
                  <a:pt x="25400" y="25399"/>
                </a:lnTo>
                <a:lnTo>
                  <a:pt x="25400" y="12699"/>
                </a:lnTo>
                <a:lnTo>
                  <a:pt x="7344816" y="12699"/>
                </a:lnTo>
                <a:lnTo>
                  <a:pt x="7344816" y="25399"/>
                </a:lnTo>
                <a:close/>
              </a:path>
              <a:path w="7370445" h="479425">
                <a:moveTo>
                  <a:pt x="7344816" y="466293"/>
                </a:moveTo>
                <a:lnTo>
                  <a:pt x="7344816" y="12699"/>
                </a:lnTo>
                <a:lnTo>
                  <a:pt x="7357516" y="25399"/>
                </a:lnTo>
                <a:lnTo>
                  <a:pt x="7370216" y="25399"/>
                </a:lnTo>
                <a:lnTo>
                  <a:pt x="7370216" y="453593"/>
                </a:lnTo>
                <a:lnTo>
                  <a:pt x="7357516" y="453593"/>
                </a:lnTo>
                <a:lnTo>
                  <a:pt x="7344816" y="466293"/>
                </a:lnTo>
                <a:close/>
              </a:path>
              <a:path w="7370445" h="479425">
                <a:moveTo>
                  <a:pt x="7370216" y="25399"/>
                </a:moveTo>
                <a:lnTo>
                  <a:pt x="7357516" y="25399"/>
                </a:lnTo>
                <a:lnTo>
                  <a:pt x="7344816" y="12699"/>
                </a:lnTo>
                <a:lnTo>
                  <a:pt x="7370216" y="12699"/>
                </a:lnTo>
                <a:lnTo>
                  <a:pt x="7370216" y="25399"/>
                </a:lnTo>
                <a:close/>
              </a:path>
              <a:path w="7370445" h="479425">
                <a:moveTo>
                  <a:pt x="25400" y="466293"/>
                </a:moveTo>
                <a:lnTo>
                  <a:pt x="12700" y="453593"/>
                </a:lnTo>
                <a:lnTo>
                  <a:pt x="25400" y="453593"/>
                </a:lnTo>
                <a:lnTo>
                  <a:pt x="25400" y="466293"/>
                </a:lnTo>
                <a:close/>
              </a:path>
              <a:path w="7370445" h="479425">
                <a:moveTo>
                  <a:pt x="7344816" y="466293"/>
                </a:moveTo>
                <a:lnTo>
                  <a:pt x="25400" y="466293"/>
                </a:lnTo>
                <a:lnTo>
                  <a:pt x="25400" y="453593"/>
                </a:lnTo>
                <a:lnTo>
                  <a:pt x="7344816" y="453593"/>
                </a:lnTo>
                <a:lnTo>
                  <a:pt x="7344816" y="466293"/>
                </a:lnTo>
                <a:close/>
              </a:path>
              <a:path w="7370445" h="479425">
                <a:moveTo>
                  <a:pt x="7370216" y="466293"/>
                </a:moveTo>
                <a:lnTo>
                  <a:pt x="7344816" y="466293"/>
                </a:lnTo>
                <a:lnTo>
                  <a:pt x="7357516" y="453593"/>
                </a:lnTo>
                <a:lnTo>
                  <a:pt x="7370216" y="453593"/>
                </a:lnTo>
                <a:lnTo>
                  <a:pt x="7370216" y="466293"/>
                </a:lnTo>
                <a:close/>
              </a:path>
            </a:pathLst>
          </a:custGeom>
          <a:solidFill>
            <a:srgbClr val="4F81BC"/>
          </a:solidFill>
        </p:spPr>
        <p:txBody>
          <a:bodyPr wrap="square" lIns="0" tIns="0" rIns="0" bIns="0" rtlCol="0"/>
          <a:lstStyle/>
          <a:p>
            <a:endParaRPr/>
          </a:p>
        </p:txBody>
      </p:sp>
      <p:sp>
        <p:nvSpPr>
          <p:cNvPr id="9" name="object 9"/>
          <p:cNvSpPr/>
          <p:nvPr/>
        </p:nvSpPr>
        <p:spPr>
          <a:xfrm>
            <a:off x="1339596" y="2168651"/>
            <a:ext cx="5140960" cy="532130"/>
          </a:xfrm>
          <a:custGeom>
            <a:avLst/>
            <a:gdLst/>
            <a:ahLst/>
            <a:cxnLst/>
            <a:rect l="l" t="t" r="r" b="b"/>
            <a:pathLst>
              <a:path w="5140960" h="532130">
                <a:moveTo>
                  <a:pt x="88391" y="531876"/>
                </a:moveTo>
                <a:lnTo>
                  <a:pt x="47060" y="521542"/>
                </a:lnTo>
                <a:lnTo>
                  <a:pt x="16183" y="494812"/>
                </a:lnTo>
                <a:lnTo>
                  <a:pt x="821" y="456746"/>
                </a:lnTo>
                <a:lnTo>
                  <a:pt x="0" y="88392"/>
                </a:lnTo>
                <a:lnTo>
                  <a:pt x="972" y="73976"/>
                </a:lnTo>
                <a:lnTo>
                  <a:pt x="16773" y="35916"/>
                </a:lnTo>
                <a:lnTo>
                  <a:pt x="47966" y="9572"/>
                </a:lnTo>
                <a:lnTo>
                  <a:pt x="5052059" y="0"/>
                </a:lnTo>
                <a:lnTo>
                  <a:pt x="5066621" y="1198"/>
                </a:lnTo>
                <a:lnTo>
                  <a:pt x="5104965" y="17549"/>
                </a:lnTo>
                <a:lnTo>
                  <a:pt x="5131286" y="49021"/>
                </a:lnTo>
                <a:lnTo>
                  <a:pt x="5140452" y="443484"/>
                </a:lnTo>
                <a:lnTo>
                  <a:pt x="5139305" y="457864"/>
                </a:lnTo>
                <a:lnTo>
                  <a:pt x="5123039" y="495911"/>
                </a:lnTo>
                <a:lnTo>
                  <a:pt x="5091547" y="522302"/>
                </a:lnTo>
                <a:lnTo>
                  <a:pt x="88391" y="531876"/>
                </a:lnTo>
                <a:close/>
              </a:path>
            </a:pathLst>
          </a:custGeom>
          <a:solidFill>
            <a:srgbClr val="4F81BC"/>
          </a:solidFill>
        </p:spPr>
        <p:txBody>
          <a:bodyPr wrap="square" lIns="0" tIns="0" rIns="0" bIns="0" rtlCol="0"/>
          <a:lstStyle/>
          <a:p>
            <a:endParaRPr/>
          </a:p>
        </p:txBody>
      </p:sp>
      <p:sp>
        <p:nvSpPr>
          <p:cNvPr id="10" name="object 10"/>
          <p:cNvSpPr/>
          <p:nvPr/>
        </p:nvSpPr>
        <p:spPr>
          <a:xfrm>
            <a:off x="1326261" y="2155977"/>
            <a:ext cx="5166995" cy="556260"/>
          </a:xfrm>
          <a:custGeom>
            <a:avLst/>
            <a:gdLst/>
            <a:ahLst/>
            <a:cxnLst/>
            <a:rect l="l" t="t" r="r" b="b"/>
            <a:pathLst>
              <a:path w="5166995" h="556260">
                <a:moveTo>
                  <a:pt x="5085473" y="1269"/>
                </a:moveTo>
                <a:lnTo>
                  <a:pt x="81064" y="1269"/>
                </a:lnTo>
                <a:lnTo>
                  <a:pt x="86055" y="0"/>
                </a:lnTo>
                <a:lnTo>
                  <a:pt x="5080482" y="0"/>
                </a:lnTo>
                <a:lnTo>
                  <a:pt x="5085473" y="1269"/>
                </a:lnTo>
                <a:close/>
              </a:path>
              <a:path w="5166995" h="556260">
                <a:moveTo>
                  <a:pt x="5121757" y="16510"/>
                </a:moveTo>
                <a:lnTo>
                  <a:pt x="44767" y="16510"/>
                </a:lnTo>
                <a:lnTo>
                  <a:pt x="48882" y="13969"/>
                </a:lnTo>
                <a:lnTo>
                  <a:pt x="53136" y="11430"/>
                </a:lnTo>
                <a:lnTo>
                  <a:pt x="56959" y="8889"/>
                </a:lnTo>
                <a:lnTo>
                  <a:pt x="61442" y="7619"/>
                </a:lnTo>
                <a:lnTo>
                  <a:pt x="66027" y="5080"/>
                </a:lnTo>
                <a:lnTo>
                  <a:pt x="71335" y="3810"/>
                </a:lnTo>
                <a:lnTo>
                  <a:pt x="75539" y="2539"/>
                </a:lnTo>
                <a:lnTo>
                  <a:pt x="80441" y="1269"/>
                </a:lnTo>
                <a:lnTo>
                  <a:pt x="5086096" y="1269"/>
                </a:lnTo>
                <a:lnTo>
                  <a:pt x="5090985" y="2539"/>
                </a:lnTo>
                <a:lnTo>
                  <a:pt x="5095189" y="3810"/>
                </a:lnTo>
                <a:lnTo>
                  <a:pt x="5095798" y="3810"/>
                </a:lnTo>
                <a:lnTo>
                  <a:pt x="5099913" y="5080"/>
                </a:lnTo>
                <a:lnTo>
                  <a:pt x="5104523" y="7619"/>
                </a:lnTo>
                <a:lnTo>
                  <a:pt x="5109019" y="8889"/>
                </a:lnTo>
                <a:lnTo>
                  <a:pt x="5109578" y="8889"/>
                </a:lnTo>
                <a:lnTo>
                  <a:pt x="5113388" y="11430"/>
                </a:lnTo>
                <a:lnTo>
                  <a:pt x="5117642" y="13969"/>
                </a:lnTo>
                <a:lnTo>
                  <a:pt x="5121757" y="16510"/>
                </a:lnTo>
                <a:close/>
              </a:path>
              <a:path w="5166995" h="556260">
                <a:moveTo>
                  <a:pt x="36093" y="60960"/>
                </a:moveTo>
                <a:lnTo>
                  <a:pt x="7962" y="60960"/>
                </a:lnTo>
                <a:lnTo>
                  <a:pt x="10007" y="55880"/>
                </a:lnTo>
                <a:lnTo>
                  <a:pt x="11963" y="52069"/>
                </a:lnTo>
                <a:lnTo>
                  <a:pt x="14389" y="48260"/>
                </a:lnTo>
                <a:lnTo>
                  <a:pt x="14706" y="48260"/>
                </a:lnTo>
                <a:lnTo>
                  <a:pt x="17360" y="43180"/>
                </a:lnTo>
                <a:lnTo>
                  <a:pt x="19824" y="40639"/>
                </a:lnTo>
                <a:lnTo>
                  <a:pt x="23202" y="35560"/>
                </a:lnTo>
                <a:lnTo>
                  <a:pt x="26390" y="31750"/>
                </a:lnTo>
                <a:lnTo>
                  <a:pt x="29324" y="29210"/>
                </a:lnTo>
                <a:lnTo>
                  <a:pt x="33273" y="25400"/>
                </a:lnTo>
                <a:lnTo>
                  <a:pt x="36487" y="22860"/>
                </a:lnTo>
                <a:lnTo>
                  <a:pt x="40792" y="19050"/>
                </a:lnTo>
                <a:lnTo>
                  <a:pt x="44259" y="16510"/>
                </a:lnTo>
                <a:lnTo>
                  <a:pt x="5122265" y="16510"/>
                </a:lnTo>
                <a:lnTo>
                  <a:pt x="5126228" y="19050"/>
                </a:lnTo>
                <a:lnTo>
                  <a:pt x="5130038" y="22860"/>
                </a:lnTo>
                <a:lnTo>
                  <a:pt x="5133251" y="25400"/>
                </a:lnTo>
                <a:lnTo>
                  <a:pt x="89890" y="25400"/>
                </a:lnTo>
                <a:lnTo>
                  <a:pt x="85521" y="26669"/>
                </a:lnTo>
                <a:lnTo>
                  <a:pt x="82473" y="26669"/>
                </a:lnTo>
                <a:lnTo>
                  <a:pt x="78270" y="27939"/>
                </a:lnTo>
                <a:lnTo>
                  <a:pt x="78879" y="27939"/>
                </a:lnTo>
                <a:lnTo>
                  <a:pt x="74764" y="29210"/>
                </a:lnTo>
                <a:lnTo>
                  <a:pt x="75349" y="29210"/>
                </a:lnTo>
                <a:lnTo>
                  <a:pt x="71323" y="30480"/>
                </a:lnTo>
                <a:lnTo>
                  <a:pt x="71894" y="30480"/>
                </a:lnTo>
                <a:lnTo>
                  <a:pt x="67983" y="31750"/>
                </a:lnTo>
                <a:lnTo>
                  <a:pt x="68541" y="31750"/>
                </a:lnTo>
                <a:lnTo>
                  <a:pt x="64719" y="34289"/>
                </a:lnTo>
                <a:lnTo>
                  <a:pt x="65252" y="34289"/>
                </a:lnTo>
                <a:lnTo>
                  <a:pt x="61544" y="35560"/>
                </a:lnTo>
                <a:lnTo>
                  <a:pt x="62077" y="35560"/>
                </a:lnTo>
                <a:lnTo>
                  <a:pt x="58483" y="38100"/>
                </a:lnTo>
                <a:lnTo>
                  <a:pt x="58991" y="38100"/>
                </a:lnTo>
                <a:lnTo>
                  <a:pt x="55511" y="39369"/>
                </a:lnTo>
                <a:lnTo>
                  <a:pt x="56006" y="39369"/>
                </a:lnTo>
                <a:lnTo>
                  <a:pt x="52654" y="41910"/>
                </a:lnTo>
                <a:lnTo>
                  <a:pt x="53124" y="41910"/>
                </a:lnTo>
                <a:lnTo>
                  <a:pt x="49910" y="44450"/>
                </a:lnTo>
                <a:lnTo>
                  <a:pt x="50355" y="44450"/>
                </a:lnTo>
                <a:lnTo>
                  <a:pt x="47282" y="46989"/>
                </a:lnTo>
                <a:lnTo>
                  <a:pt x="47713" y="46989"/>
                </a:lnTo>
                <a:lnTo>
                  <a:pt x="44780" y="49530"/>
                </a:lnTo>
                <a:lnTo>
                  <a:pt x="45186" y="49530"/>
                </a:lnTo>
                <a:lnTo>
                  <a:pt x="42405" y="52069"/>
                </a:lnTo>
                <a:lnTo>
                  <a:pt x="42786" y="52069"/>
                </a:lnTo>
                <a:lnTo>
                  <a:pt x="41033" y="54610"/>
                </a:lnTo>
                <a:lnTo>
                  <a:pt x="40525" y="54610"/>
                </a:lnTo>
                <a:lnTo>
                  <a:pt x="38049" y="58419"/>
                </a:lnTo>
                <a:lnTo>
                  <a:pt x="38392" y="58419"/>
                </a:lnTo>
                <a:lnTo>
                  <a:pt x="36093" y="60960"/>
                </a:lnTo>
                <a:close/>
              </a:path>
              <a:path w="5166995" h="556260">
                <a:moveTo>
                  <a:pt x="5126367" y="55880"/>
                </a:moveTo>
                <a:lnTo>
                  <a:pt x="5123738" y="52069"/>
                </a:lnTo>
                <a:lnTo>
                  <a:pt x="5124132" y="52069"/>
                </a:lnTo>
                <a:lnTo>
                  <a:pt x="5121338" y="49530"/>
                </a:lnTo>
                <a:lnTo>
                  <a:pt x="5121757" y="49530"/>
                </a:lnTo>
                <a:lnTo>
                  <a:pt x="5118823" y="46989"/>
                </a:lnTo>
                <a:lnTo>
                  <a:pt x="5119243" y="46989"/>
                </a:lnTo>
                <a:lnTo>
                  <a:pt x="5116169" y="44450"/>
                </a:lnTo>
                <a:lnTo>
                  <a:pt x="5116626" y="44450"/>
                </a:lnTo>
                <a:lnTo>
                  <a:pt x="5113401" y="41910"/>
                </a:lnTo>
                <a:lnTo>
                  <a:pt x="5113870" y="41910"/>
                </a:lnTo>
                <a:lnTo>
                  <a:pt x="5110530" y="39369"/>
                </a:lnTo>
                <a:lnTo>
                  <a:pt x="5111013" y="39369"/>
                </a:lnTo>
                <a:lnTo>
                  <a:pt x="5107546" y="38100"/>
                </a:lnTo>
                <a:lnTo>
                  <a:pt x="5108054" y="38100"/>
                </a:lnTo>
                <a:lnTo>
                  <a:pt x="5104460" y="35560"/>
                </a:lnTo>
                <a:lnTo>
                  <a:pt x="5104980" y="35560"/>
                </a:lnTo>
                <a:lnTo>
                  <a:pt x="5101272" y="34289"/>
                </a:lnTo>
                <a:lnTo>
                  <a:pt x="5101818" y="34289"/>
                </a:lnTo>
                <a:lnTo>
                  <a:pt x="5097995" y="31750"/>
                </a:lnTo>
                <a:lnTo>
                  <a:pt x="5098554" y="31750"/>
                </a:lnTo>
                <a:lnTo>
                  <a:pt x="5094630" y="30480"/>
                </a:lnTo>
                <a:lnTo>
                  <a:pt x="5095201" y="30480"/>
                </a:lnTo>
                <a:lnTo>
                  <a:pt x="5091176" y="29210"/>
                </a:lnTo>
                <a:lnTo>
                  <a:pt x="5091772" y="29210"/>
                </a:lnTo>
                <a:lnTo>
                  <a:pt x="5087658" y="27939"/>
                </a:lnTo>
                <a:lnTo>
                  <a:pt x="5088255" y="27939"/>
                </a:lnTo>
                <a:lnTo>
                  <a:pt x="5084051" y="26669"/>
                </a:lnTo>
                <a:lnTo>
                  <a:pt x="5081003" y="26669"/>
                </a:lnTo>
                <a:lnTo>
                  <a:pt x="5076647" y="25400"/>
                </a:lnTo>
                <a:lnTo>
                  <a:pt x="5133251" y="25400"/>
                </a:lnTo>
                <a:lnTo>
                  <a:pt x="5137200" y="29210"/>
                </a:lnTo>
                <a:lnTo>
                  <a:pt x="5140134" y="31750"/>
                </a:lnTo>
                <a:lnTo>
                  <a:pt x="5143715" y="36830"/>
                </a:lnTo>
                <a:lnTo>
                  <a:pt x="5146344" y="39369"/>
                </a:lnTo>
                <a:lnTo>
                  <a:pt x="5149176" y="43180"/>
                </a:lnTo>
                <a:lnTo>
                  <a:pt x="5149519" y="44450"/>
                </a:lnTo>
                <a:lnTo>
                  <a:pt x="5152136" y="48260"/>
                </a:lnTo>
                <a:lnTo>
                  <a:pt x="5154561" y="52069"/>
                </a:lnTo>
                <a:lnTo>
                  <a:pt x="5155865" y="54610"/>
                </a:lnTo>
                <a:lnTo>
                  <a:pt x="5126012" y="54610"/>
                </a:lnTo>
                <a:lnTo>
                  <a:pt x="5126367" y="55880"/>
                </a:lnTo>
                <a:close/>
              </a:path>
              <a:path w="5166995" h="556260">
                <a:moveTo>
                  <a:pt x="40157" y="55880"/>
                </a:moveTo>
                <a:lnTo>
                  <a:pt x="40525" y="54610"/>
                </a:lnTo>
                <a:lnTo>
                  <a:pt x="41033" y="54610"/>
                </a:lnTo>
                <a:lnTo>
                  <a:pt x="40157" y="55880"/>
                </a:lnTo>
                <a:close/>
              </a:path>
              <a:path w="5166995" h="556260">
                <a:moveTo>
                  <a:pt x="5158562" y="60960"/>
                </a:moveTo>
                <a:lnTo>
                  <a:pt x="5130431" y="60960"/>
                </a:lnTo>
                <a:lnTo>
                  <a:pt x="5128133" y="58419"/>
                </a:lnTo>
                <a:lnTo>
                  <a:pt x="5128475" y="58419"/>
                </a:lnTo>
                <a:lnTo>
                  <a:pt x="5126012" y="54610"/>
                </a:lnTo>
                <a:lnTo>
                  <a:pt x="5155865" y="54610"/>
                </a:lnTo>
                <a:lnTo>
                  <a:pt x="5156517" y="55880"/>
                </a:lnTo>
                <a:lnTo>
                  <a:pt x="5158562" y="60960"/>
                </a:lnTo>
                <a:close/>
              </a:path>
              <a:path w="5166995" h="556260">
                <a:moveTo>
                  <a:pt x="36410" y="494030"/>
                </a:moveTo>
                <a:lnTo>
                  <a:pt x="7721" y="494030"/>
                </a:lnTo>
                <a:lnTo>
                  <a:pt x="5918" y="488950"/>
                </a:lnTo>
                <a:lnTo>
                  <a:pt x="4343" y="485139"/>
                </a:lnTo>
                <a:lnTo>
                  <a:pt x="3149" y="480060"/>
                </a:lnTo>
                <a:lnTo>
                  <a:pt x="2006" y="474980"/>
                </a:lnTo>
                <a:lnTo>
                  <a:pt x="1092" y="471169"/>
                </a:lnTo>
                <a:lnTo>
                  <a:pt x="368" y="464819"/>
                </a:lnTo>
                <a:lnTo>
                  <a:pt x="25" y="461010"/>
                </a:lnTo>
                <a:lnTo>
                  <a:pt x="0" y="95250"/>
                </a:lnTo>
                <a:lnTo>
                  <a:pt x="368" y="90169"/>
                </a:lnTo>
                <a:lnTo>
                  <a:pt x="7721" y="60960"/>
                </a:lnTo>
                <a:lnTo>
                  <a:pt x="36410" y="60960"/>
                </a:lnTo>
                <a:lnTo>
                  <a:pt x="34277" y="64769"/>
                </a:lnTo>
                <a:lnTo>
                  <a:pt x="34569" y="64769"/>
                </a:lnTo>
                <a:lnTo>
                  <a:pt x="33265" y="67310"/>
                </a:lnTo>
                <a:lnTo>
                  <a:pt x="32880" y="67310"/>
                </a:lnTo>
                <a:lnTo>
                  <a:pt x="31114" y="71119"/>
                </a:lnTo>
                <a:lnTo>
                  <a:pt x="31356" y="71119"/>
                </a:lnTo>
                <a:lnTo>
                  <a:pt x="30297" y="73660"/>
                </a:lnTo>
                <a:lnTo>
                  <a:pt x="29984" y="73660"/>
                </a:lnTo>
                <a:lnTo>
                  <a:pt x="28936" y="77469"/>
                </a:lnTo>
                <a:lnTo>
                  <a:pt x="28778" y="77469"/>
                </a:lnTo>
                <a:lnTo>
                  <a:pt x="27882" y="81280"/>
                </a:lnTo>
                <a:lnTo>
                  <a:pt x="27736" y="81280"/>
                </a:lnTo>
                <a:lnTo>
                  <a:pt x="26758" y="85089"/>
                </a:lnTo>
                <a:lnTo>
                  <a:pt x="26098" y="88900"/>
                </a:lnTo>
                <a:lnTo>
                  <a:pt x="25641" y="92710"/>
                </a:lnTo>
                <a:lnTo>
                  <a:pt x="25476" y="95250"/>
                </a:lnTo>
                <a:lnTo>
                  <a:pt x="25387" y="96519"/>
                </a:lnTo>
                <a:lnTo>
                  <a:pt x="25285" y="100330"/>
                </a:lnTo>
                <a:lnTo>
                  <a:pt x="25272" y="454660"/>
                </a:lnTo>
                <a:lnTo>
                  <a:pt x="25361" y="458469"/>
                </a:lnTo>
                <a:lnTo>
                  <a:pt x="25704" y="463550"/>
                </a:lnTo>
                <a:lnTo>
                  <a:pt x="26200" y="467360"/>
                </a:lnTo>
                <a:lnTo>
                  <a:pt x="26360" y="467360"/>
                </a:lnTo>
                <a:lnTo>
                  <a:pt x="26885" y="469900"/>
                </a:lnTo>
                <a:lnTo>
                  <a:pt x="27736" y="473710"/>
                </a:lnTo>
                <a:lnTo>
                  <a:pt x="27584" y="473710"/>
                </a:lnTo>
                <a:lnTo>
                  <a:pt x="28778" y="477519"/>
                </a:lnTo>
                <a:lnTo>
                  <a:pt x="28587" y="477519"/>
                </a:lnTo>
                <a:lnTo>
                  <a:pt x="29984" y="481330"/>
                </a:lnTo>
                <a:lnTo>
                  <a:pt x="30165" y="481330"/>
                </a:lnTo>
                <a:lnTo>
                  <a:pt x="31356" y="485139"/>
                </a:lnTo>
                <a:lnTo>
                  <a:pt x="31703" y="485139"/>
                </a:lnTo>
                <a:lnTo>
                  <a:pt x="32880" y="487680"/>
                </a:lnTo>
                <a:lnTo>
                  <a:pt x="32613" y="487680"/>
                </a:lnTo>
                <a:lnTo>
                  <a:pt x="34569" y="491489"/>
                </a:lnTo>
                <a:lnTo>
                  <a:pt x="34988" y="491489"/>
                </a:lnTo>
                <a:lnTo>
                  <a:pt x="36410" y="494030"/>
                </a:lnTo>
                <a:close/>
              </a:path>
              <a:path w="5166995" h="556260">
                <a:moveTo>
                  <a:pt x="5133911" y="68580"/>
                </a:moveTo>
                <a:lnTo>
                  <a:pt x="5131955" y="64769"/>
                </a:lnTo>
                <a:lnTo>
                  <a:pt x="5132247" y="64769"/>
                </a:lnTo>
                <a:lnTo>
                  <a:pt x="5130114" y="60960"/>
                </a:lnTo>
                <a:lnTo>
                  <a:pt x="5158803" y="60960"/>
                </a:lnTo>
                <a:lnTo>
                  <a:pt x="5161072" y="67310"/>
                </a:lnTo>
                <a:lnTo>
                  <a:pt x="5133644" y="67310"/>
                </a:lnTo>
                <a:lnTo>
                  <a:pt x="5133911" y="68580"/>
                </a:lnTo>
                <a:close/>
              </a:path>
              <a:path w="5166995" h="556260">
                <a:moveTo>
                  <a:pt x="32613" y="68580"/>
                </a:moveTo>
                <a:lnTo>
                  <a:pt x="32880" y="67310"/>
                </a:lnTo>
                <a:lnTo>
                  <a:pt x="33265" y="67310"/>
                </a:lnTo>
                <a:lnTo>
                  <a:pt x="32613" y="68580"/>
                </a:lnTo>
                <a:close/>
              </a:path>
              <a:path w="5166995" h="556260">
                <a:moveTo>
                  <a:pt x="5136756" y="74930"/>
                </a:moveTo>
                <a:lnTo>
                  <a:pt x="5135181" y="71119"/>
                </a:lnTo>
                <a:lnTo>
                  <a:pt x="5135422" y="71119"/>
                </a:lnTo>
                <a:lnTo>
                  <a:pt x="5133644" y="67310"/>
                </a:lnTo>
                <a:lnTo>
                  <a:pt x="5161072" y="67310"/>
                </a:lnTo>
                <a:lnTo>
                  <a:pt x="5162003" y="69850"/>
                </a:lnTo>
                <a:lnTo>
                  <a:pt x="5162925" y="73660"/>
                </a:lnTo>
                <a:lnTo>
                  <a:pt x="5136553" y="73660"/>
                </a:lnTo>
                <a:lnTo>
                  <a:pt x="5136756" y="74930"/>
                </a:lnTo>
                <a:close/>
              </a:path>
              <a:path w="5166995" h="556260">
                <a:moveTo>
                  <a:pt x="29768" y="74930"/>
                </a:moveTo>
                <a:lnTo>
                  <a:pt x="29984" y="73660"/>
                </a:lnTo>
                <a:lnTo>
                  <a:pt x="30297" y="73660"/>
                </a:lnTo>
                <a:lnTo>
                  <a:pt x="29768" y="74930"/>
                </a:lnTo>
                <a:close/>
              </a:path>
              <a:path w="5166995" h="556260">
                <a:moveTo>
                  <a:pt x="5137937" y="78739"/>
                </a:moveTo>
                <a:lnTo>
                  <a:pt x="5136553" y="73660"/>
                </a:lnTo>
                <a:lnTo>
                  <a:pt x="5162925" y="73660"/>
                </a:lnTo>
                <a:lnTo>
                  <a:pt x="5163540" y="76200"/>
                </a:lnTo>
                <a:lnTo>
                  <a:pt x="5163870" y="77469"/>
                </a:lnTo>
                <a:lnTo>
                  <a:pt x="5137746" y="77469"/>
                </a:lnTo>
                <a:lnTo>
                  <a:pt x="5137937" y="78739"/>
                </a:lnTo>
                <a:close/>
              </a:path>
              <a:path w="5166995" h="556260">
                <a:moveTo>
                  <a:pt x="28587" y="78739"/>
                </a:moveTo>
                <a:lnTo>
                  <a:pt x="28778" y="77469"/>
                </a:lnTo>
                <a:lnTo>
                  <a:pt x="28936" y="77469"/>
                </a:lnTo>
                <a:lnTo>
                  <a:pt x="28587" y="78739"/>
                </a:lnTo>
                <a:close/>
              </a:path>
              <a:path w="5166995" h="556260">
                <a:moveTo>
                  <a:pt x="5138940" y="82550"/>
                </a:moveTo>
                <a:lnTo>
                  <a:pt x="5137746" y="77469"/>
                </a:lnTo>
                <a:lnTo>
                  <a:pt x="5163870" y="77469"/>
                </a:lnTo>
                <a:lnTo>
                  <a:pt x="5164531" y="80010"/>
                </a:lnTo>
                <a:lnTo>
                  <a:pt x="5164877" y="81280"/>
                </a:lnTo>
                <a:lnTo>
                  <a:pt x="5138788" y="81280"/>
                </a:lnTo>
                <a:lnTo>
                  <a:pt x="5138940" y="82550"/>
                </a:lnTo>
                <a:close/>
              </a:path>
              <a:path w="5166995" h="556260">
                <a:moveTo>
                  <a:pt x="27584" y="82550"/>
                </a:moveTo>
                <a:lnTo>
                  <a:pt x="27736" y="81280"/>
                </a:lnTo>
                <a:lnTo>
                  <a:pt x="27882" y="81280"/>
                </a:lnTo>
                <a:lnTo>
                  <a:pt x="27584" y="82550"/>
                </a:lnTo>
                <a:close/>
              </a:path>
              <a:path w="5166995" h="556260">
                <a:moveTo>
                  <a:pt x="5166271" y="463550"/>
                </a:moveTo>
                <a:lnTo>
                  <a:pt x="5140833" y="463550"/>
                </a:lnTo>
                <a:lnTo>
                  <a:pt x="5141175" y="458469"/>
                </a:lnTo>
                <a:lnTo>
                  <a:pt x="5141137" y="96519"/>
                </a:lnTo>
                <a:lnTo>
                  <a:pt x="5141061" y="95250"/>
                </a:lnTo>
                <a:lnTo>
                  <a:pt x="5140833" y="92710"/>
                </a:lnTo>
                <a:lnTo>
                  <a:pt x="5140337" y="88900"/>
                </a:lnTo>
                <a:lnTo>
                  <a:pt x="5139651" y="85089"/>
                </a:lnTo>
                <a:lnTo>
                  <a:pt x="5138788" y="81280"/>
                </a:lnTo>
                <a:lnTo>
                  <a:pt x="5164877" y="81280"/>
                </a:lnTo>
                <a:lnTo>
                  <a:pt x="5165534" y="85089"/>
                </a:lnTo>
                <a:lnTo>
                  <a:pt x="5166093" y="90169"/>
                </a:lnTo>
                <a:lnTo>
                  <a:pt x="5166499" y="95250"/>
                </a:lnTo>
                <a:lnTo>
                  <a:pt x="5166652" y="100330"/>
                </a:lnTo>
                <a:lnTo>
                  <a:pt x="5166502" y="454660"/>
                </a:lnTo>
                <a:lnTo>
                  <a:pt x="5166385" y="462280"/>
                </a:lnTo>
                <a:lnTo>
                  <a:pt x="5166271" y="463550"/>
                </a:lnTo>
                <a:close/>
              </a:path>
              <a:path w="5166995" h="556260">
                <a:moveTo>
                  <a:pt x="25780" y="463550"/>
                </a:moveTo>
                <a:lnTo>
                  <a:pt x="25641" y="462280"/>
                </a:lnTo>
                <a:lnTo>
                  <a:pt x="25780" y="463550"/>
                </a:lnTo>
                <a:close/>
              </a:path>
              <a:path w="5166995" h="556260">
                <a:moveTo>
                  <a:pt x="5165907" y="467360"/>
                </a:moveTo>
                <a:lnTo>
                  <a:pt x="5140337" y="467360"/>
                </a:lnTo>
                <a:lnTo>
                  <a:pt x="5140896" y="462280"/>
                </a:lnTo>
                <a:lnTo>
                  <a:pt x="5140833" y="463550"/>
                </a:lnTo>
                <a:lnTo>
                  <a:pt x="5166271" y="463550"/>
                </a:lnTo>
                <a:lnTo>
                  <a:pt x="5166156" y="464819"/>
                </a:lnTo>
                <a:lnTo>
                  <a:pt x="5166093" y="466089"/>
                </a:lnTo>
                <a:lnTo>
                  <a:pt x="5165907" y="467360"/>
                </a:lnTo>
                <a:close/>
              </a:path>
              <a:path w="5166995" h="556260">
                <a:moveTo>
                  <a:pt x="26360" y="467360"/>
                </a:moveTo>
                <a:lnTo>
                  <a:pt x="26200" y="467360"/>
                </a:lnTo>
                <a:lnTo>
                  <a:pt x="26098" y="466089"/>
                </a:lnTo>
                <a:lnTo>
                  <a:pt x="26360" y="467360"/>
                </a:lnTo>
                <a:close/>
              </a:path>
              <a:path w="5166995" h="556260">
                <a:moveTo>
                  <a:pt x="5163156" y="481330"/>
                </a:moveTo>
                <a:lnTo>
                  <a:pt x="5136553" y="481330"/>
                </a:lnTo>
                <a:lnTo>
                  <a:pt x="5137937" y="477519"/>
                </a:lnTo>
                <a:lnTo>
                  <a:pt x="5137746" y="477519"/>
                </a:lnTo>
                <a:lnTo>
                  <a:pt x="5138940" y="473710"/>
                </a:lnTo>
                <a:lnTo>
                  <a:pt x="5138788" y="473710"/>
                </a:lnTo>
                <a:lnTo>
                  <a:pt x="5139778" y="469900"/>
                </a:lnTo>
                <a:lnTo>
                  <a:pt x="5140426" y="466089"/>
                </a:lnTo>
                <a:lnTo>
                  <a:pt x="5140337" y="467360"/>
                </a:lnTo>
                <a:lnTo>
                  <a:pt x="5165907" y="467360"/>
                </a:lnTo>
                <a:lnTo>
                  <a:pt x="5165534" y="469900"/>
                </a:lnTo>
                <a:lnTo>
                  <a:pt x="5164658" y="474980"/>
                </a:lnTo>
                <a:lnTo>
                  <a:pt x="5163540" y="480060"/>
                </a:lnTo>
                <a:lnTo>
                  <a:pt x="5163156" y="481330"/>
                </a:lnTo>
                <a:close/>
              </a:path>
              <a:path w="5166995" h="556260">
                <a:moveTo>
                  <a:pt x="30165" y="481330"/>
                </a:moveTo>
                <a:lnTo>
                  <a:pt x="29984" y="481330"/>
                </a:lnTo>
                <a:lnTo>
                  <a:pt x="29768" y="480060"/>
                </a:lnTo>
                <a:lnTo>
                  <a:pt x="30165" y="481330"/>
                </a:lnTo>
                <a:close/>
              </a:path>
              <a:path w="5166995" h="556260">
                <a:moveTo>
                  <a:pt x="5162003" y="485139"/>
                </a:moveTo>
                <a:lnTo>
                  <a:pt x="5135181" y="485139"/>
                </a:lnTo>
                <a:lnTo>
                  <a:pt x="5136756" y="480060"/>
                </a:lnTo>
                <a:lnTo>
                  <a:pt x="5136553" y="481330"/>
                </a:lnTo>
                <a:lnTo>
                  <a:pt x="5163156" y="481330"/>
                </a:lnTo>
                <a:lnTo>
                  <a:pt x="5162003" y="485139"/>
                </a:lnTo>
                <a:close/>
              </a:path>
              <a:path w="5166995" h="556260">
                <a:moveTo>
                  <a:pt x="31703" y="485139"/>
                </a:moveTo>
                <a:lnTo>
                  <a:pt x="31356" y="485139"/>
                </a:lnTo>
                <a:lnTo>
                  <a:pt x="31114" y="483869"/>
                </a:lnTo>
                <a:lnTo>
                  <a:pt x="31703" y="485139"/>
                </a:lnTo>
                <a:close/>
              </a:path>
              <a:path w="5166995" h="556260">
                <a:moveTo>
                  <a:pt x="5159705" y="491489"/>
                </a:moveTo>
                <a:lnTo>
                  <a:pt x="5131955" y="491489"/>
                </a:lnTo>
                <a:lnTo>
                  <a:pt x="5133911" y="487680"/>
                </a:lnTo>
                <a:lnTo>
                  <a:pt x="5133644" y="487680"/>
                </a:lnTo>
                <a:lnTo>
                  <a:pt x="5135422" y="483869"/>
                </a:lnTo>
                <a:lnTo>
                  <a:pt x="5135181" y="485139"/>
                </a:lnTo>
                <a:lnTo>
                  <a:pt x="5162003" y="485139"/>
                </a:lnTo>
                <a:lnTo>
                  <a:pt x="5160606" y="488950"/>
                </a:lnTo>
                <a:lnTo>
                  <a:pt x="5159705" y="491489"/>
                </a:lnTo>
                <a:close/>
              </a:path>
              <a:path w="5166995" h="556260">
                <a:moveTo>
                  <a:pt x="34988" y="491489"/>
                </a:moveTo>
                <a:lnTo>
                  <a:pt x="34569" y="491489"/>
                </a:lnTo>
                <a:lnTo>
                  <a:pt x="34277" y="490219"/>
                </a:lnTo>
                <a:lnTo>
                  <a:pt x="34988" y="491489"/>
                </a:lnTo>
                <a:close/>
              </a:path>
              <a:path w="5166995" h="556260">
                <a:moveTo>
                  <a:pt x="5158803" y="494030"/>
                </a:moveTo>
                <a:lnTo>
                  <a:pt x="5130114" y="494030"/>
                </a:lnTo>
                <a:lnTo>
                  <a:pt x="5132247" y="490219"/>
                </a:lnTo>
                <a:lnTo>
                  <a:pt x="5131955" y="491489"/>
                </a:lnTo>
                <a:lnTo>
                  <a:pt x="5159705" y="491489"/>
                </a:lnTo>
                <a:lnTo>
                  <a:pt x="5158803" y="494030"/>
                </a:lnTo>
                <a:close/>
              </a:path>
              <a:path w="5166995" h="556260">
                <a:moveTo>
                  <a:pt x="5118163" y="541019"/>
                </a:moveTo>
                <a:lnTo>
                  <a:pt x="48361" y="541019"/>
                </a:lnTo>
                <a:lnTo>
                  <a:pt x="44259" y="538480"/>
                </a:lnTo>
                <a:lnTo>
                  <a:pt x="40792" y="535939"/>
                </a:lnTo>
                <a:lnTo>
                  <a:pt x="36487" y="533400"/>
                </a:lnTo>
                <a:lnTo>
                  <a:pt x="33273" y="529589"/>
                </a:lnTo>
                <a:lnTo>
                  <a:pt x="29756" y="527050"/>
                </a:lnTo>
                <a:lnTo>
                  <a:pt x="26390" y="523239"/>
                </a:lnTo>
                <a:lnTo>
                  <a:pt x="23202" y="519430"/>
                </a:lnTo>
                <a:lnTo>
                  <a:pt x="19824" y="515619"/>
                </a:lnTo>
                <a:lnTo>
                  <a:pt x="17017" y="511810"/>
                </a:lnTo>
                <a:lnTo>
                  <a:pt x="14706" y="508000"/>
                </a:lnTo>
                <a:lnTo>
                  <a:pt x="11963" y="502919"/>
                </a:lnTo>
                <a:lnTo>
                  <a:pt x="10007" y="499110"/>
                </a:lnTo>
                <a:lnTo>
                  <a:pt x="7962" y="494030"/>
                </a:lnTo>
                <a:lnTo>
                  <a:pt x="36093" y="494030"/>
                </a:lnTo>
                <a:lnTo>
                  <a:pt x="38392" y="497839"/>
                </a:lnTo>
                <a:lnTo>
                  <a:pt x="38874" y="497839"/>
                </a:lnTo>
                <a:lnTo>
                  <a:pt x="40525" y="500380"/>
                </a:lnTo>
                <a:lnTo>
                  <a:pt x="40157" y="500380"/>
                </a:lnTo>
                <a:lnTo>
                  <a:pt x="42786" y="502919"/>
                </a:lnTo>
                <a:lnTo>
                  <a:pt x="42405" y="502919"/>
                </a:lnTo>
                <a:lnTo>
                  <a:pt x="45186" y="506730"/>
                </a:lnTo>
                <a:lnTo>
                  <a:pt x="45758" y="506730"/>
                </a:lnTo>
                <a:lnTo>
                  <a:pt x="47713" y="509269"/>
                </a:lnTo>
                <a:lnTo>
                  <a:pt x="48306" y="509269"/>
                </a:lnTo>
                <a:lnTo>
                  <a:pt x="50355" y="511810"/>
                </a:lnTo>
                <a:lnTo>
                  <a:pt x="51517" y="511810"/>
                </a:lnTo>
                <a:lnTo>
                  <a:pt x="53124" y="513080"/>
                </a:lnTo>
                <a:lnTo>
                  <a:pt x="52654" y="513080"/>
                </a:lnTo>
                <a:lnTo>
                  <a:pt x="56006" y="515619"/>
                </a:lnTo>
                <a:lnTo>
                  <a:pt x="55511" y="515619"/>
                </a:lnTo>
                <a:lnTo>
                  <a:pt x="58991" y="518160"/>
                </a:lnTo>
                <a:lnTo>
                  <a:pt x="58483" y="518160"/>
                </a:lnTo>
                <a:lnTo>
                  <a:pt x="62077" y="519430"/>
                </a:lnTo>
                <a:lnTo>
                  <a:pt x="61544" y="519430"/>
                </a:lnTo>
                <a:lnTo>
                  <a:pt x="65252" y="521969"/>
                </a:lnTo>
                <a:lnTo>
                  <a:pt x="64719" y="521969"/>
                </a:lnTo>
                <a:lnTo>
                  <a:pt x="68541" y="523239"/>
                </a:lnTo>
                <a:lnTo>
                  <a:pt x="67983" y="523239"/>
                </a:lnTo>
                <a:lnTo>
                  <a:pt x="71894" y="524510"/>
                </a:lnTo>
                <a:lnTo>
                  <a:pt x="71323" y="524510"/>
                </a:lnTo>
                <a:lnTo>
                  <a:pt x="75349" y="525780"/>
                </a:lnTo>
                <a:lnTo>
                  <a:pt x="74764" y="525780"/>
                </a:lnTo>
                <a:lnTo>
                  <a:pt x="78879" y="527050"/>
                </a:lnTo>
                <a:lnTo>
                  <a:pt x="78270" y="527050"/>
                </a:lnTo>
                <a:lnTo>
                  <a:pt x="82473" y="528319"/>
                </a:lnTo>
                <a:lnTo>
                  <a:pt x="81864" y="528319"/>
                </a:lnTo>
                <a:lnTo>
                  <a:pt x="86144" y="529589"/>
                </a:lnTo>
                <a:lnTo>
                  <a:pt x="89255" y="529589"/>
                </a:lnTo>
                <a:lnTo>
                  <a:pt x="93687" y="530860"/>
                </a:lnTo>
                <a:lnTo>
                  <a:pt x="5132180" y="530860"/>
                </a:lnTo>
                <a:lnTo>
                  <a:pt x="5130038" y="533400"/>
                </a:lnTo>
                <a:lnTo>
                  <a:pt x="5126228" y="535939"/>
                </a:lnTo>
                <a:lnTo>
                  <a:pt x="5122265" y="538480"/>
                </a:lnTo>
                <a:lnTo>
                  <a:pt x="5118163" y="541019"/>
                </a:lnTo>
                <a:close/>
              </a:path>
              <a:path w="5166995" h="556260">
                <a:moveTo>
                  <a:pt x="5157028" y="497839"/>
                </a:moveTo>
                <a:lnTo>
                  <a:pt x="5128133" y="497839"/>
                </a:lnTo>
                <a:lnTo>
                  <a:pt x="5130431" y="494030"/>
                </a:lnTo>
                <a:lnTo>
                  <a:pt x="5158562" y="494030"/>
                </a:lnTo>
                <a:lnTo>
                  <a:pt x="5157028" y="497839"/>
                </a:lnTo>
                <a:close/>
              </a:path>
              <a:path w="5166995" h="556260">
                <a:moveTo>
                  <a:pt x="38874" y="497839"/>
                </a:moveTo>
                <a:lnTo>
                  <a:pt x="38392" y="497839"/>
                </a:lnTo>
                <a:lnTo>
                  <a:pt x="38049" y="496569"/>
                </a:lnTo>
                <a:lnTo>
                  <a:pt x="38874" y="497839"/>
                </a:lnTo>
                <a:close/>
              </a:path>
              <a:path w="5166995" h="556260">
                <a:moveTo>
                  <a:pt x="5152504" y="506730"/>
                </a:moveTo>
                <a:lnTo>
                  <a:pt x="5121338" y="506730"/>
                </a:lnTo>
                <a:lnTo>
                  <a:pt x="5124132" y="502919"/>
                </a:lnTo>
                <a:lnTo>
                  <a:pt x="5123738" y="502919"/>
                </a:lnTo>
                <a:lnTo>
                  <a:pt x="5126367" y="500380"/>
                </a:lnTo>
                <a:lnTo>
                  <a:pt x="5126012" y="500380"/>
                </a:lnTo>
                <a:lnTo>
                  <a:pt x="5128475" y="496569"/>
                </a:lnTo>
                <a:lnTo>
                  <a:pt x="5128133" y="497839"/>
                </a:lnTo>
                <a:lnTo>
                  <a:pt x="5157028" y="497839"/>
                </a:lnTo>
                <a:lnTo>
                  <a:pt x="5156517" y="499110"/>
                </a:lnTo>
                <a:lnTo>
                  <a:pt x="5154561" y="502919"/>
                </a:lnTo>
                <a:lnTo>
                  <a:pt x="5152504" y="506730"/>
                </a:lnTo>
                <a:close/>
              </a:path>
              <a:path w="5166995" h="556260">
                <a:moveTo>
                  <a:pt x="45758" y="506730"/>
                </a:moveTo>
                <a:lnTo>
                  <a:pt x="45186" y="506730"/>
                </a:lnTo>
                <a:lnTo>
                  <a:pt x="44780" y="505460"/>
                </a:lnTo>
                <a:lnTo>
                  <a:pt x="45758" y="506730"/>
                </a:lnTo>
                <a:close/>
              </a:path>
              <a:path w="5166995" h="556260">
                <a:moveTo>
                  <a:pt x="5150937" y="509269"/>
                </a:moveTo>
                <a:lnTo>
                  <a:pt x="5118823" y="509269"/>
                </a:lnTo>
                <a:lnTo>
                  <a:pt x="5121757" y="505460"/>
                </a:lnTo>
                <a:lnTo>
                  <a:pt x="5121338" y="506730"/>
                </a:lnTo>
                <a:lnTo>
                  <a:pt x="5152504" y="506730"/>
                </a:lnTo>
                <a:lnTo>
                  <a:pt x="5151818" y="508000"/>
                </a:lnTo>
                <a:lnTo>
                  <a:pt x="5150937" y="509269"/>
                </a:lnTo>
                <a:close/>
              </a:path>
              <a:path w="5166995" h="556260">
                <a:moveTo>
                  <a:pt x="48306" y="509269"/>
                </a:moveTo>
                <a:lnTo>
                  <a:pt x="47713" y="509269"/>
                </a:lnTo>
                <a:lnTo>
                  <a:pt x="47282" y="508000"/>
                </a:lnTo>
                <a:lnTo>
                  <a:pt x="48306" y="509269"/>
                </a:lnTo>
                <a:close/>
              </a:path>
              <a:path w="5166995" h="556260">
                <a:moveTo>
                  <a:pt x="5149176" y="511810"/>
                </a:moveTo>
                <a:lnTo>
                  <a:pt x="5116169" y="511810"/>
                </a:lnTo>
                <a:lnTo>
                  <a:pt x="5119243" y="508000"/>
                </a:lnTo>
                <a:lnTo>
                  <a:pt x="5118823" y="509269"/>
                </a:lnTo>
                <a:lnTo>
                  <a:pt x="5150937" y="509269"/>
                </a:lnTo>
                <a:lnTo>
                  <a:pt x="5149176" y="511810"/>
                </a:lnTo>
                <a:close/>
              </a:path>
              <a:path w="5166995" h="556260">
                <a:moveTo>
                  <a:pt x="51517" y="511810"/>
                </a:moveTo>
                <a:lnTo>
                  <a:pt x="50355" y="511810"/>
                </a:lnTo>
                <a:lnTo>
                  <a:pt x="49910" y="510539"/>
                </a:lnTo>
                <a:lnTo>
                  <a:pt x="51517" y="511810"/>
                </a:lnTo>
                <a:close/>
              </a:path>
              <a:path w="5166995" h="556260">
                <a:moveTo>
                  <a:pt x="5132180" y="530860"/>
                </a:moveTo>
                <a:lnTo>
                  <a:pt x="5072837" y="530860"/>
                </a:lnTo>
                <a:lnTo>
                  <a:pt x="5077269" y="529589"/>
                </a:lnTo>
                <a:lnTo>
                  <a:pt x="5080381" y="529589"/>
                </a:lnTo>
                <a:lnTo>
                  <a:pt x="5084660" y="528319"/>
                </a:lnTo>
                <a:lnTo>
                  <a:pt x="5084051" y="528319"/>
                </a:lnTo>
                <a:lnTo>
                  <a:pt x="5088255" y="527050"/>
                </a:lnTo>
                <a:lnTo>
                  <a:pt x="5087658" y="527050"/>
                </a:lnTo>
                <a:lnTo>
                  <a:pt x="5091772" y="525780"/>
                </a:lnTo>
                <a:lnTo>
                  <a:pt x="5091176" y="525780"/>
                </a:lnTo>
                <a:lnTo>
                  <a:pt x="5095201" y="524510"/>
                </a:lnTo>
                <a:lnTo>
                  <a:pt x="5094630" y="524510"/>
                </a:lnTo>
                <a:lnTo>
                  <a:pt x="5098554" y="523239"/>
                </a:lnTo>
                <a:lnTo>
                  <a:pt x="5097995" y="523239"/>
                </a:lnTo>
                <a:lnTo>
                  <a:pt x="5101818" y="521969"/>
                </a:lnTo>
                <a:lnTo>
                  <a:pt x="5101272" y="521969"/>
                </a:lnTo>
                <a:lnTo>
                  <a:pt x="5104980" y="519430"/>
                </a:lnTo>
                <a:lnTo>
                  <a:pt x="5104460" y="519430"/>
                </a:lnTo>
                <a:lnTo>
                  <a:pt x="5108054" y="518160"/>
                </a:lnTo>
                <a:lnTo>
                  <a:pt x="5107546" y="518160"/>
                </a:lnTo>
                <a:lnTo>
                  <a:pt x="5111013" y="515619"/>
                </a:lnTo>
                <a:lnTo>
                  <a:pt x="5110530" y="515619"/>
                </a:lnTo>
                <a:lnTo>
                  <a:pt x="5113870" y="513080"/>
                </a:lnTo>
                <a:lnTo>
                  <a:pt x="5113401" y="513080"/>
                </a:lnTo>
                <a:lnTo>
                  <a:pt x="5116626" y="510539"/>
                </a:lnTo>
                <a:lnTo>
                  <a:pt x="5116169" y="511810"/>
                </a:lnTo>
                <a:lnTo>
                  <a:pt x="5149176" y="511810"/>
                </a:lnTo>
                <a:lnTo>
                  <a:pt x="5146344" y="515619"/>
                </a:lnTo>
                <a:lnTo>
                  <a:pt x="5143715" y="519430"/>
                </a:lnTo>
                <a:lnTo>
                  <a:pt x="5140134" y="523239"/>
                </a:lnTo>
                <a:lnTo>
                  <a:pt x="5136769" y="527050"/>
                </a:lnTo>
                <a:lnTo>
                  <a:pt x="5133251" y="529589"/>
                </a:lnTo>
                <a:lnTo>
                  <a:pt x="5132180" y="530860"/>
                </a:lnTo>
                <a:close/>
              </a:path>
              <a:path w="5166995" h="556260">
                <a:moveTo>
                  <a:pt x="5086096" y="553719"/>
                </a:moveTo>
                <a:lnTo>
                  <a:pt x="80441" y="553719"/>
                </a:lnTo>
                <a:lnTo>
                  <a:pt x="75539" y="552450"/>
                </a:lnTo>
                <a:lnTo>
                  <a:pt x="71335" y="551180"/>
                </a:lnTo>
                <a:lnTo>
                  <a:pt x="66027" y="549910"/>
                </a:lnTo>
                <a:lnTo>
                  <a:pt x="62014" y="548639"/>
                </a:lnTo>
                <a:lnTo>
                  <a:pt x="57518" y="546100"/>
                </a:lnTo>
                <a:lnTo>
                  <a:pt x="56959" y="546100"/>
                </a:lnTo>
                <a:lnTo>
                  <a:pt x="53136" y="543560"/>
                </a:lnTo>
                <a:lnTo>
                  <a:pt x="48882" y="541019"/>
                </a:lnTo>
                <a:lnTo>
                  <a:pt x="5117642" y="541019"/>
                </a:lnTo>
                <a:lnTo>
                  <a:pt x="5113934" y="543560"/>
                </a:lnTo>
                <a:lnTo>
                  <a:pt x="5109578" y="546100"/>
                </a:lnTo>
                <a:lnTo>
                  <a:pt x="5104523" y="548639"/>
                </a:lnTo>
                <a:lnTo>
                  <a:pt x="5099913" y="549910"/>
                </a:lnTo>
                <a:lnTo>
                  <a:pt x="5095798" y="551180"/>
                </a:lnTo>
                <a:lnTo>
                  <a:pt x="5095189" y="551180"/>
                </a:lnTo>
                <a:lnTo>
                  <a:pt x="5090985" y="552450"/>
                </a:lnTo>
                <a:lnTo>
                  <a:pt x="5086096" y="553719"/>
                </a:lnTo>
                <a:close/>
              </a:path>
              <a:path w="5166995" h="556260">
                <a:moveTo>
                  <a:pt x="5080482" y="554989"/>
                </a:moveTo>
                <a:lnTo>
                  <a:pt x="86055" y="554989"/>
                </a:lnTo>
                <a:lnTo>
                  <a:pt x="81064" y="553719"/>
                </a:lnTo>
                <a:lnTo>
                  <a:pt x="5085473" y="553719"/>
                </a:lnTo>
                <a:lnTo>
                  <a:pt x="5080482" y="554989"/>
                </a:lnTo>
                <a:close/>
              </a:path>
              <a:path w="5166995" h="556260">
                <a:moveTo>
                  <a:pt x="5070906" y="556260"/>
                </a:moveTo>
                <a:lnTo>
                  <a:pt x="91122" y="556260"/>
                </a:lnTo>
                <a:lnTo>
                  <a:pt x="90487" y="554989"/>
                </a:lnTo>
                <a:lnTo>
                  <a:pt x="5076050" y="554989"/>
                </a:lnTo>
                <a:lnTo>
                  <a:pt x="5070906" y="556260"/>
                </a:lnTo>
                <a:close/>
              </a:path>
            </a:pathLst>
          </a:custGeom>
          <a:solidFill>
            <a:srgbClr val="FFFFFF"/>
          </a:solidFill>
        </p:spPr>
        <p:txBody>
          <a:bodyPr wrap="square" lIns="0" tIns="0" rIns="0" bIns="0" rtlCol="0"/>
          <a:lstStyle/>
          <a:p>
            <a:endParaRPr/>
          </a:p>
        </p:txBody>
      </p:sp>
      <p:sp>
        <p:nvSpPr>
          <p:cNvPr id="11" name="object 11"/>
          <p:cNvSpPr/>
          <p:nvPr/>
        </p:nvSpPr>
        <p:spPr>
          <a:xfrm>
            <a:off x="972311" y="3250692"/>
            <a:ext cx="7344409" cy="454659"/>
          </a:xfrm>
          <a:custGeom>
            <a:avLst/>
            <a:gdLst/>
            <a:ahLst/>
            <a:cxnLst/>
            <a:rect l="l" t="t" r="r" b="b"/>
            <a:pathLst>
              <a:path w="7344409" h="454660">
                <a:moveTo>
                  <a:pt x="0" y="0"/>
                </a:moveTo>
                <a:lnTo>
                  <a:pt x="7344156" y="0"/>
                </a:lnTo>
                <a:lnTo>
                  <a:pt x="7344156" y="454151"/>
                </a:lnTo>
                <a:lnTo>
                  <a:pt x="0" y="454151"/>
                </a:lnTo>
                <a:lnTo>
                  <a:pt x="0" y="0"/>
                </a:lnTo>
                <a:close/>
              </a:path>
            </a:pathLst>
          </a:custGeom>
          <a:solidFill>
            <a:srgbClr val="FFFFFF"/>
          </a:solidFill>
        </p:spPr>
        <p:txBody>
          <a:bodyPr wrap="square" lIns="0" tIns="0" rIns="0" bIns="0" rtlCol="0"/>
          <a:lstStyle/>
          <a:p>
            <a:endParaRPr/>
          </a:p>
        </p:txBody>
      </p:sp>
      <p:sp>
        <p:nvSpPr>
          <p:cNvPr id="12" name="object 12"/>
          <p:cNvSpPr/>
          <p:nvPr/>
        </p:nvSpPr>
        <p:spPr>
          <a:xfrm>
            <a:off x="958900" y="3238131"/>
            <a:ext cx="7370445" cy="479425"/>
          </a:xfrm>
          <a:custGeom>
            <a:avLst/>
            <a:gdLst/>
            <a:ahLst/>
            <a:cxnLst/>
            <a:rect l="l" t="t" r="r" b="b"/>
            <a:pathLst>
              <a:path w="7370445" h="479425">
                <a:moveTo>
                  <a:pt x="7357516" y="479005"/>
                </a:moveTo>
                <a:lnTo>
                  <a:pt x="12700" y="479005"/>
                </a:lnTo>
                <a:lnTo>
                  <a:pt x="10223" y="478764"/>
                </a:lnTo>
                <a:lnTo>
                  <a:pt x="0" y="466305"/>
                </a:lnTo>
                <a:lnTo>
                  <a:pt x="0" y="12700"/>
                </a:lnTo>
                <a:lnTo>
                  <a:pt x="12700" y="0"/>
                </a:lnTo>
                <a:lnTo>
                  <a:pt x="7357516" y="0"/>
                </a:lnTo>
                <a:lnTo>
                  <a:pt x="7370216" y="12700"/>
                </a:lnTo>
                <a:lnTo>
                  <a:pt x="25400" y="12700"/>
                </a:lnTo>
                <a:lnTo>
                  <a:pt x="12700" y="25400"/>
                </a:lnTo>
                <a:lnTo>
                  <a:pt x="25400" y="25400"/>
                </a:lnTo>
                <a:lnTo>
                  <a:pt x="25400" y="453605"/>
                </a:lnTo>
                <a:lnTo>
                  <a:pt x="12700" y="453605"/>
                </a:lnTo>
                <a:lnTo>
                  <a:pt x="25400" y="466305"/>
                </a:lnTo>
                <a:lnTo>
                  <a:pt x="7370216" y="466305"/>
                </a:lnTo>
                <a:lnTo>
                  <a:pt x="7369975" y="468782"/>
                </a:lnTo>
                <a:lnTo>
                  <a:pt x="7359992" y="478764"/>
                </a:lnTo>
                <a:lnTo>
                  <a:pt x="7357516" y="479005"/>
                </a:lnTo>
                <a:close/>
              </a:path>
              <a:path w="7370445" h="479425">
                <a:moveTo>
                  <a:pt x="25400" y="25400"/>
                </a:moveTo>
                <a:lnTo>
                  <a:pt x="12700" y="25400"/>
                </a:lnTo>
                <a:lnTo>
                  <a:pt x="25400" y="12700"/>
                </a:lnTo>
                <a:lnTo>
                  <a:pt x="25400" y="25400"/>
                </a:lnTo>
                <a:close/>
              </a:path>
              <a:path w="7370445" h="479425">
                <a:moveTo>
                  <a:pt x="7344816" y="25400"/>
                </a:moveTo>
                <a:lnTo>
                  <a:pt x="25400" y="25400"/>
                </a:lnTo>
                <a:lnTo>
                  <a:pt x="25400" y="12700"/>
                </a:lnTo>
                <a:lnTo>
                  <a:pt x="7344816" y="12700"/>
                </a:lnTo>
                <a:lnTo>
                  <a:pt x="7344816" y="25400"/>
                </a:lnTo>
                <a:close/>
              </a:path>
              <a:path w="7370445" h="479425">
                <a:moveTo>
                  <a:pt x="7344816" y="466305"/>
                </a:moveTo>
                <a:lnTo>
                  <a:pt x="7344816" y="12700"/>
                </a:lnTo>
                <a:lnTo>
                  <a:pt x="7357516" y="25400"/>
                </a:lnTo>
                <a:lnTo>
                  <a:pt x="7370216" y="25400"/>
                </a:lnTo>
                <a:lnTo>
                  <a:pt x="7370216" y="453605"/>
                </a:lnTo>
                <a:lnTo>
                  <a:pt x="7357516" y="453605"/>
                </a:lnTo>
                <a:lnTo>
                  <a:pt x="7344816" y="466305"/>
                </a:lnTo>
                <a:close/>
              </a:path>
              <a:path w="7370445" h="479425">
                <a:moveTo>
                  <a:pt x="7370216" y="25400"/>
                </a:moveTo>
                <a:lnTo>
                  <a:pt x="7357516" y="25400"/>
                </a:lnTo>
                <a:lnTo>
                  <a:pt x="7344816" y="12700"/>
                </a:lnTo>
                <a:lnTo>
                  <a:pt x="7370216" y="12700"/>
                </a:lnTo>
                <a:lnTo>
                  <a:pt x="7370216" y="25400"/>
                </a:lnTo>
                <a:close/>
              </a:path>
              <a:path w="7370445" h="479425">
                <a:moveTo>
                  <a:pt x="25400" y="466305"/>
                </a:moveTo>
                <a:lnTo>
                  <a:pt x="12700" y="453605"/>
                </a:lnTo>
                <a:lnTo>
                  <a:pt x="25400" y="453605"/>
                </a:lnTo>
                <a:lnTo>
                  <a:pt x="25400" y="466305"/>
                </a:lnTo>
                <a:close/>
              </a:path>
              <a:path w="7370445" h="479425">
                <a:moveTo>
                  <a:pt x="7344816" y="466305"/>
                </a:moveTo>
                <a:lnTo>
                  <a:pt x="25400" y="466305"/>
                </a:lnTo>
                <a:lnTo>
                  <a:pt x="25400" y="453605"/>
                </a:lnTo>
                <a:lnTo>
                  <a:pt x="7344816" y="453605"/>
                </a:lnTo>
                <a:lnTo>
                  <a:pt x="7344816" y="466305"/>
                </a:lnTo>
                <a:close/>
              </a:path>
              <a:path w="7370445" h="479425">
                <a:moveTo>
                  <a:pt x="7370216" y="466305"/>
                </a:moveTo>
                <a:lnTo>
                  <a:pt x="7344816" y="466305"/>
                </a:lnTo>
                <a:lnTo>
                  <a:pt x="7357516" y="453605"/>
                </a:lnTo>
                <a:lnTo>
                  <a:pt x="7370216" y="453605"/>
                </a:lnTo>
                <a:lnTo>
                  <a:pt x="7370216" y="466305"/>
                </a:lnTo>
                <a:close/>
              </a:path>
            </a:pathLst>
          </a:custGeom>
          <a:solidFill>
            <a:srgbClr val="4F81BC"/>
          </a:solidFill>
        </p:spPr>
        <p:txBody>
          <a:bodyPr wrap="square" lIns="0" tIns="0" rIns="0" bIns="0" rtlCol="0"/>
          <a:lstStyle/>
          <a:p>
            <a:endParaRPr/>
          </a:p>
        </p:txBody>
      </p:sp>
      <p:sp>
        <p:nvSpPr>
          <p:cNvPr id="13" name="object 13"/>
          <p:cNvSpPr/>
          <p:nvPr/>
        </p:nvSpPr>
        <p:spPr>
          <a:xfrm>
            <a:off x="1339596" y="2985516"/>
            <a:ext cx="5140960" cy="530860"/>
          </a:xfrm>
          <a:custGeom>
            <a:avLst/>
            <a:gdLst/>
            <a:ahLst/>
            <a:cxnLst/>
            <a:rect l="l" t="t" r="r" b="b"/>
            <a:pathLst>
              <a:path w="5140960" h="530860">
                <a:moveTo>
                  <a:pt x="88391" y="530351"/>
                </a:moveTo>
                <a:lnTo>
                  <a:pt x="47326" y="520876"/>
                </a:lnTo>
                <a:lnTo>
                  <a:pt x="16529" y="494587"/>
                </a:lnTo>
                <a:lnTo>
                  <a:pt x="980" y="456548"/>
                </a:lnTo>
                <a:lnTo>
                  <a:pt x="0" y="88391"/>
                </a:lnTo>
                <a:lnTo>
                  <a:pt x="963" y="73928"/>
                </a:lnTo>
                <a:lnTo>
                  <a:pt x="16645" y="35815"/>
                </a:lnTo>
                <a:lnTo>
                  <a:pt x="47624" y="9507"/>
                </a:lnTo>
                <a:lnTo>
                  <a:pt x="5052059" y="0"/>
                </a:lnTo>
                <a:lnTo>
                  <a:pt x="5066564" y="1085"/>
                </a:lnTo>
                <a:lnTo>
                  <a:pt x="5104788" y="17142"/>
                </a:lnTo>
                <a:lnTo>
                  <a:pt x="5131111" y="48437"/>
                </a:lnTo>
                <a:lnTo>
                  <a:pt x="5140452" y="441959"/>
                </a:lnTo>
                <a:lnTo>
                  <a:pt x="5139322" y="456548"/>
                </a:lnTo>
                <a:lnTo>
                  <a:pt x="5123279" y="494891"/>
                </a:lnTo>
                <a:lnTo>
                  <a:pt x="5092180" y="521169"/>
                </a:lnTo>
                <a:lnTo>
                  <a:pt x="88391" y="530351"/>
                </a:lnTo>
                <a:close/>
              </a:path>
            </a:pathLst>
          </a:custGeom>
          <a:solidFill>
            <a:srgbClr val="4F81BC"/>
          </a:solidFill>
        </p:spPr>
        <p:txBody>
          <a:bodyPr wrap="square" lIns="0" tIns="0" rIns="0" bIns="0" rtlCol="0"/>
          <a:lstStyle/>
          <a:p>
            <a:endParaRPr/>
          </a:p>
        </p:txBody>
      </p:sp>
      <p:sp>
        <p:nvSpPr>
          <p:cNvPr id="14" name="object 14"/>
          <p:cNvSpPr/>
          <p:nvPr/>
        </p:nvSpPr>
        <p:spPr>
          <a:xfrm>
            <a:off x="1326261" y="2972460"/>
            <a:ext cx="5166995" cy="556260"/>
          </a:xfrm>
          <a:custGeom>
            <a:avLst/>
            <a:gdLst/>
            <a:ahLst/>
            <a:cxnLst/>
            <a:rect l="l" t="t" r="r" b="b"/>
            <a:pathLst>
              <a:path w="5166995" h="556260">
                <a:moveTo>
                  <a:pt x="5085473" y="1269"/>
                </a:moveTo>
                <a:lnTo>
                  <a:pt x="81064" y="1269"/>
                </a:lnTo>
                <a:lnTo>
                  <a:pt x="86055" y="0"/>
                </a:lnTo>
                <a:lnTo>
                  <a:pt x="5080482" y="0"/>
                </a:lnTo>
                <a:lnTo>
                  <a:pt x="5085473" y="1269"/>
                </a:lnTo>
                <a:close/>
              </a:path>
              <a:path w="5166995" h="556260">
                <a:moveTo>
                  <a:pt x="5117642" y="13969"/>
                </a:moveTo>
                <a:lnTo>
                  <a:pt x="48882" y="13969"/>
                </a:lnTo>
                <a:lnTo>
                  <a:pt x="53136" y="11429"/>
                </a:lnTo>
                <a:lnTo>
                  <a:pt x="56959" y="8889"/>
                </a:lnTo>
                <a:lnTo>
                  <a:pt x="61442" y="7619"/>
                </a:lnTo>
                <a:lnTo>
                  <a:pt x="66027" y="5079"/>
                </a:lnTo>
                <a:lnTo>
                  <a:pt x="71335" y="3809"/>
                </a:lnTo>
                <a:lnTo>
                  <a:pt x="75539" y="2539"/>
                </a:lnTo>
                <a:lnTo>
                  <a:pt x="80441" y="1269"/>
                </a:lnTo>
                <a:lnTo>
                  <a:pt x="5086096" y="1269"/>
                </a:lnTo>
                <a:lnTo>
                  <a:pt x="5090985" y="2539"/>
                </a:lnTo>
                <a:lnTo>
                  <a:pt x="5095189" y="3809"/>
                </a:lnTo>
                <a:lnTo>
                  <a:pt x="5095798" y="3809"/>
                </a:lnTo>
                <a:lnTo>
                  <a:pt x="5100497" y="5079"/>
                </a:lnTo>
                <a:lnTo>
                  <a:pt x="5104523" y="7619"/>
                </a:lnTo>
                <a:lnTo>
                  <a:pt x="5105095" y="7619"/>
                </a:lnTo>
                <a:lnTo>
                  <a:pt x="5109578" y="8889"/>
                </a:lnTo>
                <a:lnTo>
                  <a:pt x="5113934" y="11429"/>
                </a:lnTo>
                <a:lnTo>
                  <a:pt x="5117642" y="13969"/>
                </a:lnTo>
                <a:close/>
              </a:path>
              <a:path w="5166995" h="556260">
                <a:moveTo>
                  <a:pt x="36093" y="60959"/>
                </a:moveTo>
                <a:lnTo>
                  <a:pt x="7962" y="60959"/>
                </a:lnTo>
                <a:lnTo>
                  <a:pt x="10007" y="55879"/>
                </a:lnTo>
                <a:lnTo>
                  <a:pt x="11963" y="52069"/>
                </a:lnTo>
                <a:lnTo>
                  <a:pt x="14706" y="48259"/>
                </a:lnTo>
                <a:lnTo>
                  <a:pt x="17017" y="44449"/>
                </a:lnTo>
                <a:lnTo>
                  <a:pt x="19824" y="40639"/>
                </a:lnTo>
                <a:lnTo>
                  <a:pt x="22821" y="36829"/>
                </a:lnTo>
                <a:lnTo>
                  <a:pt x="26390" y="31749"/>
                </a:lnTo>
                <a:lnTo>
                  <a:pt x="29756" y="29209"/>
                </a:lnTo>
                <a:lnTo>
                  <a:pt x="33273" y="25399"/>
                </a:lnTo>
                <a:lnTo>
                  <a:pt x="36487" y="22859"/>
                </a:lnTo>
                <a:lnTo>
                  <a:pt x="40792" y="19049"/>
                </a:lnTo>
                <a:lnTo>
                  <a:pt x="44259" y="16509"/>
                </a:lnTo>
                <a:lnTo>
                  <a:pt x="48361" y="13969"/>
                </a:lnTo>
                <a:lnTo>
                  <a:pt x="5118163" y="13969"/>
                </a:lnTo>
                <a:lnTo>
                  <a:pt x="5122265" y="16509"/>
                </a:lnTo>
                <a:lnTo>
                  <a:pt x="5126228" y="19049"/>
                </a:lnTo>
                <a:lnTo>
                  <a:pt x="5130038" y="22859"/>
                </a:lnTo>
                <a:lnTo>
                  <a:pt x="5131644" y="24129"/>
                </a:lnTo>
                <a:lnTo>
                  <a:pt x="101460" y="24129"/>
                </a:lnTo>
                <a:lnTo>
                  <a:pt x="96900" y="25399"/>
                </a:lnTo>
                <a:lnTo>
                  <a:pt x="89890" y="25399"/>
                </a:lnTo>
                <a:lnTo>
                  <a:pt x="85521" y="26669"/>
                </a:lnTo>
                <a:lnTo>
                  <a:pt x="82473" y="26669"/>
                </a:lnTo>
                <a:lnTo>
                  <a:pt x="78270" y="27939"/>
                </a:lnTo>
                <a:lnTo>
                  <a:pt x="78879" y="27939"/>
                </a:lnTo>
                <a:lnTo>
                  <a:pt x="74764" y="29209"/>
                </a:lnTo>
                <a:lnTo>
                  <a:pt x="75349" y="29209"/>
                </a:lnTo>
                <a:lnTo>
                  <a:pt x="71323" y="30479"/>
                </a:lnTo>
                <a:lnTo>
                  <a:pt x="71894" y="30479"/>
                </a:lnTo>
                <a:lnTo>
                  <a:pt x="67983" y="31749"/>
                </a:lnTo>
                <a:lnTo>
                  <a:pt x="68541" y="31749"/>
                </a:lnTo>
                <a:lnTo>
                  <a:pt x="64719" y="34289"/>
                </a:lnTo>
                <a:lnTo>
                  <a:pt x="65252" y="34289"/>
                </a:lnTo>
                <a:lnTo>
                  <a:pt x="61544" y="35559"/>
                </a:lnTo>
                <a:lnTo>
                  <a:pt x="62077" y="35559"/>
                </a:lnTo>
                <a:lnTo>
                  <a:pt x="58483" y="38099"/>
                </a:lnTo>
                <a:lnTo>
                  <a:pt x="58991" y="38099"/>
                </a:lnTo>
                <a:lnTo>
                  <a:pt x="57251" y="39369"/>
                </a:lnTo>
                <a:lnTo>
                  <a:pt x="56006" y="39369"/>
                </a:lnTo>
                <a:lnTo>
                  <a:pt x="52654" y="41909"/>
                </a:lnTo>
                <a:lnTo>
                  <a:pt x="53124" y="41909"/>
                </a:lnTo>
                <a:lnTo>
                  <a:pt x="49910" y="44449"/>
                </a:lnTo>
                <a:lnTo>
                  <a:pt x="50355" y="44449"/>
                </a:lnTo>
                <a:lnTo>
                  <a:pt x="47282" y="46989"/>
                </a:lnTo>
                <a:lnTo>
                  <a:pt x="47713" y="46989"/>
                </a:lnTo>
                <a:lnTo>
                  <a:pt x="44780" y="49529"/>
                </a:lnTo>
                <a:lnTo>
                  <a:pt x="45186" y="49529"/>
                </a:lnTo>
                <a:lnTo>
                  <a:pt x="42405" y="52069"/>
                </a:lnTo>
                <a:lnTo>
                  <a:pt x="42786" y="52069"/>
                </a:lnTo>
                <a:lnTo>
                  <a:pt x="41033" y="54609"/>
                </a:lnTo>
                <a:lnTo>
                  <a:pt x="40525" y="54609"/>
                </a:lnTo>
                <a:lnTo>
                  <a:pt x="38049" y="58419"/>
                </a:lnTo>
                <a:lnTo>
                  <a:pt x="38392" y="58419"/>
                </a:lnTo>
                <a:lnTo>
                  <a:pt x="36093" y="60959"/>
                </a:lnTo>
                <a:close/>
              </a:path>
              <a:path w="5166995" h="556260">
                <a:moveTo>
                  <a:pt x="5065395" y="25399"/>
                </a:moveTo>
                <a:lnTo>
                  <a:pt x="101142" y="25399"/>
                </a:lnTo>
                <a:lnTo>
                  <a:pt x="101460" y="24129"/>
                </a:lnTo>
                <a:lnTo>
                  <a:pt x="5065064" y="24129"/>
                </a:lnTo>
                <a:lnTo>
                  <a:pt x="5065395" y="25399"/>
                </a:lnTo>
                <a:close/>
              </a:path>
              <a:path w="5166995" h="556260">
                <a:moveTo>
                  <a:pt x="5111013" y="40639"/>
                </a:moveTo>
                <a:lnTo>
                  <a:pt x="5107546" y="38099"/>
                </a:lnTo>
                <a:lnTo>
                  <a:pt x="5108054" y="38099"/>
                </a:lnTo>
                <a:lnTo>
                  <a:pt x="5104460" y="35559"/>
                </a:lnTo>
                <a:lnTo>
                  <a:pt x="5104980" y="35559"/>
                </a:lnTo>
                <a:lnTo>
                  <a:pt x="5101272" y="34289"/>
                </a:lnTo>
                <a:lnTo>
                  <a:pt x="5101818" y="34289"/>
                </a:lnTo>
                <a:lnTo>
                  <a:pt x="5097995" y="31749"/>
                </a:lnTo>
                <a:lnTo>
                  <a:pt x="5098554" y="31749"/>
                </a:lnTo>
                <a:lnTo>
                  <a:pt x="5094630" y="30479"/>
                </a:lnTo>
                <a:lnTo>
                  <a:pt x="5095201" y="30479"/>
                </a:lnTo>
                <a:lnTo>
                  <a:pt x="5091176" y="29209"/>
                </a:lnTo>
                <a:lnTo>
                  <a:pt x="5091772" y="29209"/>
                </a:lnTo>
                <a:lnTo>
                  <a:pt x="5087658" y="27939"/>
                </a:lnTo>
                <a:lnTo>
                  <a:pt x="5088255" y="27939"/>
                </a:lnTo>
                <a:lnTo>
                  <a:pt x="5084051" y="26669"/>
                </a:lnTo>
                <a:lnTo>
                  <a:pt x="5081003" y="26669"/>
                </a:lnTo>
                <a:lnTo>
                  <a:pt x="5076647" y="25399"/>
                </a:lnTo>
                <a:lnTo>
                  <a:pt x="5069624" y="25399"/>
                </a:lnTo>
                <a:lnTo>
                  <a:pt x="5065064" y="24129"/>
                </a:lnTo>
                <a:lnTo>
                  <a:pt x="5131644" y="24129"/>
                </a:lnTo>
                <a:lnTo>
                  <a:pt x="5133251" y="25399"/>
                </a:lnTo>
                <a:lnTo>
                  <a:pt x="5136769" y="29209"/>
                </a:lnTo>
                <a:lnTo>
                  <a:pt x="5140134" y="31749"/>
                </a:lnTo>
                <a:lnTo>
                  <a:pt x="5143715" y="36829"/>
                </a:lnTo>
                <a:lnTo>
                  <a:pt x="5146344" y="39369"/>
                </a:lnTo>
                <a:lnTo>
                  <a:pt x="5110530" y="39369"/>
                </a:lnTo>
                <a:lnTo>
                  <a:pt x="5111013" y="40639"/>
                </a:lnTo>
                <a:close/>
              </a:path>
              <a:path w="5166995" h="556260">
                <a:moveTo>
                  <a:pt x="55511" y="40639"/>
                </a:moveTo>
                <a:lnTo>
                  <a:pt x="56006" y="39369"/>
                </a:lnTo>
                <a:lnTo>
                  <a:pt x="57251" y="39369"/>
                </a:lnTo>
                <a:lnTo>
                  <a:pt x="55511" y="40639"/>
                </a:lnTo>
                <a:close/>
              </a:path>
              <a:path w="5166995" h="556260">
                <a:moveTo>
                  <a:pt x="5126367" y="55879"/>
                </a:moveTo>
                <a:lnTo>
                  <a:pt x="5123738" y="52069"/>
                </a:lnTo>
                <a:lnTo>
                  <a:pt x="5124132" y="52069"/>
                </a:lnTo>
                <a:lnTo>
                  <a:pt x="5121338" y="49529"/>
                </a:lnTo>
                <a:lnTo>
                  <a:pt x="5121757" y="49529"/>
                </a:lnTo>
                <a:lnTo>
                  <a:pt x="5118823" y="46989"/>
                </a:lnTo>
                <a:lnTo>
                  <a:pt x="5119243" y="46989"/>
                </a:lnTo>
                <a:lnTo>
                  <a:pt x="5116169" y="44449"/>
                </a:lnTo>
                <a:lnTo>
                  <a:pt x="5116626" y="44449"/>
                </a:lnTo>
                <a:lnTo>
                  <a:pt x="5113401" y="41909"/>
                </a:lnTo>
                <a:lnTo>
                  <a:pt x="5113870" y="41909"/>
                </a:lnTo>
                <a:lnTo>
                  <a:pt x="5110530" y="39369"/>
                </a:lnTo>
                <a:lnTo>
                  <a:pt x="5146344" y="39369"/>
                </a:lnTo>
                <a:lnTo>
                  <a:pt x="5149519" y="44449"/>
                </a:lnTo>
                <a:lnTo>
                  <a:pt x="5151818" y="48259"/>
                </a:lnTo>
                <a:lnTo>
                  <a:pt x="5154561" y="52069"/>
                </a:lnTo>
                <a:lnTo>
                  <a:pt x="5155865" y="54609"/>
                </a:lnTo>
                <a:lnTo>
                  <a:pt x="5126012" y="54609"/>
                </a:lnTo>
                <a:lnTo>
                  <a:pt x="5126367" y="55879"/>
                </a:lnTo>
                <a:close/>
              </a:path>
              <a:path w="5166995" h="556260">
                <a:moveTo>
                  <a:pt x="40157" y="55879"/>
                </a:moveTo>
                <a:lnTo>
                  <a:pt x="40525" y="54609"/>
                </a:lnTo>
                <a:lnTo>
                  <a:pt x="41033" y="54609"/>
                </a:lnTo>
                <a:lnTo>
                  <a:pt x="40157" y="55879"/>
                </a:lnTo>
                <a:close/>
              </a:path>
              <a:path w="5166995" h="556260">
                <a:moveTo>
                  <a:pt x="5158562" y="60959"/>
                </a:moveTo>
                <a:lnTo>
                  <a:pt x="5130431" y="60959"/>
                </a:lnTo>
                <a:lnTo>
                  <a:pt x="5128133" y="58419"/>
                </a:lnTo>
                <a:lnTo>
                  <a:pt x="5128475" y="58419"/>
                </a:lnTo>
                <a:lnTo>
                  <a:pt x="5126012" y="54609"/>
                </a:lnTo>
                <a:lnTo>
                  <a:pt x="5155865" y="54609"/>
                </a:lnTo>
                <a:lnTo>
                  <a:pt x="5156517" y="55879"/>
                </a:lnTo>
                <a:lnTo>
                  <a:pt x="5158562" y="60959"/>
                </a:lnTo>
                <a:close/>
              </a:path>
              <a:path w="5166995" h="556260">
                <a:moveTo>
                  <a:pt x="36410" y="494029"/>
                </a:moveTo>
                <a:lnTo>
                  <a:pt x="7721" y="494029"/>
                </a:lnTo>
                <a:lnTo>
                  <a:pt x="5918" y="488950"/>
                </a:lnTo>
                <a:lnTo>
                  <a:pt x="4343" y="485139"/>
                </a:lnTo>
                <a:lnTo>
                  <a:pt x="3149" y="480059"/>
                </a:lnTo>
                <a:lnTo>
                  <a:pt x="2006" y="474979"/>
                </a:lnTo>
                <a:lnTo>
                  <a:pt x="1092" y="471169"/>
                </a:lnTo>
                <a:lnTo>
                  <a:pt x="368" y="464819"/>
                </a:lnTo>
                <a:lnTo>
                  <a:pt x="25" y="459739"/>
                </a:lnTo>
                <a:lnTo>
                  <a:pt x="0" y="95249"/>
                </a:lnTo>
                <a:lnTo>
                  <a:pt x="368" y="90169"/>
                </a:lnTo>
                <a:lnTo>
                  <a:pt x="7721" y="60959"/>
                </a:lnTo>
                <a:lnTo>
                  <a:pt x="36410" y="60959"/>
                </a:lnTo>
                <a:lnTo>
                  <a:pt x="34277" y="64769"/>
                </a:lnTo>
                <a:lnTo>
                  <a:pt x="34569" y="64769"/>
                </a:lnTo>
                <a:lnTo>
                  <a:pt x="33265" y="67309"/>
                </a:lnTo>
                <a:lnTo>
                  <a:pt x="32880" y="67309"/>
                </a:lnTo>
                <a:lnTo>
                  <a:pt x="31114" y="71119"/>
                </a:lnTo>
                <a:lnTo>
                  <a:pt x="31356" y="71119"/>
                </a:lnTo>
                <a:lnTo>
                  <a:pt x="30297" y="73659"/>
                </a:lnTo>
                <a:lnTo>
                  <a:pt x="29984" y="73659"/>
                </a:lnTo>
                <a:lnTo>
                  <a:pt x="28936" y="77469"/>
                </a:lnTo>
                <a:lnTo>
                  <a:pt x="28778" y="77469"/>
                </a:lnTo>
                <a:lnTo>
                  <a:pt x="27882" y="81279"/>
                </a:lnTo>
                <a:lnTo>
                  <a:pt x="27736" y="81279"/>
                </a:lnTo>
                <a:lnTo>
                  <a:pt x="26758" y="85089"/>
                </a:lnTo>
                <a:lnTo>
                  <a:pt x="26098" y="88899"/>
                </a:lnTo>
                <a:lnTo>
                  <a:pt x="25641" y="92709"/>
                </a:lnTo>
                <a:lnTo>
                  <a:pt x="25476" y="95249"/>
                </a:lnTo>
                <a:lnTo>
                  <a:pt x="25387" y="96519"/>
                </a:lnTo>
                <a:lnTo>
                  <a:pt x="25285" y="100329"/>
                </a:lnTo>
                <a:lnTo>
                  <a:pt x="25272" y="454659"/>
                </a:lnTo>
                <a:lnTo>
                  <a:pt x="25361" y="458469"/>
                </a:lnTo>
                <a:lnTo>
                  <a:pt x="25704" y="463550"/>
                </a:lnTo>
                <a:lnTo>
                  <a:pt x="26200" y="467359"/>
                </a:lnTo>
                <a:lnTo>
                  <a:pt x="26360" y="467359"/>
                </a:lnTo>
                <a:lnTo>
                  <a:pt x="26885" y="469900"/>
                </a:lnTo>
                <a:lnTo>
                  <a:pt x="27736" y="473709"/>
                </a:lnTo>
                <a:lnTo>
                  <a:pt x="27584" y="473709"/>
                </a:lnTo>
                <a:lnTo>
                  <a:pt x="28778" y="477519"/>
                </a:lnTo>
                <a:lnTo>
                  <a:pt x="28587" y="477519"/>
                </a:lnTo>
                <a:lnTo>
                  <a:pt x="29984" y="481329"/>
                </a:lnTo>
                <a:lnTo>
                  <a:pt x="30165" y="481329"/>
                </a:lnTo>
                <a:lnTo>
                  <a:pt x="31356" y="485139"/>
                </a:lnTo>
                <a:lnTo>
                  <a:pt x="31703" y="485139"/>
                </a:lnTo>
                <a:lnTo>
                  <a:pt x="32880" y="487679"/>
                </a:lnTo>
                <a:lnTo>
                  <a:pt x="32613" y="487679"/>
                </a:lnTo>
                <a:lnTo>
                  <a:pt x="34569" y="491489"/>
                </a:lnTo>
                <a:lnTo>
                  <a:pt x="34988" y="491489"/>
                </a:lnTo>
                <a:lnTo>
                  <a:pt x="36410" y="494029"/>
                </a:lnTo>
                <a:close/>
              </a:path>
              <a:path w="5166995" h="556260">
                <a:moveTo>
                  <a:pt x="5133911" y="68579"/>
                </a:moveTo>
                <a:lnTo>
                  <a:pt x="5131955" y="64769"/>
                </a:lnTo>
                <a:lnTo>
                  <a:pt x="5132247" y="64769"/>
                </a:lnTo>
                <a:lnTo>
                  <a:pt x="5130114" y="60959"/>
                </a:lnTo>
                <a:lnTo>
                  <a:pt x="5158803" y="60959"/>
                </a:lnTo>
                <a:lnTo>
                  <a:pt x="5161072" y="67309"/>
                </a:lnTo>
                <a:lnTo>
                  <a:pt x="5133644" y="67309"/>
                </a:lnTo>
                <a:lnTo>
                  <a:pt x="5133911" y="68579"/>
                </a:lnTo>
                <a:close/>
              </a:path>
              <a:path w="5166995" h="556260">
                <a:moveTo>
                  <a:pt x="32613" y="68579"/>
                </a:moveTo>
                <a:lnTo>
                  <a:pt x="32880" y="67309"/>
                </a:lnTo>
                <a:lnTo>
                  <a:pt x="33265" y="67309"/>
                </a:lnTo>
                <a:lnTo>
                  <a:pt x="32613" y="68579"/>
                </a:lnTo>
                <a:close/>
              </a:path>
              <a:path w="5166995" h="556260">
                <a:moveTo>
                  <a:pt x="5136756" y="74929"/>
                </a:moveTo>
                <a:lnTo>
                  <a:pt x="5135181" y="71119"/>
                </a:lnTo>
                <a:lnTo>
                  <a:pt x="5135422" y="71119"/>
                </a:lnTo>
                <a:lnTo>
                  <a:pt x="5133644" y="67309"/>
                </a:lnTo>
                <a:lnTo>
                  <a:pt x="5161072" y="67309"/>
                </a:lnTo>
                <a:lnTo>
                  <a:pt x="5162003" y="69849"/>
                </a:lnTo>
                <a:lnTo>
                  <a:pt x="5162925" y="73659"/>
                </a:lnTo>
                <a:lnTo>
                  <a:pt x="5136553" y="73659"/>
                </a:lnTo>
                <a:lnTo>
                  <a:pt x="5136756" y="74929"/>
                </a:lnTo>
                <a:close/>
              </a:path>
              <a:path w="5166995" h="556260">
                <a:moveTo>
                  <a:pt x="29768" y="74929"/>
                </a:moveTo>
                <a:lnTo>
                  <a:pt x="29984" y="73659"/>
                </a:lnTo>
                <a:lnTo>
                  <a:pt x="30297" y="73659"/>
                </a:lnTo>
                <a:lnTo>
                  <a:pt x="29768" y="74929"/>
                </a:lnTo>
                <a:close/>
              </a:path>
              <a:path w="5166995" h="556260">
                <a:moveTo>
                  <a:pt x="5137937" y="78739"/>
                </a:moveTo>
                <a:lnTo>
                  <a:pt x="5136553" y="73659"/>
                </a:lnTo>
                <a:lnTo>
                  <a:pt x="5162925" y="73659"/>
                </a:lnTo>
                <a:lnTo>
                  <a:pt x="5163540" y="76199"/>
                </a:lnTo>
                <a:lnTo>
                  <a:pt x="5163870" y="77469"/>
                </a:lnTo>
                <a:lnTo>
                  <a:pt x="5137746" y="77469"/>
                </a:lnTo>
                <a:lnTo>
                  <a:pt x="5137937" y="78739"/>
                </a:lnTo>
                <a:close/>
              </a:path>
              <a:path w="5166995" h="556260">
                <a:moveTo>
                  <a:pt x="28587" y="78739"/>
                </a:moveTo>
                <a:lnTo>
                  <a:pt x="28778" y="77469"/>
                </a:lnTo>
                <a:lnTo>
                  <a:pt x="28936" y="77469"/>
                </a:lnTo>
                <a:lnTo>
                  <a:pt x="28587" y="78739"/>
                </a:lnTo>
                <a:close/>
              </a:path>
              <a:path w="5166995" h="556260">
                <a:moveTo>
                  <a:pt x="5138940" y="82549"/>
                </a:moveTo>
                <a:lnTo>
                  <a:pt x="5137746" y="77469"/>
                </a:lnTo>
                <a:lnTo>
                  <a:pt x="5163870" y="77469"/>
                </a:lnTo>
                <a:lnTo>
                  <a:pt x="5164531" y="80009"/>
                </a:lnTo>
                <a:lnTo>
                  <a:pt x="5164877" y="81279"/>
                </a:lnTo>
                <a:lnTo>
                  <a:pt x="5138788" y="81279"/>
                </a:lnTo>
                <a:lnTo>
                  <a:pt x="5138940" y="82549"/>
                </a:lnTo>
                <a:close/>
              </a:path>
              <a:path w="5166995" h="556260">
                <a:moveTo>
                  <a:pt x="27584" y="82549"/>
                </a:moveTo>
                <a:lnTo>
                  <a:pt x="27736" y="81279"/>
                </a:lnTo>
                <a:lnTo>
                  <a:pt x="27882" y="81279"/>
                </a:lnTo>
                <a:lnTo>
                  <a:pt x="27584" y="82549"/>
                </a:lnTo>
                <a:close/>
              </a:path>
              <a:path w="5166995" h="556260">
                <a:moveTo>
                  <a:pt x="5166255" y="463550"/>
                </a:moveTo>
                <a:lnTo>
                  <a:pt x="5140833" y="463550"/>
                </a:lnTo>
                <a:lnTo>
                  <a:pt x="5141175" y="458469"/>
                </a:lnTo>
                <a:lnTo>
                  <a:pt x="5141137" y="96519"/>
                </a:lnTo>
                <a:lnTo>
                  <a:pt x="5141061" y="95249"/>
                </a:lnTo>
                <a:lnTo>
                  <a:pt x="5140833" y="92709"/>
                </a:lnTo>
                <a:lnTo>
                  <a:pt x="5140337" y="88899"/>
                </a:lnTo>
                <a:lnTo>
                  <a:pt x="5139651" y="85089"/>
                </a:lnTo>
                <a:lnTo>
                  <a:pt x="5138788" y="81279"/>
                </a:lnTo>
                <a:lnTo>
                  <a:pt x="5164877" y="81279"/>
                </a:lnTo>
                <a:lnTo>
                  <a:pt x="5165534" y="85089"/>
                </a:lnTo>
                <a:lnTo>
                  <a:pt x="5166093" y="90169"/>
                </a:lnTo>
                <a:lnTo>
                  <a:pt x="5166499" y="95249"/>
                </a:lnTo>
                <a:lnTo>
                  <a:pt x="5166652" y="100329"/>
                </a:lnTo>
                <a:lnTo>
                  <a:pt x="5166499" y="459739"/>
                </a:lnTo>
                <a:lnTo>
                  <a:pt x="5166255" y="463550"/>
                </a:lnTo>
                <a:close/>
              </a:path>
              <a:path w="5166995" h="556260">
                <a:moveTo>
                  <a:pt x="25780" y="463550"/>
                </a:moveTo>
                <a:lnTo>
                  <a:pt x="25641" y="462279"/>
                </a:lnTo>
                <a:lnTo>
                  <a:pt x="25780" y="463550"/>
                </a:lnTo>
                <a:close/>
              </a:path>
              <a:path w="5166995" h="556260">
                <a:moveTo>
                  <a:pt x="5165907" y="467359"/>
                </a:moveTo>
                <a:lnTo>
                  <a:pt x="5140337" y="467359"/>
                </a:lnTo>
                <a:lnTo>
                  <a:pt x="5140896" y="462279"/>
                </a:lnTo>
                <a:lnTo>
                  <a:pt x="5140833" y="463550"/>
                </a:lnTo>
                <a:lnTo>
                  <a:pt x="5166255" y="463550"/>
                </a:lnTo>
                <a:lnTo>
                  <a:pt x="5166093" y="466089"/>
                </a:lnTo>
                <a:lnTo>
                  <a:pt x="5165907" y="467359"/>
                </a:lnTo>
                <a:close/>
              </a:path>
              <a:path w="5166995" h="556260">
                <a:moveTo>
                  <a:pt x="26360" y="467359"/>
                </a:moveTo>
                <a:lnTo>
                  <a:pt x="26200" y="467359"/>
                </a:lnTo>
                <a:lnTo>
                  <a:pt x="26098" y="466089"/>
                </a:lnTo>
                <a:lnTo>
                  <a:pt x="26360" y="467359"/>
                </a:lnTo>
                <a:close/>
              </a:path>
              <a:path w="5166995" h="556260">
                <a:moveTo>
                  <a:pt x="5163156" y="481329"/>
                </a:moveTo>
                <a:lnTo>
                  <a:pt x="5136553" y="481329"/>
                </a:lnTo>
                <a:lnTo>
                  <a:pt x="5137937" y="477519"/>
                </a:lnTo>
                <a:lnTo>
                  <a:pt x="5137746" y="477519"/>
                </a:lnTo>
                <a:lnTo>
                  <a:pt x="5138940" y="473709"/>
                </a:lnTo>
                <a:lnTo>
                  <a:pt x="5138788" y="473709"/>
                </a:lnTo>
                <a:lnTo>
                  <a:pt x="5139778" y="469900"/>
                </a:lnTo>
                <a:lnTo>
                  <a:pt x="5140426" y="466089"/>
                </a:lnTo>
                <a:lnTo>
                  <a:pt x="5140337" y="467359"/>
                </a:lnTo>
                <a:lnTo>
                  <a:pt x="5165907" y="467359"/>
                </a:lnTo>
                <a:lnTo>
                  <a:pt x="5165534" y="469900"/>
                </a:lnTo>
                <a:lnTo>
                  <a:pt x="5164658" y="474979"/>
                </a:lnTo>
                <a:lnTo>
                  <a:pt x="5163540" y="480059"/>
                </a:lnTo>
                <a:lnTo>
                  <a:pt x="5163156" y="481329"/>
                </a:lnTo>
                <a:close/>
              </a:path>
              <a:path w="5166995" h="556260">
                <a:moveTo>
                  <a:pt x="30165" y="481329"/>
                </a:moveTo>
                <a:lnTo>
                  <a:pt x="29984" y="481329"/>
                </a:lnTo>
                <a:lnTo>
                  <a:pt x="29768" y="480059"/>
                </a:lnTo>
                <a:lnTo>
                  <a:pt x="30165" y="481329"/>
                </a:lnTo>
                <a:close/>
              </a:path>
              <a:path w="5166995" h="556260">
                <a:moveTo>
                  <a:pt x="5162003" y="485139"/>
                </a:moveTo>
                <a:lnTo>
                  <a:pt x="5135181" y="485139"/>
                </a:lnTo>
                <a:lnTo>
                  <a:pt x="5136756" y="480059"/>
                </a:lnTo>
                <a:lnTo>
                  <a:pt x="5136553" y="481329"/>
                </a:lnTo>
                <a:lnTo>
                  <a:pt x="5163156" y="481329"/>
                </a:lnTo>
                <a:lnTo>
                  <a:pt x="5162003" y="485139"/>
                </a:lnTo>
                <a:close/>
              </a:path>
              <a:path w="5166995" h="556260">
                <a:moveTo>
                  <a:pt x="31703" y="485139"/>
                </a:moveTo>
                <a:lnTo>
                  <a:pt x="31356" y="485139"/>
                </a:lnTo>
                <a:lnTo>
                  <a:pt x="31114" y="483869"/>
                </a:lnTo>
                <a:lnTo>
                  <a:pt x="31703" y="485139"/>
                </a:lnTo>
                <a:close/>
              </a:path>
              <a:path w="5166995" h="556260">
                <a:moveTo>
                  <a:pt x="5159705" y="491489"/>
                </a:moveTo>
                <a:lnTo>
                  <a:pt x="5131955" y="491489"/>
                </a:lnTo>
                <a:lnTo>
                  <a:pt x="5133911" y="487679"/>
                </a:lnTo>
                <a:lnTo>
                  <a:pt x="5133644" y="487679"/>
                </a:lnTo>
                <a:lnTo>
                  <a:pt x="5135422" y="483869"/>
                </a:lnTo>
                <a:lnTo>
                  <a:pt x="5135181" y="485139"/>
                </a:lnTo>
                <a:lnTo>
                  <a:pt x="5162003" y="485139"/>
                </a:lnTo>
                <a:lnTo>
                  <a:pt x="5160606" y="488950"/>
                </a:lnTo>
                <a:lnTo>
                  <a:pt x="5159705" y="491489"/>
                </a:lnTo>
                <a:close/>
              </a:path>
              <a:path w="5166995" h="556260">
                <a:moveTo>
                  <a:pt x="34988" y="491489"/>
                </a:moveTo>
                <a:lnTo>
                  <a:pt x="34569" y="491489"/>
                </a:lnTo>
                <a:lnTo>
                  <a:pt x="34277" y="490219"/>
                </a:lnTo>
                <a:lnTo>
                  <a:pt x="34988" y="491489"/>
                </a:lnTo>
                <a:close/>
              </a:path>
              <a:path w="5166995" h="556260">
                <a:moveTo>
                  <a:pt x="5158803" y="494029"/>
                </a:moveTo>
                <a:lnTo>
                  <a:pt x="5130114" y="494029"/>
                </a:lnTo>
                <a:lnTo>
                  <a:pt x="5132247" y="490219"/>
                </a:lnTo>
                <a:lnTo>
                  <a:pt x="5131955" y="491489"/>
                </a:lnTo>
                <a:lnTo>
                  <a:pt x="5159705" y="491489"/>
                </a:lnTo>
                <a:lnTo>
                  <a:pt x="5158803" y="494029"/>
                </a:lnTo>
                <a:close/>
              </a:path>
              <a:path w="5166995" h="556260">
                <a:moveTo>
                  <a:pt x="5122265" y="538479"/>
                </a:moveTo>
                <a:lnTo>
                  <a:pt x="44259" y="538479"/>
                </a:lnTo>
                <a:lnTo>
                  <a:pt x="40792" y="535939"/>
                </a:lnTo>
                <a:lnTo>
                  <a:pt x="36487" y="533400"/>
                </a:lnTo>
                <a:lnTo>
                  <a:pt x="33273" y="529589"/>
                </a:lnTo>
                <a:lnTo>
                  <a:pt x="29324" y="525779"/>
                </a:lnTo>
                <a:lnTo>
                  <a:pt x="25984" y="523239"/>
                </a:lnTo>
                <a:lnTo>
                  <a:pt x="23202" y="519429"/>
                </a:lnTo>
                <a:lnTo>
                  <a:pt x="20192" y="515619"/>
                </a:lnTo>
                <a:lnTo>
                  <a:pt x="17360" y="511809"/>
                </a:lnTo>
                <a:lnTo>
                  <a:pt x="14706" y="508000"/>
                </a:lnTo>
                <a:lnTo>
                  <a:pt x="14389" y="506729"/>
                </a:lnTo>
                <a:lnTo>
                  <a:pt x="12255" y="502919"/>
                </a:lnTo>
                <a:lnTo>
                  <a:pt x="10007" y="499109"/>
                </a:lnTo>
                <a:lnTo>
                  <a:pt x="7962" y="494029"/>
                </a:lnTo>
                <a:lnTo>
                  <a:pt x="36093" y="494029"/>
                </a:lnTo>
                <a:lnTo>
                  <a:pt x="38392" y="497839"/>
                </a:lnTo>
                <a:lnTo>
                  <a:pt x="38874" y="497839"/>
                </a:lnTo>
                <a:lnTo>
                  <a:pt x="40525" y="500379"/>
                </a:lnTo>
                <a:lnTo>
                  <a:pt x="40157" y="500379"/>
                </a:lnTo>
                <a:lnTo>
                  <a:pt x="42786" y="502919"/>
                </a:lnTo>
                <a:lnTo>
                  <a:pt x="42405" y="502919"/>
                </a:lnTo>
                <a:lnTo>
                  <a:pt x="45186" y="506729"/>
                </a:lnTo>
                <a:lnTo>
                  <a:pt x="45758" y="506729"/>
                </a:lnTo>
                <a:lnTo>
                  <a:pt x="47713" y="509269"/>
                </a:lnTo>
                <a:lnTo>
                  <a:pt x="48306" y="509269"/>
                </a:lnTo>
                <a:lnTo>
                  <a:pt x="50355" y="511809"/>
                </a:lnTo>
                <a:lnTo>
                  <a:pt x="51517" y="511809"/>
                </a:lnTo>
                <a:lnTo>
                  <a:pt x="53124" y="513079"/>
                </a:lnTo>
                <a:lnTo>
                  <a:pt x="52654" y="513079"/>
                </a:lnTo>
                <a:lnTo>
                  <a:pt x="56006" y="515619"/>
                </a:lnTo>
                <a:lnTo>
                  <a:pt x="55511" y="515619"/>
                </a:lnTo>
                <a:lnTo>
                  <a:pt x="58991" y="518159"/>
                </a:lnTo>
                <a:lnTo>
                  <a:pt x="58483" y="518159"/>
                </a:lnTo>
                <a:lnTo>
                  <a:pt x="62077" y="519429"/>
                </a:lnTo>
                <a:lnTo>
                  <a:pt x="61544" y="519429"/>
                </a:lnTo>
                <a:lnTo>
                  <a:pt x="65252" y="521969"/>
                </a:lnTo>
                <a:lnTo>
                  <a:pt x="64719" y="521969"/>
                </a:lnTo>
                <a:lnTo>
                  <a:pt x="68541" y="523239"/>
                </a:lnTo>
                <a:lnTo>
                  <a:pt x="67983" y="523239"/>
                </a:lnTo>
                <a:lnTo>
                  <a:pt x="71894" y="524509"/>
                </a:lnTo>
                <a:lnTo>
                  <a:pt x="71323" y="524509"/>
                </a:lnTo>
                <a:lnTo>
                  <a:pt x="75349" y="525779"/>
                </a:lnTo>
                <a:lnTo>
                  <a:pt x="74764" y="525779"/>
                </a:lnTo>
                <a:lnTo>
                  <a:pt x="78879" y="527050"/>
                </a:lnTo>
                <a:lnTo>
                  <a:pt x="78270" y="527050"/>
                </a:lnTo>
                <a:lnTo>
                  <a:pt x="82473" y="528319"/>
                </a:lnTo>
                <a:lnTo>
                  <a:pt x="81864" y="528319"/>
                </a:lnTo>
                <a:lnTo>
                  <a:pt x="86144" y="529589"/>
                </a:lnTo>
                <a:lnTo>
                  <a:pt x="89255" y="529589"/>
                </a:lnTo>
                <a:lnTo>
                  <a:pt x="93687" y="530859"/>
                </a:lnTo>
                <a:lnTo>
                  <a:pt x="5132180" y="530859"/>
                </a:lnTo>
                <a:lnTo>
                  <a:pt x="5130038" y="533400"/>
                </a:lnTo>
                <a:lnTo>
                  <a:pt x="5126228" y="535939"/>
                </a:lnTo>
                <a:lnTo>
                  <a:pt x="5122265" y="538479"/>
                </a:lnTo>
                <a:close/>
              </a:path>
              <a:path w="5166995" h="556260">
                <a:moveTo>
                  <a:pt x="5157028" y="497839"/>
                </a:moveTo>
                <a:lnTo>
                  <a:pt x="5128133" y="497839"/>
                </a:lnTo>
                <a:lnTo>
                  <a:pt x="5130431" y="494029"/>
                </a:lnTo>
                <a:lnTo>
                  <a:pt x="5158562" y="494029"/>
                </a:lnTo>
                <a:lnTo>
                  <a:pt x="5157028" y="497839"/>
                </a:lnTo>
                <a:close/>
              </a:path>
              <a:path w="5166995" h="556260">
                <a:moveTo>
                  <a:pt x="38874" y="497839"/>
                </a:moveTo>
                <a:lnTo>
                  <a:pt x="38392" y="497839"/>
                </a:lnTo>
                <a:lnTo>
                  <a:pt x="38049" y="496569"/>
                </a:lnTo>
                <a:lnTo>
                  <a:pt x="38874" y="497839"/>
                </a:lnTo>
                <a:close/>
              </a:path>
              <a:path w="5166995" h="556260">
                <a:moveTo>
                  <a:pt x="5152136" y="506729"/>
                </a:moveTo>
                <a:lnTo>
                  <a:pt x="5121338" y="506729"/>
                </a:lnTo>
                <a:lnTo>
                  <a:pt x="5124132" y="502919"/>
                </a:lnTo>
                <a:lnTo>
                  <a:pt x="5123738" y="502919"/>
                </a:lnTo>
                <a:lnTo>
                  <a:pt x="5126367" y="500379"/>
                </a:lnTo>
                <a:lnTo>
                  <a:pt x="5126012" y="500379"/>
                </a:lnTo>
                <a:lnTo>
                  <a:pt x="5128475" y="496569"/>
                </a:lnTo>
                <a:lnTo>
                  <a:pt x="5128133" y="497839"/>
                </a:lnTo>
                <a:lnTo>
                  <a:pt x="5157028" y="497839"/>
                </a:lnTo>
                <a:lnTo>
                  <a:pt x="5156517" y="499109"/>
                </a:lnTo>
                <a:lnTo>
                  <a:pt x="5154269" y="502919"/>
                </a:lnTo>
                <a:lnTo>
                  <a:pt x="5152136" y="506729"/>
                </a:lnTo>
                <a:close/>
              </a:path>
              <a:path w="5166995" h="556260">
                <a:moveTo>
                  <a:pt x="45758" y="506729"/>
                </a:moveTo>
                <a:lnTo>
                  <a:pt x="45186" y="506729"/>
                </a:lnTo>
                <a:lnTo>
                  <a:pt x="44780" y="505459"/>
                </a:lnTo>
                <a:lnTo>
                  <a:pt x="45758" y="506729"/>
                </a:lnTo>
                <a:close/>
              </a:path>
              <a:path w="5166995" h="556260">
                <a:moveTo>
                  <a:pt x="5150827" y="509269"/>
                </a:moveTo>
                <a:lnTo>
                  <a:pt x="5118823" y="509269"/>
                </a:lnTo>
                <a:lnTo>
                  <a:pt x="5121757" y="505459"/>
                </a:lnTo>
                <a:lnTo>
                  <a:pt x="5121338" y="506729"/>
                </a:lnTo>
                <a:lnTo>
                  <a:pt x="5152136" y="506729"/>
                </a:lnTo>
                <a:lnTo>
                  <a:pt x="5150827" y="509269"/>
                </a:lnTo>
                <a:close/>
              </a:path>
              <a:path w="5166995" h="556260">
                <a:moveTo>
                  <a:pt x="48306" y="509269"/>
                </a:moveTo>
                <a:lnTo>
                  <a:pt x="47713" y="509269"/>
                </a:lnTo>
                <a:lnTo>
                  <a:pt x="47282" y="508000"/>
                </a:lnTo>
                <a:lnTo>
                  <a:pt x="48306" y="509269"/>
                </a:lnTo>
                <a:close/>
              </a:path>
              <a:path w="5166995" h="556260">
                <a:moveTo>
                  <a:pt x="5149519" y="511809"/>
                </a:moveTo>
                <a:lnTo>
                  <a:pt x="5116169" y="511809"/>
                </a:lnTo>
                <a:lnTo>
                  <a:pt x="5119243" y="508000"/>
                </a:lnTo>
                <a:lnTo>
                  <a:pt x="5118823" y="509269"/>
                </a:lnTo>
                <a:lnTo>
                  <a:pt x="5150827" y="509269"/>
                </a:lnTo>
                <a:lnTo>
                  <a:pt x="5149519" y="511809"/>
                </a:lnTo>
                <a:close/>
              </a:path>
              <a:path w="5166995" h="556260">
                <a:moveTo>
                  <a:pt x="51517" y="511809"/>
                </a:moveTo>
                <a:lnTo>
                  <a:pt x="50355" y="511809"/>
                </a:lnTo>
                <a:lnTo>
                  <a:pt x="49910" y="510539"/>
                </a:lnTo>
                <a:lnTo>
                  <a:pt x="51517" y="511809"/>
                </a:lnTo>
                <a:close/>
              </a:path>
              <a:path w="5166995" h="556260">
                <a:moveTo>
                  <a:pt x="5132180" y="530859"/>
                </a:moveTo>
                <a:lnTo>
                  <a:pt x="5072837" y="530859"/>
                </a:lnTo>
                <a:lnTo>
                  <a:pt x="5077269" y="529589"/>
                </a:lnTo>
                <a:lnTo>
                  <a:pt x="5080381" y="529589"/>
                </a:lnTo>
                <a:lnTo>
                  <a:pt x="5084660" y="528319"/>
                </a:lnTo>
                <a:lnTo>
                  <a:pt x="5084051" y="528319"/>
                </a:lnTo>
                <a:lnTo>
                  <a:pt x="5088255" y="527050"/>
                </a:lnTo>
                <a:lnTo>
                  <a:pt x="5087658" y="527050"/>
                </a:lnTo>
                <a:lnTo>
                  <a:pt x="5091772" y="525779"/>
                </a:lnTo>
                <a:lnTo>
                  <a:pt x="5091176" y="525779"/>
                </a:lnTo>
                <a:lnTo>
                  <a:pt x="5095201" y="524509"/>
                </a:lnTo>
                <a:lnTo>
                  <a:pt x="5094630" y="524509"/>
                </a:lnTo>
                <a:lnTo>
                  <a:pt x="5098554" y="523239"/>
                </a:lnTo>
                <a:lnTo>
                  <a:pt x="5097995" y="523239"/>
                </a:lnTo>
                <a:lnTo>
                  <a:pt x="5101818" y="521969"/>
                </a:lnTo>
                <a:lnTo>
                  <a:pt x="5101272" y="521969"/>
                </a:lnTo>
                <a:lnTo>
                  <a:pt x="5104980" y="519429"/>
                </a:lnTo>
                <a:lnTo>
                  <a:pt x="5104460" y="519429"/>
                </a:lnTo>
                <a:lnTo>
                  <a:pt x="5108054" y="518159"/>
                </a:lnTo>
                <a:lnTo>
                  <a:pt x="5107546" y="518159"/>
                </a:lnTo>
                <a:lnTo>
                  <a:pt x="5111013" y="515619"/>
                </a:lnTo>
                <a:lnTo>
                  <a:pt x="5110530" y="515619"/>
                </a:lnTo>
                <a:lnTo>
                  <a:pt x="5113870" y="513079"/>
                </a:lnTo>
                <a:lnTo>
                  <a:pt x="5113401" y="513079"/>
                </a:lnTo>
                <a:lnTo>
                  <a:pt x="5116626" y="510539"/>
                </a:lnTo>
                <a:lnTo>
                  <a:pt x="5116169" y="511809"/>
                </a:lnTo>
                <a:lnTo>
                  <a:pt x="5149176" y="511809"/>
                </a:lnTo>
                <a:lnTo>
                  <a:pt x="5146344" y="515619"/>
                </a:lnTo>
                <a:lnTo>
                  <a:pt x="5143715" y="519429"/>
                </a:lnTo>
                <a:lnTo>
                  <a:pt x="5140540" y="523239"/>
                </a:lnTo>
                <a:lnTo>
                  <a:pt x="5137200" y="525779"/>
                </a:lnTo>
                <a:lnTo>
                  <a:pt x="5133251" y="529589"/>
                </a:lnTo>
                <a:lnTo>
                  <a:pt x="5132180" y="530859"/>
                </a:lnTo>
                <a:close/>
              </a:path>
              <a:path w="5166995" h="556260">
                <a:moveTo>
                  <a:pt x="5086096" y="553719"/>
                </a:moveTo>
                <a:lnTo>
                  <a:pt x="80441" y="553719"/>
                </a:lnTo>
                <a:lnTo>
                  <a:pt x="76149" y="552450"/>
                </a:lnTo>
                <a:lnTo>
                  <a:pt x="70738" y="551179"/>
                </a:lnTo>
                <a:lnTo>
                  <a:pt x="61442" y="548639"/>
                </a:lnTo>
                <a:lnTo>
                  <a:pt x="57518" y="546100"/>
                </a:lnTo>
                <a:lnTo>
                  <a:pt x="53136" y="543559"/>
                </a:lnTo>
                <a:lnTo>
                  <a:pt x="48882" y="541019"/>
                </a:lnTo>
                <a:lnTo>
                  <a:pt x="44767" y="538479"/>
                </a:lnTo>
                <a:lnTo>
                  <a:pt x="5121757" y="538479"/>
                </a:lnTo>
                <a:lnTo>
                  <a:pt x="5117642" y="541019"/>
                </a:lnTo>
                <a:lnTo>
                  <a:pt x="5113934" y="543559"/>
                </a:lnTo>
                <a:lnTo>
                  <a:pt x="5109019" y="546100"/>
                </a:lnTo>
                <a:lnTo>
                  <a:pt x="5104523" y="548639"/>
                </a:lnTo>
                <a:lnTo>
                  <a:pt x="5099913" y="549909"/>
                </a:lnTo>
                <a:lnTo>
                  <a:pt x="5095798" y="551179"/>
                </a:lnTo>
                <a:lnTo>
                  <a:pt x="5090375" y="552450"/>
                </a:lnTo>
                <a:lnTo>
                  <a:pt x="5086096" y="553719"/>
                </a:lnTo>
                <a:close/>
              </a:path>
              <a:path w="5166995" h="556260">
                <a:moveTo>
                  <a:pt x="5080482" y="554989"/>
                </a:moveTo>
                <a:lnTo>
                  <a:pt x="86055" y="554989"/>
                </a:lnTo>
                <a:lnTo>
                  <a:pt x="81064" y="553719"/>
                </a:lnTo>
                <a:lnTo>
                  <a:pt x="5085473" y="553719"/>
                </a:lnTo>
                <a:lnTo>
                  <a:pt x="5080482" y="554989"/>
                </a:lnTo>
                <a:close/>
              </a:path>
              <a:path w="5166995" h="556260">
                <a:moveTo>
                  <a:pt x="5070906" y="556259"/>
                </a:moveTo>
                <a:lnTo>
                  <a:pt x="95618" y="556259"/>
                </a:lnTo>
                <a:lnTo>
                  <a:pt x="91122" y="554989"/>
                </a:lnTo>
                <a:lnTo>
                  <a:pt x="5076050" y="554989"/>
                </a:lnTo>
                <a:lnTo>
                  <a:pt x="5070906" y="556259"/>
                </a:lnTo>
                <a:close/>
              </a:path>
            </a:pathLst>
          </a:custGeom>
          <a:solidFill>
            <a:srgbClr val="FFFFFF"/>
          </a:solidFill>
        </p:spPr>
        <p:txBody>
          <a:bodyPr wrap="square" lIns="0" tIns="0" rIns="0" bIns="0" rtlCol="0"/>
          <a:lstStyle/>
          <a:p>
            <a:endParaRPr/>
          </a:p>
        </p:txBody>
      </p:sp>
      <p:sp>
        <p:nvSpPr>
          <p:cNvPr id="15" name="object 15"/>
          <p:cNvSpPr/>
          <p:nvPr/>
        </p:nvSpPr>
        <p:spPr>
          <a:xfrm>
            <a:off x="972311" y="4067555"/>
            <a:ext cx="7344409" cy="452755"/>
          </a:xfrm>
          <a:custGeom>
            <a:avLst/>
            <a:gdLst/>
            <a:ahLst/>
            <a:cxnLst/>
            <a:rect l="l" t="t" r="r" b="b"/>
            <a:pathLst>
              <a:path w="7344409" h="452754">
                <a:moveTo>
                  <a:pt x="0" y="0"/>
                </a:moveTo>
                <a:lnTo>
                  <a:pt x="7344156" y="0"/>
                </a:lnTo>
                <a:lnTo>
                  <a:pt x="7344156" y="452627"/>
                </a:lnTo>
                <a:lnTo>
                  <a:pt x="0" y="452627"/>
                </a:lnTo>
                <a:lnTo>
                  <a:pt x="0" y="0"/>
                </a:lnTo>
                <a:close/>
              </a:path>
            </a:pathLst>
          </a:custGeom>
          <a:solidFill>
            <a:srgbClr val="FFFFFF"/>
          </a:solidFill>
        </p:spPr>
        <p:txBody>
          <a:bodyPr wrap="square" lIns="0" tIns="0" rIns="0" bIns="0" rtlCol="0"/>
          <a:lstStyle/>
          <a:p>
            <a:endParaRPr/>
          </a:p>
        </p:txBody>
      </p:sp>
      <p:sp>
        <p:nvSpPr>
          <p:cNvPr id="16" name="object 16"/>
          <p:cNvSpPr/>
          <p:nvPr/>
        </p:nvSpPr>
        <p:spPr>
          <a:xfrm>
            <a:off x="958900" y="4054614"/>
            <a:ext cx="7370445" cy="479425"/>
          </a:xfrm>
          <a:custGeom>
            <a:avLst/>
            <a:gdLst/>
            <a:ahLst/>
            <a:cxnLst/>
            <a:rect l="l" t="t" r="r" b="b"/>
            <a:pathLst>
              <a:path w="7370445" h="479425">
                <a:moveTo>
                  <a:pt x="7357516" y="479005"/>
                </a:moveTo>
                <a:lnTo>
                  <a:pt x="12700" y="479005"/>
                </a:lnTo>
                <a:lnTo>
                  <a:pt x="10223" y="478751"/>
                </a:lnTo>
                <a:lnTo>
                  <a:pt x="0" y="466305"/>
                </a:lnTo>
                <a:lnTo>
                  <a:pt x="0" y="12700"/>
                </a:lnTo>
                <a:lnTo>
                  <a:pt x="12700" y="0"/>
                </a:lnTo>
                <a:lnTo>
                  <a:pt x="7357516" y="0"/>
                </a:lnTo>
                <a:lnTo>
                  <a:pt x="7370216" y="12700"/>
                </a:lnTo>
                <a:lnTo>
                  <a:pt x="25400" y="12700"/>
                </a:lnTo>
                <a:lnTo>
                  <a:pt x="12700" y="25400"/>
                </a:lnTo>
                <a:lnTo>
                  <a:pt x="25400" y="25400"/>
                </a:lnTo>
                <a:lnTo>
                  <a:pt x="25400" y="453605"/>
                </a:lnTo>
                <a:lnTo>
                  <a:pt x="12700" y="453605"/>
                </a:lnTo>
                <a:lnTo>
                  <a:pt x="25400" y="466305"/>
                </a:lnTo>
                <a:lnTo>
                  <a:pt x="7370216" y="466305"/>
                </a:lnTo>
                <a:lnTo>
                  <a:pt x="7369975" y="468782"/>
                </a:lnTo>
                <a:lnTo>
                  <a:pt x="7359992" y="478751"/>
                </a:lnTo>
                <a:lnTo>
                  <a:pt x="7357516" y="479005"/>
                </a:lnTo>
                <a:close/>
              </a:path>
              <a:path w="7370445" h="479425">
                <a:moveTo>
                  <a:pt x="25400" y="25400"/>
                </a:moveTo>
                <a:lnTo>
                  <a:pt x="12700" y="25400"/>
                </a:lnTo>
                <a:lnTo>
                  <a:pt x="25400" y="12700"/>
                </a:lnTo>
                <a:lnTo>
                  <a:pt x="25400" y="25400"/>
                </a:lnTo>
                <a:close/>
              </a:path>
              <a:path w="7370445" h="479425">
                <a:moveTo>
                  <a:pt x="7344816" y="25400"/>
                </a:moveTo>
                <a:lnTo>
                  <a:pt x="25400" y="25400"/>
                </a:lnTo>
                <a:lnTo>
                  <a:pt x="25400" y="12700"/>
                </a:lnTo>
                <a:lnTo>
                  <a:pt x="7344816" y="12700"/>
                </a:lnTo>
                <a:lnTo>
                  <a:pt x="7344816" y="25400"/>
                </a:lnTo>
                <a:close/>
              </a:path>
              <a:path w="7370445" h="479425">
                <a:moveTo>
                  <a:pt x="7344816" y="466305"/>
                </a:moveTo>
                <a:lnTo>
                  <a:pt x="7344816" y="12700"/>
                </a:lnTo>
                <a:lnTo>
                  <a:pt x="7357516" y="25400"/>
                </a:lnTo>
                <a:lnTo>
                  <a:pt x="7370216" y="25400"/>
                </a:lnTo>
                <a:lnTo>
                  <a:pt x="7370216" y="453605"/>
                </a:lnTo>
                <a:lnTo>
                  <a:pt x="7357516" y="453605"/>
                </a:lnTo>
                <a:lnTo>
                  <a:pt x="7344816" y="466305"/>
                </a:lnTo>
                <a:close/>
              </a:path>
              <a:path w="7370445" h="479425">
                <a:moveTo>
                  <a:pt x="7370216" y="25400"/>
                </a:moveTo>
                <a:lnTo>
                  <a:pt x="7357516" y="25400"/>
                </a:lnTo>
                <a:lnTo>
                  <a:pt x="7344816" y="12700"/>
                </a:lnTo>
                <a:lnTo>
                  <a:pt x="7370216" y="12700"/>
                </a:lnTo>
                <a:lnTo>
                  <a:pt x="7370216" y="25400"/>
                </a:lnTo>
                <a:close/>
              </a:path>
              <a:path w="7370445" h="479425">
                <a:moveTo>
                  <a:pt x="25400" y="466305"/>
                </a:moveTo>
                <a:lnTo>
                  <a:pt x="12700" y="453605"/>
                </a:lnTo>
                <a:lnTo>
                  <a:pt x="25400" y="453605"/>
                </a:lnTo>
                <a:lnTo>
                  <a:pt x="25400" y="466305"/>
                </a:lnTo>
                <a:close/>
              </a:path>
              <a:path w="7370445" h="479425">
                <a:moveTo>
                  <a:pt x="7344816" y="466305"/>
                </a:moveTo>
                <a:lnTo>
                  <a:pt x="25400" y="466305"/>
                </a:lnTo>
                <a:lnTo>
                  <a:pt x="25400" y="453605"/>
                </a:lnTo>
                <a:lnTo>
                  <a:pt x="7344816" y="453605"/>
                </a:lnTo>
                <a:lnTo>
                  <a:pt x="7344816" y="466305"/>
                </a:lnTo>
                <a:close/>
              </a:path>
              <a:path w="7370445" h="479425">
                <a:moveTo>
                  <a:pt x="7370216" y="466305"/>
                </a:moveTo>
                <a:lnTo>
                  <a:pt x="7344816" y="466305"/>
                </a:lnTo>
                <a:lnTo>
                  <a:pt x="7357516" y="453605"/>
                </a:lnTo>
                <a:lnTo>
                  <a:pt x="7370216" y="453605"/>
                </a:lnTo>
                <a:lnTo>
                  <a:pt x="7370216" y="466305"/>
                </a:lnTo>
                <a:close/>
              </a:path>
            </a:pathLst>
          </a:custGeom>
          <a:solidFill>
            <a:srgbClr val="4F81BC"/>
          </a:solidFill>
        </p:spPr>
        <p:txBody>
          <a:bodyPr wrap="square" lIns="0" tIns="0" rIns="0" bIns="0" rtlCol="0"/>
          <a:lstStyle/>
          <a:p>
            <a:endParaRPr/>
          </a:p>
        </p:txBody>
      </p:sp>
      <p:sp>
        <p:nvSpPr>
          <p:cNvPr id="17" name="object 17"/>
          <p:cNvSpPr/>
          <p:nvPr/>
        </p:nvSpPr>
        <p:spPr>
          <a:xfrm>
            <a:off x="1339596" y="3802377"/>
            <a:ext cx="5140960" cy="530860"/>
          </a:xfrm>
          <a:custGeom>
            <a:avLst/>
            <a:gdLst/>
            <a:ahLst/>
            <a:cxnLst/>
            <a:rect l="l" t="t" r="r" b="b"/>
            <a:pathLst>
              <a:path w="5140960" h="530860">
                <a:moveTo>
                  <a:pt x="88391" y="530354"/>
                </a:moveTo>
                <a:lnTo>
                  <a:pt x="47170" y="520558"/>
                </a:lnTo>
                <a:lnTo>
                  <a:pt x="16325" y="494034"/>
                </a:lnTo>
                <a:lnTo>
                  <a:pt x="874" y="455796"/>
                </a:lnTo>
                <a:lnTo>
                  <a:pt x="0" y="88394"/>
                </a:lnTo>
                <a:lnTo>
                  <a:pt x="954" y="73886"/>
                </a:lnTo>
                <a:lnTo>
                  <a:pt x="16505" y="35726"/>
                </a:lnTo>
                <a:lnTo>
                  <a:pt x="47247" y="9453"/>
                </a:lnTo>
                <a:lnTo>
                  <a:pt x="88246" y="0"/>
                </a:lnTo>
                <a:lnTo>
                  <a:pt x="5052059" y="2"/>
                </a:lnTo>
                <a:lnTo>
                  <a:pt x="5092954" y="9513"/>
                </a:lnTo>
                <a:lnTo>
                  <a:pt x="5123760" y="36050"/>
                </a:lnTo>
                <a:lnTo>
                  <a:pt x="5139446" y="74578"/>
                </a:lnTo>
                <a:lnTo>
                  <a:pt x="5140452" y="441962"/>
                </a:lnTo>
                <a:lnTo>
                  <a:pt x="5139312" y="456508"/>
                </a:lnTo>
                <a:lnTo>
                  <a:pt x="5123138" y="494807"/>
                </a:lnTo>
                <a:lnTo>
                  <a:pt x="5091809" y="521120"/>
                </a:lnTo>
                <a:lnTo>
                  <a:pt x="88391" y="530354"/>
                </a:lnTo>
                <a:close/>
              </a:path>
            </a:pathLst>
          </a:custGeom>
          <a:solidFill>
            <a:srgbClr val="4F81BC"/>
          </a:solidFill>
        </p:spPr>
        <p:txBody>
          <a:bodyPr wrap="square" lIns="0" tIns="0" rIns="0" bIns="0" rtlCol="0"/>
          <a:lstStyle/>
          <a:p>
            <a:endParaRPr/>
          </a:p>
        </p:txBody>
      </p:sp>
      <p:sp>
        <p:nvSpPr>
          <p:cNvPr id="18" name="object 18"/>
          <p:cNvSpPr/>
          <p:nvPr/>
        </p:nvSpPr>
        <p:spPr>
          <a:xfrm>
            <a:off x="1326261" y="3788943"/>
            <a:ext cx="5166995" cy="556260"/>
          </a:xfrm>
          <a:custGeom>
            <a:avLst/>
            <a:gdLst/>
            <a:ahLst/>
            <a:cxnLst/>
            <a:rect l="l" t="t" r="r" b="b"/>
            <a:pathLst>
              <a:path w="5166995" h="556260">
                <a:moveTo>
                  <a:pt x="5121757" y="16510"/>
                </a:moveTo>
                <a:lnTo>
                  <a:pt x="44767" y="16510"/>
                </a:lnTo>
                <a:lnTo>
                  <a:pt x="48882" y="13970"/>
                </a:lnTo>
                <a:lnTo>
                  <a:pt x="53136" y="11429"/>
                </a:lnTo>
                <a:lnTo>
                  <a:pt x="56959" y="8889"/>
                </a:lnTo>
                <a:lnTo>
                  <a:pt x="61442" y="7620"/>
                </a:lnTo>
                <a:lnTo>
                  <a:pt x="66027" y="5079"/>
                </a:lnTo>
                <a:lnTo>
                  <a:pt x="71335" y="3810"/>
                </a:lnTo>
                <a:lnTo>
                  <a:pt x="75539" y="2539"/>
                </a:lnTo>
                <a:lnTo>
                  <a:pt x="85420" y="0"/>
                </a:lnTo>
                <a:lnTo>
                  <a:pt x="5081104" y="0"/>
                </a:lnTo>
                <a:lnTo>
                  <a:pt x="5085473" y="1270"/>
                </a:lnTo>
                <a:lnTo>
                  <a:pt x="5086096" y="1270"/>
                </a:lnTo>
                <a:lnTo>
                  <a:pt x="5090985" y="2539"/>
                </a:lnTo>
                <a:lnTo>
                  <a:pt x="5095189" y="3810"/>
                </a:lnTo>
                <a:lnTo>
                  <a:pt x="5099913" y="5079"/>
                </a:lnTo>
                <a:lnTo>
                  <a:pt x="5104523" y="7620"/>
                </a:lnTo>
                <a:lnTo>
                  <a:pt x="5105095" y="7620"/>
                </a:lnTo>
                <a:lnTo>
                  <a:pt x="5109578" y="8889"/>
                </a:lnTo>
                <a:lnTo>
                  <a:pt x="5113934" y="11429"/>
                </a:lnTo>
                <a:lnTo>
                  <a:pt x="5117642" y="13970"/>
                </a:lnTo>
                <a:lnTo>
                  <a:pt x="5121757" y="16510"/>
                </a:lnTo>
                <a:close/>
              </a:path>
              <a:path w="5166995" h="556260">
                <a:moveTo>
                  <a:pt x="96900" y="25400"/>
                </a:moveTo>
                <a:lnTo>
                  <a:pt x="33273" y="25400"/>
                </a:lnTo>
                <a:lnTo>
                  <a:pt x="36487" y="22860"/>
                </a:lnTo>
                <a:lnTo>
                  <a:pt x="40309" y="19050"/>
                </a:lnTo>
                <a:lnTo>
                  <a:pt x="44259" y="16510"/>
                </a:lnTo>
                <a:lnTo>
                  <a:pt x="5122265" y="16510"/>
                </a:lnTo>
                <a:lnTo>
                  <a:pt x="5126228" y="19050"/>
                </a:lnTo>
                <a:lnTo>
                  <a:pt x="5130038" y="22860"/>
                </a:lnTo>
                <a:lnTo>
                  <a:pt x="5131644" y="24129"/>
                </a:lnTo>
                <a:lnTo>
                  <a:pt x="101460" y="24129"/>
                </a:lnTo>
                <a:lnTo>
                  <a:pt x="96900" y="25400"/>
                </a:lnTo>
                <a:close/>
              </a:path>
              <a:path w="5166995" h="556260">
                <a:moveTo>
                  <a:pt x="5126367" y="55879"/>
                </a:moveTo>
                <a:lnTo>
                  <a:pt x="5123738" y="52070"/>
                </a:lnTo>
                <a:lnTo>
                  <a:pt x="5124132" y="52070"/>
                </a:lnTo>
                <a:lnTo>
                  <a:pt x="5121338" y="49529"/>
                </a:lnTo>
                <a:lnTo>
                  <a:pt x="5121757" y="49529"/>
                </a:lnTo>
                <a:lnTo>
                  <a:pt x="5118823" y="46989"/>
                </a:lnTo>
                <a:lnTo>
                  <a:pt x="5119243" y="46989"/>
                </a:lnTo>
                <a:lnTo>
                  <a:pt x="5116169" y="44450"/>
                </a:lnTo>
                <a:lnTo>
                  <a:pt x="5116626" y="44450"/>
                </a:lnTo>
                <a:lnTo>
                  <a:pt x="5113401" y="41910"/>
                </a:lnTo>
                <a:lnTo>
                  <a:pt x="5113870" y="41910"/>
                </a:lnTo>
                <a:lnTo>
                  <a:pt x="5110530" y="39370"/>
                </a:lnTo>
                <a:lnTo>
                  <a:pt x="5111013" y="39370"/>
                </a:lnTo>
                <a:lnTo>
                  <a:pt x="5107546" y="38100"/>
                </a:lnTo>
                <a:lnTo>
                  <a:pt x="5108054" y="38100"/>
                </a:lnTo>
                <a:lnTo>
                  <a:pt x="5104460" y="35560"/>
                </a:lnTo>
                <a:lnTo>
                  <a:pt x="5104980" y="35560"/>
                </a:lnTo>
                <a:lnTo>
                  <a:pt x="5101272" y="34289"/>
                </a:lnTo>
                <a:lnTo>
                  <a:pt x="5101818" y="34289"/>
                </a:lnTo>
                <a:lnTo>
                  <a:pt x="5097995" y="31750"/>
                </a:lnTo>
                <a:lnTo>
                  <a:pt x="5098554" y="31750"/>
                </a:lnTo>
                <a:lnTo>
                  <a:pt x="5094630" y="30479"/>
                </a:lnTo>
                <a:lnTo>
                  <a:pt x="5095201" y="30479"/>
                </a:lnTo>
                <a:lnTo>
                  <a:pt x="5091176" y="29210"/>
                </a:lnTo>
                <a:lnTo>
                  <a:pt x="5091772" y="29210"/>
                </a:lnTo>
                <a:lnTo>
                  <a:pt x="5087658" y="27939"/>
                </a:lnTo>
                <a:lnTo>
                  <a:pt x="5088255" y="27939"/>
                </a:lnTo>
                <a:lnTo>
                  <a:pt x="5084051" y="26670"/>
                </a:lnTo>
                <a:lnTo>
                  <a:pt x="5081003" y="26670"/>
                </a:lnTo>
                <a:lnTo>
                  <a:pt x="5076647" y="25400"/>
                </a:lnTo>
                <a:lnTo>
                  <a:pt x="5069624" y="25400"/>
                </a:lnTo>
                <a:lnTo>
                  <a:pt x="5065064" y="24129"/>
                </a:lnTo>
                <a:lnTo>
                  <a:pt x="5131644" y="24129"/>
                </a:lnTo>
                <a:lnTo>
                  <a:pt x="5133251" y="25400"/>
                </a:lnTo>
                <a:lnTo>
                  <a:pt x="5136769" y="29210"/>
                </a:lnTo>
                <a:lnTo>
                  <a:pt x="5140134" y="31750"/>
                </a:lnTo>
                <a:lnTo>
                  <a:pt x="5140540" y="33020"/>
                </a:lnTo>
                <a:lnTo>
                  <a:pt x="5143715" y="36829"/>
                </a:lnTo>
                <a:lnTo>
                  <a:pt x="5146344" y="39370"/>
                </a:lnTo>
                <a:lnTo>
                  <a:pt x="5149176" y="43179"/>
                </a:lnTo>
                <a:lnTo>
                  <a:pt x="5149519" y="44450"/>
                </a:lnTo>
                <a:lnTo>
                  <a:pt x="5152136" y="48260"/>
                </a:lnTo>
                <a:lnTo>
                  <a:pt x="5154269" y="52070"/>
                </a:lnTo>
                <a:lnTo>
                  <a:pt x="5155768" y="54610"/>
                </a:lnTo>
                <a:lnTo>
                  <a:pt x="5126012" y="54610"/>
                </a:lnTo>
                <a:lnTo>
                  <a:pt x="5126367" y="55879"/>
                </a:lnTo>
                <a:close/>
              </a:path>
              <a:path w="5166995" h="556260">
                <a:moveTo>
                  <a:pt x="36410" y="494029"/>
                </a:moveTo>
                <a:lnTo>
                  <a:pt x="7721" y="494029"/>
                </a:lnTo>
                <a:lnTo>
                  <a:pt x="5918" y="488950"/>
                </a:lnTo>
                <a:lnTo>
                  <a:pt x="4343" y="485139"/>
                </a:lnTo>
                <a:lnTo>
                  <a:pt x="3149" y="480060"/>
                </a:lnTo>
                <a:lnTo>
                  <a:pt x="2006" y="474979"/>
                </a:lnTo>
                <a:lnTo>
                  <a:pt x="1092" y="471170"/>
                </a:lnTo>
                <a:lnTo>
                  <a:pt x="368" y="464820"/>
                </a:lnTo>
                <a:lnTo>
                  <a:pt x="25" y="461010"/>
                </a:lnTo>
                <a:lnTo>
                  <a:pt x="0" y="95250"/>
                </a:lnTo>
                <a:lnTo>
                  <a:pt x="368" y="90170"/>
                </a:lnTo>
                <a:lnTo>
                  <a:pt x="1092" y="85089"/>
                </a:lnTo>
                <a:lnTo>
                  <a:pt x="2006" y="80010"/>
                </a:lnTo>
                <a:lnTo>
                  <a:pt x="3149" y="74929"/>
                </a:lnTo>
                <a:lnTo>
                  <a:pt x="5918" y="66039"/>
                </a:lnTo>
                <a:lnTo>
                  <a:pt x="6134" y="66039"/>
                </a:lnTo>
                <a:lnTo>
                  <a:pt x="7962" y="60960"/>
                </a:lnTo>
                <a:lnTo>
                  <a:pt x="10007" y="55879"/>
                </a:lnTo>
                <a:lnTo>
                  <a:pt x="12255" y="52070"/>
                </a:lnTo>
                <a:lnTo>
                  <a:pt x="14389" y="48260"/>
                </a:lnTo>
                <a:lnTo>
                  <a:pt x="14706" y="48260"/>
                </a:lnTo>
                <a:lnTo>
                  <a:pt x="17360" y="43179"/>
                </a:lnTo>
                <a:lnTo>
                  <a:pt x="19824" y="40639"/>
                </a:lnTo>
                <a:lnTo>
                  <a:pt x="23202" y="35560"/>
                </a:lnTo>
                <a:lnTo>
                  <a:pt x="25984" y="33020"/>
                </a:lnTo>
                <a:lnTo>
                  <a:pt x="29324" y="29210"/>
                </a:lnTo>
                <a:lnTo>
                  <a:pt x="32829" y="25400"/>
                </a:lnTo>
                <a:lnTo>
                  <a:pt x="89890" y="25400"/>
                </a:lnTo>
                <a:lnTo>
                  <a:pt x="85521" y="26670"/>
                </a:lnTo>
                <a:lnTo>
                  <a:pt x="82473" y="26670"/>
                </a:lnTo>
                <a:lnTo>
                  <a:pt x="78270" y="27939"/>
                </a:lnTo>
                <a:lnTo>
                  <a:pt x="78879" y="27939"/>
                </a:lnTo>
                <a:lnTo>
                  <a:pt x="74764" y="29210"/>
                </a:lnTo>
                <a:lnTo>
                  <a:pt x="75349" y="29210"/>
                </a:lnTo>
                <a:lnTo>
                  <a:pt x="71323" y="30479"/>
                </a:lnTo>
                <a:lnTo>
                  <a:pt x="71894" y="30479"/>
                </a:lnTo>
                <a:lnTo>
                  <a:pt x="67983" y="31750"/>
                </a:lnTo>
                <a:lnTo>
                  <a:pt x="68541" y="31750"/>
                </a:lnTo>
                <a:lnTo>
                  <a:pt x="64719" y="34289"/>
                </a:lnTo>
                <a:lnTo>
                  <a:pt x="65252" y="34289"/>
                </a:lnTo>
                <a:lnTo>
                  <a:pt x="61544" y="35560"/>
                </a:lnTo>
                <a:lnTo>
                  <a:pt x="62077" y="35560"/>
                </a:lnTo>
                <a:lnTo>
                  <a:pt x="58483" y="38100"/>
                </a:lnTo>
                <a:lnTo>
                  <a:pt x="58991" y="38100"/>
                </a:lnTo>
                <a:lnTo>
                  <a:pt x="55511" y="39370"/>
                </a:lnTo>
                <a:lnTo>
                  <a:pt x="56006" y="39370"/>
                </a:lnTo>
                <a:lnTo>
                  <a:pt x="52654" y="41910"/>
                </a:lnTo>
                <a:lnTo>
                  <a:pt x="53124" y="41910"/>
                </a:lnTo>
                <a:lnTo>
                  <a:pt x="49910" y="44450"/>
                </a:lnTo>
                <a:lnTo>
                  <a:pt x="50355" y="44450"/>
                </a:lnTo>
                <a:lnTo>
                  <a:pt x="47282" y="46989"/>
                </a:lnTo>
                <a:lnTo>
                  <a:pt x="47713" y="46989"/>
                </a:lnTo>
                <a:lnTo>
                  <a:pt x="44780" y="49529"/>
                </a:lnTo>
                <a:lnTo>
                  <a:pt x="45186" y="49529"/>
                </a:lnTo>
                <a:lnTo>
                  <a:pt x="42405" y="52070"/>
                </a:lnTo>
                <a:lnTo>
                  <a:pt x="42786" y="52070"/>
                </a:lnTo>
                <a:lnTo>
                  <a:pt x="41033" y="54610"/>
                </a:lnTo>
                <a:lnTo>
                  <a:pt x="40525" y="54610"/>
                </a:lnTo>
                <a:lnTo>
                  <a:pt x="38049" y="58420"/>
                </a:lnTo>
                <a:lnTo>
                  <a:pt x="38392" y="58420"/>
                </a:lnTo>
                <a:lnTo>
                  <a:pt x="36093" y="60960"/>
                </a:lnTo>
                <a:lnTo>
                  <a:pt x="36410" y="60960"/>
                </a:lnTo>
                <a:lnTo>
                  <a:pt x="34277" y="64770"/>
                </a:lnTo>
                <a:lnTo>
                  <a:pt x="34569" y="64770"/>
                </a:lnTo>
                <a:lnTo>
                  <a:pt x="33265" y="67310"/>
                </a:lnTo>
                <a:lnTo>
                  <a:pt x="32880" y="67310"/>
                </a:lnTo>
                <a:lnTo>
                  <a:pt x="31114" y="71120"/>
                </a:lnTo>
                <a:lnTo>
                  <a:pt x="31356" y="71120"/>
                </a:lnTo>
                <a:lnTo>
                  <a:pt x="30297" y="73660"/>
                </a:lnTo>
                <a:lnTo>
                  <a:pt x="29984" y="73660"/>
                </a:lnTo>
                <a:lnTo>
                  <a:pt x="28936" y="77470"/>
                </a:lnTo>
                <a:lnTo>
                  <a:pt x="28778" y="77470"/>
                </a:lnTo>
                <a:lnTo>
                  <a:pt x="27882" y="81279"/>
                </a:lnTo>
                <a:lnTo>
                  <a:pt x="27736" y="81279"/>
                </a:lnTo>
                <a:lnTo>
                  <a:pt x="26758" y="85089"/>
                </a:lnTo>
                <a:lnTo>
                  <a:pt x="26098" y="88900"/>
                </a:lnTo>
                <a:lnTo>
                  <a:pt x="25641" y="92710"/>
                </a:lnTo>
                <a:lnTo>
                  <a:pt x="25476" y="95250"/>
                </a:lnTo>
                <a:lnTo>
                  <a:pt x="25387" y="96520"/>
                </a:lnTo>
                <a:lnTo>
                  <a:pt x="25285" y="100329"/>
                </a:lnTo>
                <a:lnTo>
                  <a:pt x="25272" y="454660"/>
                </a:lnTo>
                <a:lnTo>
                  <a:pt x="25361" y="458470"/>
                </a:lnTo>
                <a:lnTo>
                  <a:pt x="25704" y="463550"/>
                </a:lnTo>
                <a:lnTo>
                  <a:pt x="26200" y="467360"/>
                </a:lnTo>
                <a:lnTo>
                  <a:pt x="26360" y="467360"/>
                </a:lnTo>
                <a:lnTo>
                  <a:pt x="26885" y="469900"/>
                </a:lnTo>
                <a:lnTo>
                  <a:pt x="27736" y="473710"/>
                </a:lnTo>
                <a:lnTo>
                  <a:pt x="27584" y="473710"/>
                </a:lnTo>
                <a:lnTo>
                  <a:pt x="28778" y="477520"/>
                </a:lnTo>
                <a:lnTo>
                  <a:pt x="28587" y="477520"/>
                </a:lnTo>
                <a:lnTo>
                  <a:pt x="29984" y="481329"/>
                </a:lnTo>
                <a:lnTo>
                  <a:pt x="30165" y="481329"/>
                </a:lnTo>
                <a:lnTo>
                  <a:pt x="31356" y="485139"/>
                </a:lnTo>
                <a:lnTo>
                  <a:pt x="31703" y="485139"/>
                </a:lnTo>
                <a:lnTo>
                  <a:pt x="32880" y="487679"/>
                </a:lnTo>
                <a:lnTo>
                  <a:pt x="32613" y="487679"/>
                </a:lnTo>
                <a:lnTo>
                  <a:pt x="34569" y="491489"/>
                </a:lnTo>
                <a:lnTo>
                  <a:pt x="34988" y="491489"/>
                </a:lnTo>
                <a:lnTo>
                  <a:pt x="36410" y="494029"/>
                </a:lnTo>
                <a:close/>
              </a:path>
              <a:path w="5166995" h="556260">
                <a:moveTo>
                  <a:pt x="40157" y="55879"/>
                </a:moveTo>
                <a:lnTo>
                  <a:pt x="40525" y="54610"/>
                </a:lnTo>
                <a:lnTo>
                  <a:pt x="41033" y="54610"/>
                </a:lnTo>
                <a:lnTo>
                  <a:pt x="40157" y="55879"/>
                </a:lnTo>
                <a:close/>
              </a:path>
              <a:path w="5166995" h="556260">
                <a:moveTo>
                  <a:pt x="5133911" y="68579"/>
                </a:moveTo>
                <a:lnTo>
                  <a:pt x="5131955" y="64770"/>
                </a:lnTo>
                <a:lnTo>
                  <a:pt x="5132247" y="64770"/>
                </a:lnTo>
                <a:lnTo>
                  <a:pt x="5130114" y="60960"/>
                </a:lnTo>
                <a:lnTo>
                  <a:pt x="5130431" y="60960"/>
                </a:lnTo>
                <a:lnTo>
                  <a:pt x="5128133" y="58420"/>
                </a:lnTo>
                <a:lnTo>
                  <a:pt x="5128475" y="58420"/>
                </a:lnTo>
                <a:lnTo>
                  <a:pt x="5126012" y="54610"/>
                </a:lnTo>
                <a:lnTo>
                  <a:pt x="5155768" y="54610"/>
                </a:lnTo>
                <a:lnTo>
                  <a:pt x="5156517" y="55879"/>
                </a:lnTo>
                <a:lnTo>
                  <a:pt x="5158562" y="60960"/>
                </a:lnTo>
                <a:lnTo>
                  <a:pt x="5160391" y="66039"/>
                </a:lnTo>
                <a:lnTo>
                  <a:pt x="5160928" y="67310"/>
                </a:lnTo>
                <a:lnTo>
                  <a:pt x="5133644" y="67310"/>
                </a:lnTo>
                <a:lnTo>
                  <a:pt x="5133911" y="68579"/>
                </a:lnTo>
                <a:close/>
              </a:path>
              <a:path w="5166995" h="556260">
                <a:moveTo>
                  <a:pt x="32613" y="68579"/>
                </a:moveTo>
                <a:lnTo>
                  <a:pt x="32880" y="67310"/>
                </a:lnTo>
                <a:lnTo>
                  <a:pt x="33265" y="67310"/>
                </a:lnTo>
                <a:lnTo>
                  <a:pt x="32613" y="68579"/>
                </a:lnTo>
                <a:close/>
              </a:path>
              <a:path w="5166995" h="556260">
                <a:moveTo>
                  <a:pt x="5136756" y="74929"/>
                </a:moveTo>
                <a:lnTo>
                  <a:pt x="5135181" y="71120"/>
                </a:lnTo>
                <a:lnTo>
                  <a:pt x="5135422" y="71120"/>
                </a:lnTo>
                <a:lnTo>
                  <a:pt x="5133644" y="67310"/>
                </a:lnTo>
                <a:lnTo>
                  <a:pt x="5160928" y="67310"/>
                </a:lnTo>
                <a:lnTo>
                  <a:pt x="5162003" y="69850"/>
                </a:lnTo>
                <a:lnTo>
                  <a:pt x="5162925" y="73660"/>
                </a:lnTo>
                <a:lnTo>
                  <a:pt x="5136553" y="73660"/>
                </a:lnTo>
                <a:lnTo>
                  <a:pt x="5136756" y="74929"/>
                </a:lnTo>
                <a:close/>
              </a:path>
              <a:path w="5166995" h="556260">
                <a:moveTo>
                  <a:pt x="29768" y="74929"/>
                </a:moveTo>
                <a:lnTo>
                  <a:pt x="29984" y="73660"/>
                </a:lnTo>
                <a:lnTo>
                  <a:pt x="30297" y="73660"/>
                </a:lnTo>
                <a:lnTo>
                  <a:pt x="29768" y="74929"/>
                </a:lnTo>
                <a:close/>
              </a:path>
              <a:path w="5166995" h="556260">
                <a:moveTo>
                  <a:pt x="5137937" y="78739"/>
                </a:moveTo>
                <a:lnTo>
                  <a:pt x="5136553" y="73660"/>
                </a:lnTo>
                <a:lnTo>
                  <a:pt x="5162925" y="73660"/>
                </a:lnTo>
                <a:lnTo>
                  <a:pt x="5163540" y="76200"/>
                </a:lnTo>
                <a:lnTo>
                  <a:pt x="5163870" y="77470"/>
                </a:lnTo>
                <a:lnTo>
                  <a:pt x="5137746" y="77470"/>
                </a:lnTo>
                <a:lnTo>
                  <a:pt x="5137937" y="78739"/>
                </a:lnTo>
                <a:close/>
              </a:path>
              <a:path w="5166995" h="556260">
                <a:moveTo>
                  <a:pt x="28587" y="78739"/>
                </a:moveTo>
                <a:lnTo>
                  <a:pt x="28778" y="77470"/>
                </a:lnTo>
                <a:lnTo>
                  <a:pt x="28936" y="77470"/>
                </a:lnTo>
                <a:lnTo>
                  <a:pt x="28587" y="78739"/>
                </a:lnTo>
                <a:close/>
              </a:path>
              <a:path w="5166995" h="556260">
                <a:moveTo>
                  <a:pt x="5138940" y="82550"/>
                </a:moveTo>
                <a:lnTo>
                  <a:pt x="5137746" y="77470"/>
                </a:lnTo>
                <a:lnTo>
                  <a:pt x="5163870" y="77470"/>
                </a:lnTo>
                <a:lnTo>
                  <a:pt x="5164531" y="80010"/>
                </a:lnTo>
                <a:lnTo>
                  <a:pt x="5164877" y="81279"/>
                </a:lnTo>
                <a:lnTo>
                  <a:pt x="5138788" y="81279"/>
                </a:lnTo>
                <a:lnTo>
                  <a:pt x="5138940" y="82550"/>
                </a:lnTo>
                <a:close/>
              </a:path>
              <a:path w="5166995" h="556260">
                <a:moveTo>
                  <a:pt x="27584" y="82550"/>
                </a:moveTo>
                <a:lnTo>
                  <a:pt x="27736" y="81279"/>
                </a:lnTo>
                <a:lnTo>
                  <a:pt x="27882" y="81279"/>
                </a:lnTo>
                <a:lnTo>
                  <a:pt x="27584" y="82550"/>
                </a:lnTo>
                <a:close/>
              </a:path>
              <a:path w="5166995" h="556260">
                <a:moveTo>
                  <a:pt x="5166271" y="463550"/>
                </a:moveTo>
                <a:lnTo>
                  <a:pt x="5140833" y="463550"/>
                </a:lnTo>
                <a:lnTo>
                  <a:pt x="5141175" y="458470"/>
                </a:lnTo>
                <a:lnTo>
                  <a:pt x="5141137" y="96520"/>
                </a:lnTo>
                <a:lnTo>
                  <a:pt x="5141061" y="95250"/>
                </a:lnTo>
                <a:lnTo>
                  <a:pt x="5140833" y="92710"/>
                </a:lnTo>
                <a:lnTo>
                  <a:pt x="5140337" y="88900"/>
                </a:lnTo>
                <a:lnTo>
                  <a:pt x="5139651" y="85089"/>
                </a:lnTo>
                <a:lnTo>
                  <a:pt x="5138788" y="81279"/>
                </a:lnTo>
                <a:lnTo>
                  <a:pt x="5164877" y="81279"/>
                </a:lnTo>
                <a:lnTo>
                  <a:pt x="5165534" y="85089"/>
                </a:lnTo>
                <a:lnTo>
                  <a:pt x="5166093" y="90170"/>
                </a:lnTo>
                <a:lnTo>
                  <a:pt x="5166499" y="95250"/>
                </a:lnTo>
                <a:lnTo>
                  <a:pt x="5166652" y="100329"/>
                </a:lnTo>
                <a:lnTo>
                  <a:pt x="5166502" y="454660"/>
                </a:lnTo>
                <a:lnTo>
                  <a:pt x="5166385" y="462279"/>
                </a:lnTo>
                <a:lnTo>
                  <a:pt x="5166271" y="463550"/>
                </a:lnTo>
                <a:close/>
              </a:path>
              <a:path w="5166995" h="556260">
                <a:moveTo>
                  <a:pt x="25780" y="463550"/>
                </a:moveTo>
                <a:lnTo>
                  <a:pt x="25641" y="462279"/>
                </a:lnTo>
                <a:lnTo>
                  <a:pt x="25780" y="463550"/>
                </a:lnTo>
                <a:close/>
              </a:path>
              <a:path w="5166995" h="556260">
                <a:moveTo>
                  <a:pt x="5165907" y="467360"/>
                </a:moveTo>
                <a:lnTo>
                  <a:pt x="5140337" y="467360"/>
                </a:lnTo>
                <a:lnTo>
                  <a:pt x="5140896" y="462279"/>
                </a:lnTo>
                <a:lnTo>
                  <a:pt x="5140833" y="463550"/>
                </a:lnTo>
                <a:lnTo>
                  <a:pt x="5166271" y="463550"/>
                </a:lnTo>
                <a:lnTo>
                  <a:pt x="5166156" y="464820"/>
                </a:lnTo>
                <a:lnTo>
                  <a:pt x="5166093" y="466089"/>
                </a:lnTo>
                <a:lnTo>
                  <a:pt x="5165907" y="467360"/>
                </a:lnTo>
                <a:close/>
              </a:path>
              <a:path w="5166995" h="556260">
                <a:moveTo>
                  <a:pt x="26360" y="467360"/>
                </a:moveTo>
                <a:lnTo>
                  <a:pt x="26200" y="467360"/>
                </a:lnTo>
                <a:lnTo>
                  <a:pt x="26098" y="466089"/>
                </a:lnTo>
                <a:lnTo>
                  <a:pt x="26360" y="467360"/>
                </a:lnTo>
                <a:close/>
              </a:path>
              <a:path w="5166995" h="556260">
                <a:moveTo>
                  <a:pt x="5163156" y="481329"/>
                </a:moveTo>
                <a:lnTo>
                  <a:pt x="5136553" y="481329"/>
                </a:lnTo>
                <a:lnTo>
                  <a:pt x="5137937" y="477520"/>
                </a:lnTo>
                <a:lnTo>
                  <a:pt x="5137746" y="477520"/>
                </a:lnTo>
                <a:lnTo>
                  <a:pt x="5138940" y="473710"/>
                </a:lnTo>
                <a:lnTo>
                  <a:pt x="5138788" y="473710"/>
                </a:lnTo>
                <a:lnTo>
                  <a:pt x="5139778" y="469900"/>
                </a:lnTo>
                <a:lnTo>
                  <a:pt x="5140426" y="466089"/>
                </a:lnTo>
                <a:lnTo>
                  <a:pt x="5140337" y="467360"/>
                </a:lnTo>
                <a:lnTo>
                  <a:pt x="5165907" y="467360"/>
                </a:lnTo>
                <a:lnTo>
                  <a:pt x="5165534" y="469900"/>
                </a:lnTo>
                <a:lnTo>
                  <a:pt x="5164658" y="474979"/>
                </a:lnTo>
                <a:lnTo>
                  <a:pt x="5163540" y="480060"/>
                </a:lnTo>
                <a:lnTo>
                  <a:pt x="5163156" y="481329"/>
                </a:lnTo>
                <a:close/>
              </a:path>
              <a:path w="5166995" h="556260">
                <a:moveTo>
                  <a:pt x="30165" y="481329"/>
                </a:moveTo>
                <a:lnTo>
                  <a:pt x="29984" y="481329"/>
                </a:lnTo>
                <a:lnTo>
                  <a:pt x="29768" y="480060"/>
                </a:lnTo>
                <a:lnTo>
                  <a:pt x="30165" y="481329"/>
                </a:lnTo>
                <a:close/>
              </a:path>
              <a:path w="5166995" h="556260">
                <a:moveTo>
                  <a:pt x="5162003" y="485139"/>
                </a:moveTo>
                <a:lnTo>
                  <a:pt x="5135181" y="485139"/>
                </a:lnTo>
                <a:lnTo>
                  <a:pt x="5136756" y="480060"/>
                </a:lnTo>
                <a:lnTo>
                  <a:pt x="5136553" y="481329"/>
                </a:lnTo>
                <a:lnTo>
                  <a:pt x="5163156" y="481329"/>
                </a:lnTo>
                <a:lnTo>
                  <a:pt x="5162003" y="485139"/>
                </a:lnTo>
                <a:close/>
              </a:path>
              <a:path w="5166995" h="556260">
                <a:moveTo>
                  <a:pt x="31703" y="485139"/>
                </a:moveTo>
                <a:lnTo>
                  <a:pt x="31356" y="485139"/>
                </a:lnTo>
                <a:lnTo>
                  <a:pt x="31114" y="483870"/>
                </a:lnTo>
                <a:lnTo>
                  <a:pt x="31703" y="485139"/>
                </a:lnTo>
                <a:close/>
              </a:path>
              <a:path w="5166995" h="556260">
                <a:moveTo>
                  <a:pt x="5159705" y="491489"/>
                </a:moveTo>
                <a:lnTo>
                  <a:pt x="5131955" y="491489"/>
                </a:lnTo>
                <a:lnTo>
                  <a:pt x="5133911" y="487679"/>
                </a:lnTo>
                <a:lnTo>
                  <a:pt x="5133644" y="487679"/>
                </a:lnTo>
                <a:lnTo>
                  <a:pt x="5135422" y="483870"/>
                </a:lnTo>
                <a:lnTo>
                  <a:pt x="5135181" y="485139"/>
                </a:lnTo>
                <a:lnTo>
                  <a:pt x="5162003" y="485139"/>
                </a:lnTo>
                <a:lnTo>
                  <a:pt x="5160606" y="488950"/>
                </a:lnTo>
                <a:lnTo>
                  <a:pt x="5159705" y="491489"/>
                </a:lnTo>
                <a:close/>
              </a:path>
              <a:path w="5166995" h="556260">
                <a:moveTo>
                  <a:pt x="34988" y="491489"/>
                </a:moveTo>
                <a:lnTo>
                  <a:pt x="34569" y="491489"/>
                </a:lnTo>
                <a:lnTo>
                  <a:pt x="34277" y="490220"/>
                </a:lnTo>
                <a:lnTo>
                  <a:pt x="34988" y="491489"/>
                </a:lnTo>
                <a:close/>
              </a:path>
              <a:path w="5166995" h="556260">
                <a:moveTo>
                  <a:pt x="5158803" y="494029"/>
                </a:moveTo>
                <a:lnTo>
                  <a:pt x="5130114" y="494029"/>
                </a:lnTo>
                <a:lnTo>
                  <a:pt x="5132247" y="490220"/>
                </a:lnTo>
                <a:lnTo>
                  <a:pt x="5131955" y="491489"/>
                </a:lnTo>
                <a:lnTo>
                  <a:pt x="5159705" y="491489"/>
                </a:lnTo>
                <a:lnTo>
                  <a:pt x="5158803" y="494029"/>
                </a:lnTo>
                <a:close/>
              </a:path>
              <a:path w="5166995" h="556260">
                <a:moveTo>
                  <a:pt x="68541" y="523239"/>
                </a:moveTo>
                <a:lnTo>
                  <a:pt x="25984" y="523239"/>
                </a:lnTo>
                <a:lnTo>
                  <a:pt x="23202" y="519429"/>
                </a:lnTo>
                <a:lnTo>
                  <a:pt x="20192" y="515620"/>
                </a:lnTo>
                <a:lnTo>
                  <a:pt x="17360" y="511810"/>
                </a:lnTo>
                <a:lnTo>
                  <a:pt x="14706" y="508000"/>
                </a:lnTo>
                <a:lnTo>
                  <a:pt x="14389" y="506729"/>
                </a:lnTo>
                <a:lnTo>
                  <a:pt x="12255" y="502920"/>
                </a:lnTo>
                <a:lnTo>
                  <a:pt x="9740" y="499110"/>
                </a:lnTo>
                <a:lnTo>
                  <a:pt x="7962" y="494029"/>
                </a:lnTo>
                <a:lnTo>
                  <a:pt x="36093" y="494029"/>
                </a:lnTo>
                <a:lnTo>
                  <a:pt x="38392" y="497839"/>
                </a:lnTo>
                <a:lnTo>
                  <a:pt x="38874" y="497839"/>
                </a:lnTo>
                <a:lnTo>
                  <a:pt x="40525" y="500379"/>
                </a:lnTo>
                <a:lnTo>
                  <a:pt x="40157" y="500379"/>
                </a:lnTo>
                <a:lnTo>
                  <a:pt x="42786" y="502920"/>
                </a:lnTo>
                <a:lnTo>
                  <a:pt x="42405" y="502920"/>
                </a:lnTo>
                <a:lnTo>
                  <a:pt x="45186" y="505460"/>
                </a:lnTo>
                <a:lnTo>
                  <a:pt x="44780" y="505460"/>
                </a:lnTo>
                <a:lnTo>
                  <a:pt x="47713" y="509270"/>
                </a:lnTo>
                <a:lnTo>
                  <a:pt x="48306" y="509270"/>
                </a:lnTo>
                <a:lnTo>
                  <a:pt x="50355" y="511810"/>
                </a:lnTo>
                <a:lnTo>
                  <a:pt x="51517" y="511810"/>
                </a:lnTo>
                <a:lnTo>
                  <a:pt x="53124" y="513079"/>
                </a:lnTo>
                <a:lnTo>
                  <a:pt x="52654" y="513079"/>
                </a:lnTo>
                <a:lnTo>
                  <a:pt x="56006" y="515620"/>
                </a:lnTo>
                <a:lnTo>
                  <a:pt x="55511" y="515620"/>
                </a:lnTo>
                <a:lnTo>
                  <a:pt x="58991" y="518160"/>
                </a:lnTo>
                <a:lnTo>
                  <a:pt x="58483" y="518160"/>
                </a:lnTo>
                <a:lnTo>
                  <a:pt x="62077" y="519429"/>
                </a:lnTo>
                <a:lnTo>
                  <a:pt x="61544" y="519429"/>
                </a:lnTo>
                <a:lnTo>
                  <a:pt x="65252" y="521970"/>
                </a:lnTo>
                <a:lnTo>
                  <a:pt x="64719" y="521970"/>
                </a:lnTo>
                <a:lnTo>
                  <a:pt x="68541" y="523239"/>
                </a:lnTo>
                <a:close/>
              </a:path>
              <a:path w="5166995" h="556260">
                <a:moveTo>
                  <a:pt x="5157228" y="497839"/>
                </a:moveTo>
                <a:lnTo>
                  <a:pt x="5128133" y="497839"/>
                </a:lnTo>
                <a:lnTo>
                  <a:pt x="5130431" y="494029"/>
                </a:lnTo>
                <a:lnTo>
                  <a:pt x="5158562" y="494029"/>
                </a:lnTo>
                <a:lnTo>
                  <a:pt x="5157228" y="497839"/>
                </a:lnTo>
                <a:close/>
              </a:path>
              <a:path w="5166995" h="556260">
                <a:moveTo>
                  <a:pt x="38874" y="497839"/>
                </a:moveTo>
                <a:lnTo>
                  <a:pt x="38392" y="497839"/>
                </a:lnTo>
                <a:lnTo>
                  <a:pt x="38049" y="496570"/>
                </a:lnTo>
                <a:lnTo>
                  <a:pt x="38874" y="497839"/>
                </a:lnTo>
                <a:close/>
              </a:path>
              <a:path w="5166995" h="556260">
                <a:moveTo>
                  <a:pt x="5150827" y="509270"/>
                </a:moveTo>
                <a:lnTo>
                  <a:pt x="5118823" y="509270"/>
                </a:lnTo>
                <a:lnTo>
                  <a:pt x="5121757" y="505460"/>
                </a:lnTo>
                <a:lnTo>
                  <a:pt x="5121338" y="505460"/>
                </a:lnTo>
                <a:lnTo>
                  <a:pt x="5124132" y="502920"/>
                </a:lnTo>
                <a:lnTo>
                  <a:pt x="5123738" y="502920"/>
                </a:lnTo>
                <a:lnTo>
                  <a:pt x="5126367" y="500379"/>
                </a:lnTo>
                <a:lnTo>
                  <a:pt x="5126012" y="500379"/>
                </a:lnTo>
                <a:lnTo>
                  <a:pt x="5128475" y="496570"/>
                </a:lnTo>
                <a:lnTo>
                  <a:pt x="5128133" y="497839"/>
                </a:lnTo>
                <a:lnTo>
                  <a:pt x="5157228" y="497839"/>
                </a:lnTo>
                <a:lnTo>
                  <a:pt x="5156784" y="499110"/>
                </a:lnTo>
                <a:lnTo>
                  <a:pt x="5154269" y="502920"/>
                </a:lnTo>
                <a:lnTo>
                  <a:pt x="5152136" y="506729"/>
                </a:lnTo>
                <a:lnTo>
                  <a:pt x="5150827" y="509270"/>
                </a:lnTo>
                <a:close/>
              </a:path>
              <a:path w="5166995" h="556260">
                <a:moveTo>
                  <a:pt x="48306" y="509270"/>
                </a:moveTo>
                <a:lnTo>
                  <a:pt x="47713" y="509270"/>
                </a:lnTo>
                <a:lnTo>
                  <a:pt x="47282" y="508000"/>
                </a:lnTo>
                <a:lnTo>
                  <a:pt x="48306" y="509270"/>
                </a:lnTo>
                <a:close/>
              </a:path>
              <a:path w="5166995" h="556260">
                <a:moveTo>
                  <a:pt x="5149519" y="511810"/>
                </a:moveTo>
                <a:lnTo>
                  <a:pt x="5116169" y="511810"/>
                </a:lnTo>
                <a:lnTo>
                  <a:pt x="5119243" y="508000"/>
                </a:lnTo>
                <a:lnTo>
                  <a:pt x="5118823" y="509270"/>
                </a:lnTo>
                <a:lnTo>
                  <a:pt x="5150827" y="509270"/>
                </a:lnTo>
                <a:lnTo>
                  <a:pt x="5149519" y="511810"/>
                </a:lnTo>
                <a:close/>
              </a:path>
              <a:path w="5166995" h="556260">
                <a:moveTo>
                  <a:pt x="51517" y="511810"/>
                </a:moveTo>
                <a:lnTo>
                  <a:pt x="50355" y="511810"/>
                </a:lnTo>
                <a:lnTo>
                  <a:pt x="49910" y="510539"/>
                </a:lnTo>
                <a:lnTo>
                  <a:pt x="51517" y="511810"/>
                </a:lnTo>
                <a:close/>
              </a:path>
              <a:path w="5166995" h="556260">
                <a:moveTo>
                  <a:pt x="5133695" y="529589"/>
                </a:moveTo>
                <a:lnTo>
                  <a:pt x="5080381" y="529589"/>
                </a:lnTo>
                <a:lnTo>
                  <a:pt x="5084660" y="528320"/>
                </a:lnTo>
                <a:lnTo>
                  <a:pt x="5084051" y="528320"/>
                </a:lnTo>
                <a:lnTo>
                  <a:pt x="5088255" y="527050"/>
                </a:lnTo>
                <a:lnTo>
                  <a:pt x="5087658" y="527050"/>
                </a:lnTo>
                <a:lnTo>
                  <a:pt x="5091772" y="525779"/>
                </a:lnTo>
                <a:lnTo>
                  <a:pt x="5091176" y="525779"/>
                </a:lnTo>
                <a:lnTo>
                  <a:pt x="5095201" y="524510"/>
                </a:lnTo>
                <a:lnTo>
                  <a:pt x="5094630" y="524510"/>
                </a:lnTo>
                <a:lnTo>
                  <a:pt x="5098554" y="523239"/>
                </a:lnTo>
                <a:lnTo>
                  <a:pt x="5097995" y="523239"/>
                </a:lnTo>
                <a:lnTo>
                  <a:pt x="5101818" y="521970"/>
                </a:lnTo>
                <a:lnTo>
                  <a:pt x="5101272" y="521970"/>
                </a:lnTo>
                <a:lnTo>
                  <a:pt x="5104980" y="519429"/>
                </a:lnTo>
                <a:lnTo>
                  <a:pt x="5104460" y="519429"/>
                </a:lnTo>
                <a:lnTo>
                  <a:pt x="5108054" y="518160"/>
                </a:lnTo>
                <a:lnTo>
                  <a:pt x="5107546" y="518160"/>
                </a:lnTo>
                <a:lnTo>
                  <a:pt x="5111013" y="515620"/>
                </a:lnTo>
                <a:lnTo>
                  <a:pt x="5110530" y="515620"/>
                </a:lnTo>
                <a:lnTo>
                  <a:pt x="5113870" y="513079"/>
                </a:lnTo>
                <a:lnTo>
                  <a:pt x="5113401" y="513079"/>
                </a:lnTo>
                <a:lnTo>
                  <a:pt x="5116626" y="510539"/>
                </a:lnTo>
                <a:lnTo>
                  <a:pt x="5116169" y="511810"/>
                </a:lnTo>
                <a:lnTo>
                  <a:pt x="5149176" y="511810"/>
                </a:lnTo>
                <a:lnTo>
                  <a:pt x="5146344" y="515620"/>
                </a:lnTo>
                <a:lnTo>
                  <a:pt x="5143715" y="519429"/>
                </a:lnTo>
                <a:lnTo>
                  <a:pt x="5140540" y="523239"/>
                </a:lnTo>
                <a:lnTo>
                  <a:pt x="5137200" y="525779"/>
                </a:lnTo>
                <a:lnTo>
                  <a:pt x="5133695" y="529589"/>
                </a:lnTo>
                <a:close/>
              </a:path>
              <a:path w="5166995" h="556260">
                <a:moveTo>
                  <a:pt x="5122265" y="538479"/>
                </a:moveTo>
                <a:lnTo>
                  <a:pt x="44259" y="538479"/>
                </a:lnTo>
                <a:lnTo>
                  <a:pt x="40309" y="535939"/>
                </a:lnTo>
                <a:lnTo>
                  <a:pt x="36956" y="533400"/>
                </a:lnTo>
                <a:lnTo>
                  <a:pt x="33273" y="529589"/>
                </a:lnTo>
                <a:lnTo>
                  <a:pt x="29756" y="527050"/>
                </a:lnTo>
                <a:lnTo>
                  <a:pt x="26390" y="523239"/>
                </a:lnTo>
                <a:lnTo>
                  <a:pt x="67983" y="523239"/>
                </a:lnTo>
                <a:lnTo>
                  <a:pt x="71894" y="524510"/>
                </a:lnTo>
                <a:lnTo>
                  <a:pt x="71323" y="524510"/>
                </a:lnTo>
                <a:lnTo>
                  <a:pt x="75349" y="525779"/>
                </a:lnTo>
                <a:lnTo>
                  <a:pt x="74764" y="525779"/>
                </a:lnTo>
                <a:lnTo>
                  <a:pt x="78879" y="527050"/>
                </a:lnTo>
                <a:lnTo>
                  <a:pt x="78270" y="527050"/>
                </a:lnTo>
                <a:lnTo>
                  <a:pt x="82473" y="528320"/>
                </a:lnTo>
                <a:lnTo>
                  <a:pt x="81864" y="528320"/>
                </a:lnTo>
                <a:lnTo>
                  <a:pt x="86144" y="529589"/>
                </a:lnTo>
                <a:lnTo>
                  <a:pt x="89255" y="529589"/>
                </a:lnTo>
                <a:lnTo>
                  <a:pt x="93687" y="530860"/>
                </a:lnTo>
                <a:lnTo>
                  <a:pt x="5132023" y="530860"/>
                </a:lnTo>
                <a:lnTo>
                  <a:pt x="5129568" y="533400"/>
                </a:lnTo>
                <a:lnTo>
                  <a:pt x="5126228" y="535939"/>
                </a:lnTo>
                <a:lnTo>
                  <a:pt x="5122265" y="538479"/>
                </a:lnTo>
                <a:close/>
              </a:path>
              <a:path w="5166995" h="556260">
                <a:moveTo>
                  <a:pt x="5132023" y="530860"/>
                </a:moveTo>
                <a:lnTo>
                  <a:pt x="5072837" y="530860"/>
                </a:lnTo>
                <a:lnTo>
                  <a:pt x="5077269" y="529589"/>
                </a:lnTo>
                <a:lnTo>
                  <a:pt x="5133251" y="529589"/>
                </a:lnTo>
                <a:lnTo>
                  <a:pt x="5132023" y="530860"/>
                </a:lnTo>
                <a:close/>
              </a:path>
              <a:path w="5166995" h="556260">
                <a:moveTo>
                  <a:pt x="5081104" y="554989"/>
                </a:moveTo>
                <a:lnTo>
                  <a:pt x="85420" y="554989"/>
                </a:lnTo>
                <a:lnTo>
                  <a:pt x="81064" y="553720"/>
                </a:lnTo>
                <a:lnTo>
                  <a:pt x="76149" y="552450"/>
                </a:lnTo>
                <a:lnTo>
                  <a:pt x="70738" y="551179"/>
                </a:lnTo>
                <a:lnTo>
                  <a:pt x="61442" y="548639"/>
                </a:lnTo>
                <a:lnTo>
                  <a:pt x="56959" y="546100"/>
                </a:lnTo>
                <a:lnTo>
                  <a:pt x="53136" y="543560"/>
                </a:lnTo>
                <a:lnTo>
                  <a:pt x="48882" y="541020"/>
                </a:lnTo>
                <a:lnTo>
                  <a:pt x="44767" y="538479"/>
                </a:lnTo>
                <a:lnTo>
                  <a:pt x="5121757" y="538479"/>
                </a:lnTo>
                <a:lnTo>
                  <a:pt x="5117642" y="541020"/>
                </a:lnTo>
                <a:lnTo>
                  <a:pt x="5113934" y="543560"/>
                </a:lnTo>
                <a:lnTo>
                  <a:pt x="5109578" y="546100"/>
                </a:lnTo>
                <a:lnTo>
                  <a:pt x="5105095" y="548639"/>
                </a:lnTo>
                <a:lnTo>
                  <a:pt x="5104523" y="548639"/>
                </a:lnTo>
                <a:lnTo>
                  <a:pt x="5099913" y="549910"/>
                </a:lnTo>
                <a:lnTo>
                  <a:pt x="5095798" y="551179"/>
                </a:lnTo>
                <a:lnTo>
                  <a:pt x="5090375" y="552450"/>
                </a:lnTo>
                <a:lnTo>
                  <a:pt x="5085473" y="553720"/>
                </a:lnTo>
                <a:lnTo>
                  <a:pt x="5081104" y="554989"/>
                </a:lnTo>
                <a:close/>
              </a:path>
              <a:path w="5166995" h="556260">
                <a:moveTo>
                  <a:pt x="5070906" y="556260"/>
                </a:moveTo>
                <a:lnTo>
                  <a:pt x="91122" y="556260"/>
                </a:lnTo>
                <a:lnTo>
                  <a:pt x="90487" y="554989"/>
                </a:lnTo>
                <a:lnTo>
                  <a:pt x="5076050" y="554989"/>
                </a:lnTo>
                <a:lnTo>
                  <a:pt x="5070906" y="556260"/>
                </a:lnTo>
                <a:close/>
              </a:path>
            </a:pathLst>
          </a:custGeom>
          <a:solidFill>
            <a:srgbClr val="FFFFFF"/>
          </a:solidFill>
        </p:spPr>
        <p:txBody>
          <a:bodyPr wrap="square" lIns="0" tIns="0" rIns="0" bIns="0" rtlCol="0"/>
          <a:lstStyle/>
          <a:p>
            <a:endParaRPr/>
          </a:p>
        </p:txBody>
      </p:sp>
      <p:sp>
        <p:nvSpPr>
          <p:cNvPr id="19" name="object 19"/>
          <p:cNvSpPr/>
          <p:nvPr/>
        </p:nvSpPr>
        <p:spPr>
          <a:xfrm>
            <a:off x="972311" y="4884420"/>
            <a:ext cx="7344409" cy="452755"/>
          </a:xfrm>
          <a:custGeom>
            <a:avLst/>
            <a:gdLst/>
            <a:ahLst/>
            <a:cxnLst/>
            <a:rect l="l" t="t" r="r" b="b"/>
            <a:pathLst>
              <a:path w="7344409" h="452754">
                <a:moveTo>
                  <a:pt x="0" y="0"/>
                </a:moveTo>
                <a:lnTo>
                  <a:pt x="7344156" y="0"/>
                </a:lnTo>
                <a:lnTo>
                  <a:pt x="7344156" y="452627"/>
                </a:lnTo>
                <a:lnTo>
                  <a:pt x="0" y="452627"/>
                </a:lnTo>
                <a:lnTo>
                  <a:pt x="0" y="0"/>
                </a:lnTo>
                <a:close/>
              </a:path>
            </a:pathLst>
          </a:custGeom>
          <a:solidFill>
            <a:srgbClr val="FFFFFF"/>
          </a:solidFill>
        </p:spPr>
        <p:txBody>
          <a:bodyPr wrap="square" lIns="0" tIns="0" rIns="0" bIns="0" rtlCol="0"/>
          <a:lstStyle/>
          <a:p>
            <a:endParaRPr/>
          </a:p>
        </p:txBody>
      </p:sp>
      <p:sp>
        <p:nvSpPr>
          <p:cNvPr id="20" name="object 20"/>
          <p:cNvSpPr/>
          <p:nvPr/>
        </p:nvSpPr>
        <p:spPr>
          <a:xfrm>
            <a:off x="958900" y="4871097"/>
            <a:ext cx="7370445" cy="479425"/>
          </a:xfrm>
          <a:custGeom>
            <a:avLst/>
            <a:gdLst/>
            <a:ahLst/>
            <a:cxnLst/>
            <a:rect l="l" t="t" r="r" b="b"/>
            <a:pathLst>
              <a:path w="7370445" h="479425">
                <a:moveTo>
                  <a:pt x="7357516" y="478993"/>
                </a:moveTo>
                <a:lnTo>
                  <a:pt x="12700" y="478993"/>
                </a:lnTo>
                <a:lnTo>
                  <a:pt x="10223" y="478751"/>
                </a:lnTo>
                <a:lnTo>
                  <a:pt x="0" y="466293"/>
                </a:lnTo>
                <a:lnTo>
                  <a:pt x="0" y="12700"/>
                </a:lnTo>
                <a:lnTo>
                  <a:pt x="12700" y="0"/>
                </a:lnTo>
                <a:lnTo>
                  <a:pt x="7357516" y="0"/>
                </a:lnTo>
                <a:lnTo>
                  <a:pt x="7370216" y="12700"/>
                </a:lnTo>
                <a:lnTo>
                  <a:pt x="25400" y="12700"/>
                </a:lnTo>
                <a:lnTo>
                  <a:pt x="12700" y="25400"/>
                </a:lnTo>
                <a:lnTo>
                  <a:pt x="25400" y="25400"/>
                </a:lnTo>
                <a:lnTo>
                  <a:pt x="25400" y="453593"/>
                </a:lnTo>
                <a:lnTo>
                  <a:pt x="12700" y="453593"/>
                </a:lnTo>
                <a:lnTo>
                  <a:pt x="25400" y="466293"/>
                </a:lnTo>
                <a:lnTo>
                  <a:pt x="7370216" y="466293"/>
                </a:lnTo>
                <a:lnTo>
                  <a:pt x="7369975" y="468769"/>
                </a:lnTo>
                <a:lnTo>
                  <a:pt x="7359992" y="478751"/>
                </a:lnTo>
                <a:lnTo>
                  <a:pt x="7357516" y="478993"/>
                </a:lnTo>
                <a:close/>
              </a:path>
              <a:path w="7370445" h="479425">
                <a:moveTo>
                  <a:pt x="25400" y="25400"/>
                </a:moveTo>
                <a:lnTo>
                  <a:pt x="12700" y="25400"/>
                </a:lnTo>
                <a:lnTo>
                  <a:pt x="25400" y="12700"/>
                </a:lnTo>
                <a:lnTo>
                  <a:pt x="25400" y="25400"/>
                </a:lnTo>
                <a:close/>
              </a:path>
              <a:path w="7370445" h="479425">
                <a:moveTo>
                  <a:pt x="7344816" y="25400"/>
                </a:moveTo>
                <a:lnTo>
                  <a:pt x="25400" y="25400"/>
                </a:lnTo>
                <a:lnTo>
                  <a:pt x="25400" y="12700"/>
                </a:lnTo>
                <a:lnTo>
                  <a:pt x="7344816" y="12700"/>
                </a:lnTo>
                <a:lnTo>
                  <a:pt x="7344816" y="25400"/>
                </a:lnTo>
                <a:close/>
              </a:path>
              <a:path w="7370445" h="479425">
                <a:moveTo>
                  <a:pt x="7344816" y="466293"/>
                </a:moveTo>
                <a:lnTo>
                  <a:pt x="7344816" y="12700"/>
                </a:lnTo>
                <a:lnTo>
                  <a:pt x="7357516" y="25400"/>
                </a:lnTo>
                <a:lnTo>
                  <a:pt x="7370216" y="25400"/>
                </a:lnTo>
                <a:lnTo>
                  <a:pt x="7370216" y="453593"/>
                </a:lnTo>
                <a:lnTo>
                  <a:pt x="7357516" y="453593"/>
                </a:lnTo>
                <a:lnTo>
                  <a:pt x="7344816" y="466293"/>
                </a:lnTo>
                <a:close/>
              </a:path>
              <a:path w="7370445" h="479425">
                <a:moveTo>
                  <a:pt x="7370216" y="25400"/>
                </a:moveTo>
                <a:lnTo>
                  <a:pt x="7357516" y="25400"/>
                </a:lnTo>
                <a:lnTo>
                  <a:pt x="7344816" y="12700"/>
                </a:lnTo>
                <a:lnTo>
                  <a:pt x="7370216" y="12700"/>
                </a:lnTo>
                <a:lnTo>
                  <a:pt x="7370216" y="25400"/>
                </a:lnTo>
                <a:close/>
              </a:path>
              <a:path w="7370445" h="479425">
                <a:moveTo>
                  <a:pt x="25400" y="466293"/>
                </a:moveTo>
                <a:lnTo>
                  <a:pt x="12700" y="453593"/>
                </a:lnTo>
                <a:lnTo>
                  <a:pt x="25400" y="453593"/>
                </a:lnTo>
                <a:lnTo>
                  <a:pt x="25400" y="466293"/>
                </a:lnTo>
                <a:close/>
              </a:path>
              <a:path w="7370445" h="479425">
                <a:moveTo>
                  <a:pt x="7344816" y="466293"/>
                </a:moveTo>
                <a:lnTo>
                  <a:pt x="25400" y="466293"/>
                </a:lnTo>
                <a:lnTo>
                  <a:pt x="25400" y="453593"/>
                </a:lnTo>
                <a:lnTo>
                  <a:pt x="7344816" y="453593"/>
                </a:lnTo>
                <a:lnTo>
                  <a:pt x="7344816" y="466293"/>
                </a:lnTo>
                <a:close/>
              </a:path>
              <a:path w="7370445" h="479425">
                <a:moveTo>
                  <a:pt x="7370216" y="466293"/>
                </a:moveTo>
                <a:lnTo>
                  <a:pt x="7344816" y="466293"/>
                </a:lnTo>
                <a:lnTo>
                  <a:pt x="7357516" y="453593"/>
                </a:lnTo>
                <a:lnTo>
                  <a:pt x="7370216" y="453593"/>
                </a:lnTo>
                <a:lnTo>
                  <a:pt x="7370216" y="466293"/>
                </a:lnTo>
                <a:close/>
              </a:path>
            </a:pathLst>
          </a:custGeom>
          <a:solidFill>
            <a:srgbClr val="4F81BC"/>
          </a:solidFill>
        </p:spPr>
        <p:txBody>
          <a:bodyPr wrap="square" lIns="0" tIns="0" rIns="0" bIns="0" rtlCol="0"/>
          <a:lstStyle/>
          <a:p>
            <a:endParaRPr/>
          </a:p>
        </p:txBody>
      </p:sp>
      <p:sp>
        <p:nvSpPr>
          <p:cNvPr id="21" name="object 21"/>
          <p:cNvSpPr/>
          <p:nvPr/>
        </p:nvSpPr>
        <p:spPr>
          <a:xfrm>
            <a:off x="1339596" y="4617720"/>
            <a:ext cx="5140960" cy="532130"/>
          </a:xfrm>
          <a:custGeom>
            <a:avLst/>
            <a:gdLst/>
            <a:ahLst/>
            <a:cxnLst/>
            <a:rect l="l" t="t" r="r" b="b"/>
            <a:pathLst>
              <a:path w="5140960" h="532129">
                <a:moveTo>
                  <a:pt x="88391" y="531876"/>
                </a:moveTo>
                <a:lnTo>
                  <a:pt x="47060" y="521780"/>
                </a:lnTo>
                <a:lnTo>
                  <a:pt x="16183" y="495079"/>
                </a:lnTo>
                <a:lnTo>
                  <a:pt x="821" y="456840"/>
                </a:lnTo>
                <a:lnTo>
                  <a:pt x="0" y="88391"/>
                </a:lnTo>
                <a:lnTo>
                  <a:pt x="972" y="74076"/>
                </a:lnTo>
                <a:lnTo>
                  <a:pt x="16773" y="36181"/>
                </a:lnTo>
                <a:lnTo>
                  <a:pt x="47966" y="9802"/>
                </a:lnTo>
                <a:lnTo>
                  <a:pt x="5052059" y="0"/>
                </a:lnTo>
                <a:lnTo>
                  <a:pt x="5066621" y="1298"/>
                </a:lnTo>
                <a:lnTo>
                  <a:pt x="5104965" y="17816"/>
                </a:lnTo>
                <a:lnTo>
                  <a:pt x="5131286" y="49249"/>
                </a:lnTo>
                <a:lnTo>
                  <a:pt x="5140452" y="443483"/>
                </a:lnTo>
                <a:lnTo>
                  <a:pt x="5139305" y="457965"/>
                </a:lnTo>
                <a:lnTo>
                  <a:pt x="5123039" y="496181"/>
                </a:lnTo>
                <a:lnTo>
                  <a:pt x="5091547" y="522535"/>
                </a:lnTo>
                <a:lnTo>
                  <a:pt x="88391" y="531876"/>
                </a:lnTo>
                <a:close/>
              </a:path>
            </a:pathLst>
          </a:custGeom>
          <a:solidFill>
            <a:srgbClr val="4F81BC"/>
          </a:solidFill>
        </p:spPr>
        <p:txBody>
          <a:bodyPr wrap="square" lIns="0" tIns="0" rIns="0" bIns="0" rtlCol="0"/>
          <a:lstStyle/>
          <a:p>
            <a:endParaRPr/>
          </a:p>
        </p:txBody>
      </p:sp>
      <p:sp>
        <p:nvSpPr>
          <p:cNvPr id="22" name="object 22"/>
          <p:cNvSpPr/>
          <p:nvPr/>
        </p:nvSpPr>
        <p:spPr>
          <a:xfrm>
            <a:off x="1326261" y="4605413"/>
            <a:ext cx="5166995" cy="556260"/>
          </a:xfrm>
          <a:custGeom>
            <a:avLst/>
            <a:gdLst/>
            <a:ahLst/>
            <a:cxnLst/>
            <a:rect l="l" t="t" r="r" b="b"/>
            <a:pathLst>
              <a:path w="5166995" h="556260">
                <a:moveTo>
                  <a:pt x="5085473" y="1270"/>
                </a:moveTo>
                <a:lnTo>
                  <a:pt x="81064" y="1270"/>
                </a:lnTo>
                <a:lnTo>
                  <a:pt x="86055" y="0"/>
                </a:lnTo>
                <a:lnTo>
                  <a:pt x="5080482" y="0"/>
                </a:lnTo>
                <a:lnTo>
                  <a:pt x="5085473" y="1270"/>
                </a:lnTo>
                <a:close/>
              </a:path>
              <a:path w="5166995" h="556260">
                <a:moveTo>
                  <a:pt x="5121757" y="16510"/>
                </a:moveTo>
                <a:lnTo>
                  <a:pt x="44767" y="16510"/>
                </a:lnTo>
                <a:lnTo>
                  <a:pt x="48882" y="13970"/>
                </a:lnTo>
                <a:lnTo>
                  <a:pt x="53136" y="11429"/>
                </a:lnTo>
                <a:lnTo>
                  <a:pt x="56959" y="8889"/>
                </a:lnTo>
                <a:lnTo>
                  <a:pt x="61442" y="7620"/>
                </a:lnTo>
                <a:lnTo>
                  <a:pt x="66027" y="5079"/>
                </a:lnTo>
                <a:lnTo>
                  <a:pt x="70738" y="3810"/>
                </a:lnTo>
                <a:lnTo>
                  <a:pt x="76149" y="2539"/>
                </a:lnTo>
                <a:lnTo>
                  <a:pt x="80441" y="1270"/>
                </a:lnTo>
                <a:lnTo>
                  <a:pt x="5086096" y="1270"/>
                </a:lnTo>
                <a:lnTo>
                  <a:pt x="5090375" y="2539"/>
                </a:lnTo>
                <a:lnTo>
                  <a:pt x="5095798" y="3810"/>
                </a:lnTo>
                <a:lnTo>
                  <a:pt x="5099913" y="5079"/>
                </a:lnTo>
                <a:lnTo>
                  <a:pt x="5104523" y="7620"/>
                </a:lnTo>
                <a:lnTo>
                  <a:pt x="5105095" y="7620"/>
                </a:lnTo>
                <a:lnTo>
                  <a:pt x="5109578" y="8889"/>
                </a:lnTo>
                <a:lnTo>
                  <a:pt x="5113934" y="11429"/>
                </a:lnTo>
                <a:lnTo>
                  <a:pt x="5117642" y="13970"/>
                </a:lnTo>
                <a:lnTo>
                  <a:pt x="5121757" y="16510"/>
                </a:lnTo>
                <a:close/>
              </a:path>
              <a:path w="5166995" h="556260">
                <a:moveTo>
                  <a:pt x="5111013" y="40639"/>
                </a:moveTo>
                <a:lnTo>
                  <a:pt x="5107546" y="38100"/>
                </a:lnTo>
                <a:lnTo>
                  <a:pt x="5108054" y="38100"/>
                </a:lnTo>
                <a:lnTo>
                  <a:pt x="5104460" y="35560"/>
                </a:lnTo>
                <a:lnTo>
                  <a:pt x="5104980" y="35560"/>
                </a:lnTo>
                <a:lnTo>
                  <a:pt x="5101272" y="34289"/>
                </a:lnTo>
                <a:lnTo>
                  <a:pt x="5101818" y="34289"/>
                </a:lnTo>
                <a:lnTo>
                  <a:pt x="5097995" y="31750"/>
                </a:lnTo>
                <a:lnTo>
                  <a:pt x="5098554" y="31750"/>
                </a:lnTo>
                <a:lnTo>
                  <a:pt x="5094630" y="30479"/>
                </a:lnTo>
                <a:lnTo>
                  <a:pt x="5095201" y="30479"/>
                </a:lnTo>
                <a:lnTo>
                  <a:pt x="5091176" y="29210"/>
                </a:lnTo>
                <a:lnTo>
                  <a:pt x="5091772" y="29210"/>
                </a:lnTo>
                <a:lnTo>
                  <a:pt x="5087658" y="27939"/>
                </a:lnTo>
                <a:lnTo>
                  <a:pt x="5088255" y="27939"/>
                </a:lnTo>
                <a:lnTo>
                  <a:pt x="5084051" y="26670"/>
                </a:lnTo>
                <a:lnTo>
                  <a:pt x="5081003" y="26670"/>
                </a:lnTo>
                <a:lnTo>
                  <a:pt x="5076647" y="25400"/>
                </a:lnTo>
                <a:lnTo>
                  <a:pt x="33273" y="25400"/>
                </a:lnTo>
                <a:lnTo>
                  <a:pt x="36956" y="22860"/>
                </a:lnTo>
                <a:lnTo>
                  <a:pt x="40309" y="19050"/>
                </a:lnTo>
                <a:lnTo>
                  <a:pt x="44259" y="16510"/>
                </a:lnTo>
                <a:lnTo>
                  <a:pt x="5122265" y="16510"/>
                </a:lnTo>
                <a:lnTo>
                  <a:pt x="5126228" y="19050"/>
                </a:lnTo>
                <a:lnTo>
                  <a:pt x="5129568" y="22860"/>
                </a:lnTo>
                <a:lnTo>
                  <a:pt x="5133251" y="25400"/>
                </a:lnTo>
                <a:lnTo>
                  <a:pt x="5136769" y="29210"/>
                </a:lnTo>
                <a:lnTo>
                  <a:pt x="5140134" y="31750"/>
                </a:lnTo>
                <a:lnTo>
                  <a:pt x="5140540" y="33020"/>
                </a:lnTo>
                <a:lnTo>
                  <a:pt x="5143715" y="36829"/>
                </a:lnTo>
                <a:lnTo>
                  <a:pt x="5146344" y="39370"/>
                </a:lnTo>
                <a:lnTo>
                  <a:pt x="5110530" y="39370"/>
                </a:lnTo>
                <a:lnTo>
                  <a:pt x="5111013" y="40639"/>
                </a:lnTo>
                <a:close/>
              </a:path>
              <a:path w="5166995" h="556260">
                <a:moveTo>
                  <a:pt x="36093" y="60960"/>
                </a:moveTo>
                <a:lnTo>
                  <a:pt x="7962" y="60960"/>
                </a:lnTo>
                <a:lnTo>
                  <a:pt x="10007" y="55879"/>
                </a:lnTo>
                <a:lnTo>
                  <a:pt x="12255" y="52070"/>
                </a:lnTo>
                <a:lnTo>
                  <a:pt x="14389" y="48260"/>
                </a:lnTo>
                <a:lnTo>
                  <a:pt x="14706" y="48260"/>
                </a:lnTo>
                <a:lnTo>
                  <a:pt x="17360" y="43179"/>
                </a:lnTo>
                <a:lnTo>
                  <a:pt x="20192" y="39370"/>
                </a:lnTo>
                <a:lnTo>
                  <a:pt x="23202" y="35560"/>
                </a:lnTo>
                <a:lnTo>
                  <a:pt x="25984" y="33020"/>
                </a:lnTo>
                <a:lnTo>
                  <a:pt x="29324" y="29210"/>
                </a:lnTo>
                <a:lnTo>
                  <a:pt x="32829" y="25400"/>
                </a:lnTo>
                <a:lnTo>
                  <a:pt x="89890" y="25400"/>
                </a:lnTo>
                <a:lnTo>
                  <a:pt x="85521" y="26670"/>
                </a:lnTo>
                <a:lnTo>
                  <a:pt x="82473" y="26670"/>
                </a:lnTo>
                <a:lnTo>
                  <a:pt x="78270" y="27939"/>
                </a:lnTo>
                <a:lnTo>
                  <a:pt x="78879" y="27939"/>
                </a:lnTo>
                <a:lnTo>
                  <a:pt x="74764" y="29210"/>
                </a:lnTo>
                <a:lnTo>
                  <a:pt x="75349" y="29210"/>
                </a:lnTo>
                <a:lnTo>
                  <a:pt x="71323" y="30479"/>
                </a:lnTo>
                <a:lnTo>
                  <a:pt x="71894" y="30479"/>
                </a:lnTo>
                <a:lnTo>
                  <a:pt x="67983" y="31750"/>
                </a:lnTo>
                <a:lnTo>
                  <a:pt x="68541" y="31750"/>
                </a:lnTo>
                <a:lnTo>
                  <a:pt x="64719" y="34289"/>
                </a:lnTo>
                <a:lnTo>
                  <a:pt x="65252" y="34289"/>
                </a:lnTo>
                <a:lnTo>
                  <a:pt x="61544" y="35560"/>
                </a:lnTo>
                <a:lnTo>
                  <a:pt x="62077" y="35560"/>
                </a:lnTo>
                <a:lnTo>
                  <a:pt x="58483" y="38100"/>
                </a:lnTo>
                <a:lnTo>
                  <a:pt x="58991" y="38100"/>
                </a:lnTo>
                <a:lnTo>
                  <a:pt x="57251" y="39370"/>
                </a:lnTo>
                <a:lnTo>
                  <a:pt x="56006" y="39370"/>
                </a:lnTo>
                <a:lnTo>
                  <a:pt x="52654" y="41910"/>
                </a:lnTo>
                <a:lnTo>
                  <a:pt x="53124" y="41910"/>
                </a:lnTo>
                <a:lnTo>
                  <a:pt x="49910" y="44450"/>
                </a:lnTo>
                <a:lnTo>
                  <a:pt x="50355" y="44450"/>
                </a:lnTo>
                <a:lnTo>
                  <a:pt x="47282" y="46989"/>
                </a:lnTo>
                <a:lnTo>
                  <a:pt x="47713" y="46989"/>
                </a:lnTo>
                <a:lnTo>
                  <a:pt x="44780" y="49529"/>
                </a:lnTo>
                <a:lnTo>
                  <a:pt x="45186" y="49529"/>
                </a:lnTo>
                <a:lnTo>
                  <a:pt x="42405" y="52070"/>
                </a:lnTo>
                <a:lnTo>
                  <a:pt x="42786" y="52070"/>
                </a:lnTo>
                <a:lnTo>
                  <a:pt x="41033" y="54610"/>
                </a:lnTo>
                <a:lnTo>
                  <a:pt x="40525" y="54610"/>
                </a:lnTo>
                <a:lnTo>
                  <a:pt x="38049" y="58420"/>
                </a:lnTo>
                <a:lnTo>
                  <a:pt x="38392" y="58420"/>
                </a:lnTo>
                <a:lnTo>
                  <a:pt x="36093" y="60960"/>
                </a:lnTo>
                <a:close/>
              </a:path>
              <a:path w="5166995" h="556260">
                <a:moveTo>
                  <a:pt x="55511" y="40639"/>
                </a:moveTo>
                <a:lnTo>
                  <a:pt x="56006" y="39370"/>
                </a:lnTo>
                <a:lnTo>
                  <a:pt x="57251" y="39370"/>
                </a:lnTo>
                <a:lnTo>
                  <a:pt x="55511" y="40639"/>
                </a:lnTo>
                <a:close/>
              </a:path>
              <a:path w="5166995" h="556260">
                <a:moveTo>
                  <a:pt x="5126367" y="55879"/>
                </a:moveTo>
                <a:lnTo>
                  <a:pt x="5123738" y="52070"/>
                </a:lnTo>
                <a:lnTo>
                  <a:pt x="5124132" y="52070"/>
                </a:lnTo>
                <a:lnTo>
                  <a:pt x="5121338" y="49529"/>
                </a:lnTo>
                <a:lnTo>
                  <a:pt x="5121757" y="49529"/>
                </a:lnTo>
                <a:lnTo>
                  <a:pt x="5118823" y="46989"/>
                </a:lnTo>
                <a:lnTo>
                  <a:pt x="5119243" y="46989"/>
                </a:lnTo>
                <a:lnTo>
                  <a:pt x="5116169" y="44450"/>
                </a:lnTo>
                <a:lnTo>
                  <a:pt x="5116626" y="44450"/>
                </a:lnTo>
                <a:lnTo>
                  <a:pt x="5113401" y="41910"/>
                </a:lnTo>
                <a:lnTo>
                  <a:pt x="5113870" y="41910"/>
                </a:lnTo>
                <a:lnTo>
                  <a:pt x="5110530" y="39370"/>
                </a:lnTo>
                <a:lnTo>
                  <a:pt x="5146344" y="39370"/>
                </a:lnTo>
                <a:lnTo>
                  <a:pt x="5149176" y="43179"/>
                </a:lnTo>
                <a:lnTo>
                  <a:pt x="5149519" y="44450"/>
                </a:lnTo>
                <a:lnTo>
                  <a:pt x="5152136" y="48260"/>
                </a:lnTo>
                <a:lnTo>
                  <a:pt x="5154269" y="52070"/>
                </a:lnTo>
                <a:lnTo>
                  <a:pt x="5155768" y="54610"/>
                </a:lnTo>
                <a:lnTo>
                  <a:pt x="5126012" y="54610"/>
                </a:lnTo>
                <a:lnTo>
                  <a:pt x="5126367" y="55879"/>
                </a:lnTo>
                <a:close/>
              </a:path>
              <a:path w="5166995" h="556260">
                <a:moveTo>
                  <a:pt x="40157" y="55879"/>
                </a:moveTo>
                <a:lnTo>
                  <a:pt x="40525" y="54610"/>
                </a:lnTo>
                <a:lnTo>
                  <a:pt x="41033" y="54610"/>
                </a:lnTo>
                <a:lnTo>
                  <a:pt x="40157" y="55879"/>
                </a:lnTo>
                <a:close/>
              </a:path>
              <a:path w="5166995" h="556260">
                <a:moveTo>
                  <a:pt x="5158562" y="60960"/>
                </a:moveTo>
                <a:lnTo>
                  <a:pt x="5130431" y="60960"/>
                </a:lnTo>
                <a:lnTo>
                  <a:pt x="5128133" y="58420"/>
                </a:lnTo>
                <a:lnTo>
                  <a:pt x="5128475" y="58420"/>
                </a:lnTo>
                <a:lnTo>
                  <a:pt x="5126012" y="54610"/>
                </a:lnTo>
                <a:lnTo>
                  <a:pt x="5155768" y="54610"/>
                </a:lnTo>
                <a:lnTo>
                  <a:pt x="5156517" y="55879"/>
                </a:lnTo>
                <a:lnTo>
                  <a:pt x="5158562" y="60960"/>
                </a:lnTo>
                <a:close/>
              </a:path>
              <a:path w="5166995" h="556260">
                <a:moveTo>
                  <a:pt x="68541" y="523239"/>
                </a:moveTo>
                <a:lnTo>
                  <a:pt x="25984" y="523239"/>
                </a:lnTo>
                <a:lnTo>
                  <a:pt x="23202" y="519429"/>
                </a:lnTo>
                <a:lnTo>
                  <a:pt x="19824" y="515620"/>
                </a:lnTo>
                <a:lnTo>
                  <a:pt x="17360" y="511810"/>
                </a:lnTo>
                <a:lnTo>
                  <a:pt x="14706" y="508000"/>
                </a:lnTo>
                <a:lnTo>
                  <a:pt x="14389" y="506729"/>
                </a:lnTo>
                <a:lnTo>
                  <a:pt x="12255" y="502920"/>
                </a:lnTo>
                <a:lnTo>
                  <a:pt x="10007" y="499110"/>
                </a:lnTo>
                <a:lnTo>
                  <a:pt x="7962" y="494029"/>
                </a:lnTo>
                <a:lnTo>
                  <a:pt x="6134" y="490220"/>
                </a:lnTo>
                <a:lnTo>
                  <a:pt x="4343" y="485139"/>
                </a:lnTo>
                <a:lnTo>
                  <a:pt x="3149" y="480060"/>
                </a:lnTo>
                <a:lnTo>
                  <a:pt x="2006" y="474979"/>
                </a:lnTo>
                <a:lnTo>
                  <a:pt x="1092" y="471170"/>
                </a:lnTo>
                <a:lnTo>
                  <a:pt x="368" y="464820"/>
                </a:lnTo>
                <a:lnTo>
                  <a:pt x="25" y="461010"/>
                </a:lnTo>
                <a:lnTo>
                  <a:pt x="0" y="95250"/>
                </a:lnTo>
                <a:lnTo>
                  <a:pt x="368" y="90170"/>
                </a:lnTo>
                <a:lnTo>
                  <a:pt x="1092" y="85089"/>
                </a:lnTo>
                <a:lnTo>
                  <a:pt x="1879" y="80010"/>
                </a:lnTo>
                <a:lnTo>
                  <a:pt x="3149" y="74929"/>
                </a:lnTo>
                <a:lnTo>
                  <a:pt x="5918" y="66039"/>
                </a:lnTo>
                <a:lnTo>
                  <a:pt x="7721" y="60960"/>
                </a:lnTo>
                <a:lnTo>
                  <a:pt x="36410" y="60960"/>
                </a:lnTo>
                <a:lnTo>
                  <a:pt x="34277" y="64770"/>
                </a:lnTo>
                <a:lnTo>
                  <a:pt x="34569" y="64770"/>
                </a:lnTo>
                <a:lnTo>
                  <a:pt x="33265" y="67310"/>
                </a:lnTo>
                <a:lnTo>
                  <a:pt x="32880" y="67310"/>
                </a:lnTo>
                <a:lnTo>
                  <a:pt x="31114" y="71120"/>
                </a:lnTo>
                <a:lnTo>
                  <a:pt x="31356" y="71120"/>
                </a:lnTo>
                <a:lnTo>
                  <a:pt x="30297" y="73660"/>
                </a:lnTo>
                <a:lnTo>
                  <a:pt x="29984" y="73660"/>
                </a:lnTo>
                <a:lnTo>
                  <a:pt x="28936" y="77470"/>
                </a:lnTo>
                <a:lnTo>
                  <a:pt x="28778" y="77470"/>
                </a:lnTo>
                <a:lnTo>
                  <a:pt x="27882" y="81279"/>
                </a:lnTo>
                <a:lnTo>
                  <a:pt x="27736" y="81279"/>
                </a:lnTo>
                <a:lnTo>
                  <a:pt x="26758" y="85089"/>
                </a:lnTo>
                <a:lnTo>
                  <a:pt x="26098" y="88900"/>
                </a:lnTo>
                <a:lnTo>
                  <a:pt x="25641" y="92710"/>
                </a:lnTo>
                <a:lnTo>
                  <a:pt x="25476" y="95250"/>
                </a:lnTo>
                <a:lnTo>
                  <a:pt x="25387" y="96520"/>
                </a:lnTo>
                <a:lnTo>
                  <a:pt x="25285" y="100329"/>
                </a:lnTo>
                <a:lnTo>
                  <a:pt x="25272" y="454660"/>
                </a:lnTo>
                <a:lnTo>
                  <a:pt x="25387" y="459739"/>
                </a:lnTo>
                <a:lnTo>
                  <a:pt x="25704" y="463550"/>
                </a:lnTo>
                <a:lnTo>
                  <a:pt x="26200" y="467360"/>
                </a:lnTo>
                <a:lnTo>
                  <a:pt x="26360" y="467360"/>
                </a:lnTo>
                <a:lnTo>
                  <a:pt x="26885" y="469900"/>
                </a:lnTo>
                <a:lnTo>
                  <a:pt x="27736" y="473710"/>
                </a:lnTo>
                <a:lnTo>
                  <a:pt x="27584" y="473710"/>
                </a:lnTo>
                <a:lnTo>
                  <a:pt x="28778" y="477520"/>
                </a:lnTo>
                <a:lnTo>
                  <a:pt x="28587" y="477520"/>
                </a:lnTo>
                <a:lnTo>
                  <a:pt x="29984" y="481329"/>
                </a:lnTo>
                <a:lnTo>
                  <a:pt x="30165" y="481329"/>
                </a:lnTo>
                <a:lnTo>
                  <a:pt x="31356" y="485139"/>
                </a:lnTo>
                <a:lnTo>
                  <a:pt x="31703" y="485139"/>
                </a:lnTo>
                <a:lnTo>
                  <a:pt x="32880" y="487679"/>
                </a:lnTo>
                <a:lnTo>
                  <a:pt x="32613" y="487679"/>
                </a:lnTo>
                <a:lnTo>
                  <a:pt x="34569" y="491489"/>
                </a:lnTo>
                <a:lnTo>
                  <a:pt x="34988" y="491489"/>
                </a:lnTo>
                <a:lnTo>
                  <a:pt x="36410" y="494029"/>
                </a:lnTo>
                <a:lnTo>
                  <a:pt x="36093" y="494029"/>
                </a:lnTo>
                <a:lnTo>
                  <a:pt x="38392" y="497839"/>
                </a:lnTo>
                <a:lnTo>
                  <a:pt x="38874" y="497839"/>
                </a:lnTo>
                <a:lnTo>
                  <a:pt x="40525" y="500379"/>
                </a:lnTo>
                <a:lnTo>
                  <a:pt x="40157" y="500379"/>
                </a:lnTo>
                <a:lnTo>
                  <a:pt x="42786" y="502920"/>
                </a:lnTo>
                <a:lnTo>
                  <a:pt x="42405" y="502920"/>
                </a:lnTo>
                <a:lnTo>
                  <a:pt x="45186" y="506729"/>
                </a:lnTo>
                <a:lnTo>
                  <a:pt x="45758" y="506729"/>
                </a:lnTo>
                <a:lnTo>
                  <a:pt x="47713" y="509270"/>
                </a:lnTo>
                <a:lnTo>
                  <a:pt x="48306" y="509270"/>
                </a:lnTo>
                <a:lnTo>
                  <a:pt x="50355" y="511810"/>
                </a:lnTo>
                <a:lnTo>
                  <a:pt x="51517" y="511810"/>
                </a:lnTo>
                <a:lnTo>
                  <a:pt x="53124" y="513079"/>
                </a:lnTo>
                <a:lnTo>
                  <a:pt x="52654" y="513079"/>
                </a:lnTo>
                <a:lnTo>
                  <a:pt x="56006" y="515620"/>
                </a:lnTo>
                <a:lnTo>
                  <a:pt x="55511" y="515620"/>
                </a:lnTo>
                <a:lnTo>
                  <a:pt x="58991" y="518160"/>
                </a:lnTo>
                <a:lnTo>
                  <a:pt x="58483" y="518160"/>
                </a:lnTo>
                <a:lnTo>
                  <a:pt x="62077" y="519429"/>
                </a:lnTo>
                <a:lnTo>
                  <a:pt x="61544" y="519429"/>
                </a:lnTo>
                <a:lnTo>
                  <a:pt x="65252" y="521970"/>
                </a:lnTo>
                <a:lnTo>
                  <a:pt x="64719" y="521970"/>
                </a:lnTo>
                <a:lnTo>
                  <a:pt x="68541" y="523239"/>
                </a:lnTo>
                <a:close/>
              </a:path>
              <a:path w="5166995" h="556260">
                <a:moveTo>
                  <a:pt x="5133911" y="68579"/>
                </a:moveTo>
                <a:lnTo>
                  <a:pt x="5131955" y="64770"/>
                </a:lnTo>
                <a:lnTo>
                  <a:pt x="5132247" y="64770"/>
                </a:lnTo>
                <a:lnTo>
                  <a:pt x="5130114" y="60960"/>
                </a:lnTo>
                <a:lnTo>
                  <a:pt x="5158803" y="60960"/>
                </a:lnTo>
                <a:lnTo>
                  <a:pt x="5161072" y="67310"/>
                </a:lnTo>
                <a:lnTo>
                  <a:pt x="5133644" y="67310"/>
                </a:lnTo>
                <a:lnTo>
                  <a:pt x="5133911" y="68579"/>
                </a:lnTo>
                <a:close/>
              </a:path>
              <a:path w="5166995" h="556260">
                <a:moveTo>
                  <a:pt x="32613" y="68579"/>
                </a:moveTo>
                <a:lnTo>
                  <a:pt x="32880" y="67310"/>
                </a:lnTo>
                <a:lnTo>
                  <a:pt x="33265" y="67310"/>
                </a:lnTo>
                <a:lnTo>
                  <a:pt x="32613" y="68579"/>
                </a:lnTo>
                <a:close/>
              </a:path>
              <a:path w="5166995" h="556260">
                <a:moveTo>
                  <a:pt x="5136756" y="74929"/>
                </a:moveTo>
                <a:lnTo>
                  <a:pt x="5135181" y="71120"/>
                </a:lnTo>
                <a:lnTo>
                  <a:pt x="5135422" y="71120"/>
                </a:lnTo>
                <a:lnTo>
                  <a:pt x="5133644" y="67310"/>
                </a:lnTo>
                <a:lnTo>
                  <a:pt x="5161072" y="67310"/>
                </a:lnTo>
                <a:lnTo>
                  <a:pt x="5162003" y="69850"/>
                </a:lnTo>
                <a:lnTo>
                  <a:pt x="5162925" y="73660"/>
                </a:lnTo>
                <a:lnTo>
                  <a:pt x="5136553" y="73660"/>
                </a:lnTo>
                <a:lnTo>
                  <a:pt x="5136756" y="74929"/>
                </a:lnTo>
                <a:close/>
              </a:path>
              <a:path w="5166995" h="556260">
                <a:moveTo>
                  <a:pt x="29768" y="74929"/>
                </a:moveTo>
                <a:lnTo>
                  <a:pt x="29984" y="73660"/>
                </a:lnTo>
                <a:lnTo>
                  <a:pt x="30297" y="73660"/>
                </a:lnTo>
                <a:lnTo>
                  <a:pt x="29768" y="74929"/>
                </a:lnTo>
                <a:close/>
              </a:path>
              <a:path w="5166995" h="556260">
                <a:moveTo>
                  <a:pt x="5137937" y="78739"/>
                </a:moveTo>
                <a:lnTo>
                  <a:pt x="5136553" y="73660"/>
                </a:lnTo>
                <a:lnTo>
                  <a:pt x="5162925" y="73660"/>
                </a:lnTo>
                <a:lnTo>
                  <a:pt x="5163540" y="76200"/>
                </a:lnTo>
                <a:lnTo>
                  <a:pt x="5163870" y="77470"/>
                </a:lnTo>
                <a:lnTo>
                  <a:pt x="5137746" y="77470"/>
                </a:lnTo>
                <a:lnTo>
                  <a:pt x="5137937" y="78739"/>
                </a:lnTo>
                <a:close/>
              </a:path>
              <a:path w="5166995" h="556260">
                <a:moveTo>
                  <a:pt x="28587" y="78739"/>
                </a:moveTo>
                <a:lnTo>
                  <a:pt x="28778" y="77470"/>
                </a:lnTo>
                <a:lnTo>
                  <a:pt x="28936" y="77470"/>
                </a:lnTo>
                <a:lnTo>
                  <a:pt x="28587" y="78739"/>
                </a:lnTo>
                <a:close/>
              </a:path>
              <a:path w="5166995" h="556260">
                <a:moveTo>
                  <a:pt x="5138940" y="82550"/>
                </a:moveTo>
                <a:lnTo>
                  <a:pt x="5137746" y="77470"/>
                </a:lnTo>
                <a:lnTo>
                  <a:pt x="5163870" y="77470"/>
                </a:lnTo>
                <a:lnTo>
                  <a:pt x="5164531" y="80010"/>
                </a:lnTo>
                <a:lnTo>
                  <a:pt x="5164877" y="81279"/>
                </a:lnTo>
                <a:lnTo>
                  <a:pt x="5138788" y="81279"/>
                </a:lnTo>
                <a:lnTo>
                  <a:pt x="5138940" y="82550"/>
                </a:lnTo>
                <a:close/>
              </a:path>
              <a:path w="5166995" h="556260">
                <a:moveTo>
                  <a:pt x="27584" y="82550"/>
                </a:moveTo>
                <a:lnTo>
                  <a:pt x="27736" y="81279"/>
                </a:lnTo>
                <a:lnTo>
                  <a:pt x="27882" y="81279"/>
                </a:lnTo>
                <a:lnTo>
                  <a:pt x="27584" y="82550"/>
                </a:lnTo>
                <a:close/>
              </a:path>
              <a:path w="5166995" h="556260">
                <a:moveTo>
                  <a:pt x="5166500" y="459739"/>
                </a:moveTo>
                <a:lnTo>
                  <a:pt x="5141137" y="459739"/>
                </a:lnTo>
                <a:lnTo>
                  <a:pt x="5141175" y="458470"/>
                </a:lnTo>
                <a:lnTo>
                  <a:pt x="5141137" y="96520"/>
                </a:lnTo>
                <a:lnTo>
                  <a:pt x="5141061" y="95250"/>
                </a:lnTo>
                <a:lnTo>
                  <a:pt x="5140833" y="92710"/>
                </a:lnTo>
                <a:lnTo>
                  <a:pt x="5140337" y="88900"/>
                </a:lnTo>
                <a:lnTo>
                  <a:pt x="5139651" y="85089"/>
                </a:lnTo>
                <a:lnTo>
                  <a:pt x="5138788" y="81279"/>
                </a:lnTo>
                <a:lnTo>
                  <a:pt x="5164877" y="81279"/>
                </a:lnTo>
                <a:lnTo>
                  <a:pt x="5165534" y="85089"/>
                </a:lnTo>
                <a:lnTo>
                  <a:pt x="5166093" y="90170"/>
                </a:lnTo>
                <a:lnTo>
                  <a:pt x="5166499" y="95250"/>
                </a:lnTo>
                <a:lnTo>
                  <a:pt x="5166652" y="100329"/>
                </a:lnTo>
                <a:lnTo>
                  <a:pt x="5166500" y="459739"/>
                </a:lnTo>
                <a:close/>
              </a:path>
              <a:path w="5166995" h="556260">
                <a:moveTo>
                  <a:pt x="25447" y="459739"/>
                </a:moveTo>
                <a:lnTo>
                  <a:pt x="25361" y="458470"/>
                </a:lnTo>
                <a:lnTo>
                  <a:pt x="25447" y="459739"/>
                </a:lnTo>
                <a:close/>
              </a:path>
              <a:path w="5166995" h="556260">
                <a:moveTo>
                  <a:pt x="5141161" y="458681"/>
                </a:moveTo>
                <a:lnTo>
                  <a:pt x="5141166" y="458470"/>
                </a:lnTo>
                <a:lnTo>
                  <a:pt x="5141161" y="458681"/>
                </a:lnTo>
                <a:close/>
              </a:path>
              <a:path w="5166995" h="556260">
                <a:moveTo>
                  <a:pt x="5166271" y="463550"/>
                </a:moveTo>
                <a:lnTo>
                  <a:pt x="5140833" y="463550"/>
                </a:lnTo>
                <a:lnTo>
                  <a:pt x="5141161" y="458681"/>
                </a:lnTo>
                <a:lnTo>
                  <a:pt x="5141137" y="459739"/>
                </a:lnTo>
                <a:lnTo>
                  <a:pt x="5166500" y="459739"/>
                </a:lnTo>
                <a:lnTo>
                  <a:pt x="5166385" y="462279"/>
                </a:lnTo>
                <a:lnTo>
                  <a:pt x="5166271" y="463550"/>
                </a:lnTo>
                <a:close/>
              </a:path>
              <a:path w="5166995" h="556260">
                <a:moveTo>
                  <a:pt x="25780" y="463550"/>
                </a:moveTo>
                <a:lnTo>
                  <a:pt x="25641" y="462279"/>
                </a:lnTo>
                <a:lnTo>
                  <a:pt x="25780" y="463550"/>
                </a:lnTo>
                <a:close/>
              </a:path>
              <a:path w="5166995" h="556260">
                <a:moveTo>
                  <a:pt x="5165907" y="467360"/>
                </a:moveTo>
                <a:lnTo>
                  <a:pt x="5140337" y="467360"/>
                </a:lnTo>
                <a:lnTo>
                  <a:pt x="5140896" y="462279"/>
                </a:lnTo>
                <a:lnTo>
                  <a:pt x="5140833" y="463550"/>
                </a:lnTo>
                <a:lnTo>
                  <a:pt x="5166271" y="463550"/>
                </a:lnTo>
                <a:lnTo>
                  <a:pt x="5166156" y="464820"/>
                </a:lnTo>
                <a:lnTo>
                  <a:pt x="5166093" y="466089"/>
                </a:lnTo>
                <a:lnTo>
                  <a:pt x="5165907" y="467360"/>
                </a:lnTo>
                <a:close/>
              </a:path>
              <a:path w="5166995" h="556260">
                <a:moveTo>
                  <a:pt x="26360" y="467360"/>
                </a:moveTo>
                <a:lnTo>
                  <a:pt x="26200" y="467360"/>
                </a:lnTo>
                <a:lnTo>
                  <a:pt x="26098" y="466089"/>
                </a:lnTo>
                <a:lnTo>
                  <a:pt x="26360" y="467360"/>
                </a:lnTo>
                <a:close/>
              </a:path>
              <a:path w="5166995" h="556260">
                <a:moveTo>
                  <a:pt x="5163156" y="481329"/>
                </a:moveTo>
                <a:lnTo>
                  <a:pt x="5136553" y="481329"/>
                </a:lnTo>
                <a:lnTo>
                  <a:pt x="5137937" y="477520"/>
                </a:lnTo>
                <a:lnTo>
                  <a:pt x="5137746" y="477520"/>
                </a:lnTo>
                <a:lnTo>
                  <a:pt x="5138940" y="473710"/>
                </a:lnTo>
                <a:lnTo>
                  <a:pt x="5138788" y="473710"/>
                </a:lnTo>
                <a:lnTo>
                  <a:pt x="5139778" y="469900"/>
                </a:lnTo>
                <a:lnTo>
                  <a:pt x="5140426" y="466089"/>
                </a:lnTo>
                <a:lnTo>
                  <a:pt x="5140337" y="467360"/>
                </a:lnTo>
                <a:lnTo>
                  <a:pt x="5165907" y="467360"/>
                </a:lnTo>
                <a:lnTo>
                  <a:pt x="5165534" y="469900"/>
                </a:lnTo>
                <a:lnTo>
                  <a:pt x="5164658" y="474979"/>
                </a:lnTo>
                <a:lnTo>
                  <a:pt x="5163540" y="480060"/>
                </a:lnTo>
                <a:lnTo>
                  <a:pt x="5163156" y="481329"/>
                </a:lnTo>
                <a:close/>
              </a:path>
              <a:path w="5166995" h="556260">
                <a:moveTo>
                  <a:pt x="30165" y="481329"/>
                </a:moveTo>
                <a:lnTo>
                  <a:pt x="29984" y="481329"/>
                </a:lnTo>
                <a:lnTo>
                  <a:pt x="29768" y="480060"/>
                </a:lnTo>
                <a:lnTo>
                  <a:pt x="30165" y="481329"/>
                </a:lnTo>
                <a:close/>
              </a:path>
              <a:path w="5166995" h="556260">
                <a:moveTo>
                  <a:pt x="5162003" y="485139"/>
                </a:moveTo>
                <a:lnTo>
                  <a:pt x="5135181" y="485139"/>
                </a:lnTo>
                <a:lnTo>
                  <a:pt x="5136756" y="480060"/>
                </a:lnTo>
                <a:lnTo>
                  <a:pt x="5136553" y="481329"/>
                </a:lnTo>
                <a:lnTo>
                  <a:pt x="5163156" y="481329"/>
                </a:lnTo>
                <a:lnTo>
                  <a:pt x="5162003" y="485139"/>
                </a:lnTo>
                <a:close/>
              </a:path>
              <a:path w="5166995" h="556260">
                <a:moveTo>
                  <a:pt x="31703" y="485139"/>
                </a:moveTo>
                <a:lnTo>
                  <a:pt x="31356" y="485139"/>
                </a:lnTo>
                <a:lnTo>
                  <a:pt x="31114" y="483870"/>
                </a:lnTo>
                <a:lnTo>
                  <a:pt x="31703" y="485139"/>
                </a:lnTo>
                <a:close/>
              </a:path>
              <a:path w="5166995" h="556260">
                <a:moveTo>
                  <a:pt x="5159781" y="491489"/>
                </a:moveTo>
                <a:lnTo>
                  <a:pt x="5131955" y="491489"/>
                </a:lnTo>
                <a:lnTo>
                  <a:pt x="5133911" y="487679"/>
                </a:lnTo>
                <a:lnTo>
                  <a:pt x="5133644" y="487679"/>
                </a:lnTo>
                <a:lnTo>
                  <a:pt x="5135422" y="483870"/>
                </a:lnTo>
                <a:lnTo>
                  <a:pt x="5135181" y="485139"/>
                </a:lnTo>
                <a:lnTo>
                  <a:pt x="5162003" y="485139"/>
                </a:lnTo>
                <a:lnTo>
                  <a:pt x="5160391" y="490220"/>
                </a:lnTo>
                <a:lnTo>
                  <a:pt x="5159781" y="491489"/>
                </a:lnTo>
                <a:close/>
              </a:path>
              <a:path w="5166995" h="556260">
                <a:moveTo>
                  <a:pt x="34988" y="491489"/>
                </a:moveTo>
                <a:lnTo>
                  <a:pt x="34569" y="491489"/>
                </a:lnTo>
                <a:lnTo>
                  <a:pt x="34277" y="490220"/>
                </a:lnTo>
                <a:lnTo>
                  <a:pt x="34988" y="491489"/>
                </a:lnTo>
                <a:close/>
              </a:path>
              <a:path w="5166995" h="556260">
                <a:moveTo>
                  <a:pt x="5157028" y="497839"/>
                </a:moveTo>
                <a:lnTo>
                  <a:pt x="5128133" y="497839"/>
                </a:lnTo>
                <a:lnTo>
                  <a:pt x="5130431" y="494029"/>
                </a:lnTo>
                <a:lnTo>
                  <a:pt x="5130114" y="494029"/>
                </a:lnTo>
                <a:lnTo>
                  <a:pt x="5132247" y="490220"/>
                </a:lnTo>
                <a:lnTo>
                  <a:pt x="5131955" y="491489"/>
                </a:lnTo>
                <a:lnTo>
                  <a:pt x="5159781" y="491489"/>
                </a:lnTo>
                <a:lnTo>
                  <a:pt x="5158562" y="494029"/>
                </a:lnTo>
                <a:lnTo>
                  <a:pt x="5157028" y="497839"/>
                </a:lnTo>
                <a:close/>
              </a:path>
              <a:path w="5166995" h="556260">
                <a:moveTo>
                  <a:pt x="38874" y="497839"/>
                </a:moveTo>
                <a:lnTo>
                  <a:pt x="38392" y="497839"/>
                </a:lnTo>
                <a:lnTo>
                  <a:pt x="38049" y="496570"/>
                </a:lnTo>
                <a:lnTo>
                  <a:pt x="38874" y="497839"/>
                </a:lnTo>
                <a:close/>
              </a:path>
              <a:path w="5166995" h="556260">
                <a:moveTo>
                  <a:pt x="5152136" y="506729"/>
                </a:moveTo>
                <a:lnTo>
                  <a:pt x="5121338" y="506729"/>
                </a:lnTo>
                <a:lnTo>
                  <a:pt x="5124132" y="502920"/>
                </a:lnTo>
                <a:lnTo>
                  <a:pt x="5123738" y="502920"/>
                </a:lnTo>
                <a:lnTo>
                  <a:pt x="5126367" y="500379"/>
                </a:lnTo>
                <a:lnTo>
                  <a:pt x="5126012" y="500379"/>
                </a:lnTo>
                <a:lnTo>
                  <a:pt x="5128475" y="496570"/>
                </a:lnTo>
                <a:lnTo>
                  <a:pt x="5128133" y="497839"/>
                </a:lnTo>
                <a:lnTo>
                  <a:pt x="5157028" y="497839"/>
                </a:lnTo>
                <a:lnTo>
                  <a:pt x="5156517" y="499110"/>
                </a:lnTo>
                <a:lnTo>
                  <a:pt x="5154269" y="502920"/>
                </a:lnTo>
                <a:lnTo>
                  <a:pt x="5152136" y="506729"/>
                </a:lnTo>
                <a:close/>
              </a:path>
              <a:path w="5166995" h="556260">
                <a:moveTo>
                  <a:pt x="45758" y="506729"/>
                </a:moveTo>
                <a:lnTo>
                  <a:pt x="45186" y="506729"/>
                </a:lnTo>
                <a:lnTo>
                  <a:pt x="44780" y="505460"/>
                </a:lnTo>
                <a:lnTo>
                  <a:pt x="45758" y="506729"/>
                </a:lnTo>
                <a:close/>
              </a:path>
              <a:path w="5166995" h="556260">
                <a:moveTo>
                  <a:pt x="5150827" y="509270"/>
                </a:moveTo>
                <a:lnTo>
                  <a:pt x="5118823" y="509270"/>
                </a:lnTo>
                <a:lnTo>
                  <a:pt x="5121757" y="505460"/>
                </a:lnTo>
                <a:lnTo>
                  <a:pt x="5121338" y="506729"/>
                </a:lnTo>
                <a:lnTo>
                  <a:pt x="5152136" y="506729"/>
                </a:lnTo>
                <a:lnTo>
                  <a:pt x="5150827" y="509270"/>
                </a:lnTo>
                <a:close/>
              </a:path>
              <a:path w="5166995" h="556260">
                <a:moveTo>
                  <a:pt x="48306" y="509270"/>
                </a:moveTo>
                <a:lnTo>
                  <a:pt x="47713" y="509270"/>
                </a:lnTo>
                <a:lnTo>
                  <a:pt x="47282" y="508000"/>
                </a:lnTo>
                <a:lnTo>
                  <a:pt x="48306" y="509270"/>
                </a:lnTo>
                <a:close/>
              </a:path>
              <a:path w="5166995" h="556260">
                <a:moveTo>
                  <a:pt x="5149519" y="511810"/>
                </a:moveTo>
                <a:lnTo>
                  <a:pt x="5116169" y="511810"/>
                </a:lnTo>
                <a:lnTo>
                  <a:pt x="5119243" y="508000"/>
                </a:lnTo>
                <a:lnTo>
                  <a:pt x="5118823" y="509270"/>
                </a:lnTo>
                <a:lnTo>
                  <a:pt x="5150827" y="509270"/>
                </a:lnTo>
                <a:lnTo>
                  <a:pt x="5149519" y="511810"/>
                </a:lnTo>
                <a:close/>
              </a:path>
              <a:path w="5166995" h="556260">
                <a:moveTo>
                  <a:pt x="51517" y="511810"/>
                </a:moveTo>
                <a:lnTo>
                  <a:pt x="50355" y="511810"/>
                </a:lnTo>
                <a:lnTo>
                  <a:pt x="49910" y="510539"/>
                </a:lnTo>
                <a:lnTo>
                  <a:pt x="51517" y="511810"/>
                </a:lnTo>
                <a:close/>
              </a:path>
              <a:path w="5166995" h="556260">
                <a:moveTo>
                  <a:pt x="5133695" y="529589"/>
                </a:moveTo>
                <a:lnTo>
                  <a:pt x="5080381" y="529589"/>
                </a:lnTo>
                <a:lnTo>
                  <a:pt x="5084660" y="528320"/>
                </a:lnTo>
                <a:lnTo>
                  <a:pt x="5084051" y="528320"/>
                </a:lnTo>
                <a:lnTo>
                  <a:pt x="5088255" y="527050"/>
                </a:lnTo>
                <a:lnTo>
                  <a:pt x="5087658" y="527050"/>
                </a:lnTo>
                <a:lnTo>
                  <a:pt x="5091772" y="525779"/>
                </a:lnTo>
                <a:lnTo>
                  <a:pt x="5091176" y="525779"/>
                </a:lnTo>
                <a:lnTo>
                  <a:pt x="5095201" y="524510"/>
                </a:lnTo>
                <a:lnTo>
                  <a:pt x="5094630" y="524510"/>
                </a:lnTo>
                <a:lnTo>
                  <a:pt x="5098554" y="523239"/>
                </a:lnTo>
                <a:lnTo>
                  <a:pt x="5097995" y="523239"/>
                </a:lnTo>
                <a:lnTo>
                  <a:pt x="5101818" y="521970"/>
                </a:lnTo>
                <a:lnTo>
                  <a:pt x="5101272" y="521970"/>
                </a:lnTo>
                <a:lnTo>
                  <a:pt x="5104980" y="519429"/>
                </a:lnTo>
                <a:lnTo>
                  <a:pt x="5104460" y="519429"/>
                </a:lnTo>
                <a:lnTo>
                  <a:pt x="5108054" y="518160"/>
                </a:lnTo>
                <a:lnTo>
                  <a:pt x="5107546" y="518160"/>
                </a:lnTo>
                <a:lnTo>
                  <a:pt x="5111013" y="515620"/>
                </a:lnTo>
                <a:lnTo>
                  <a:pt x="5110530" y="515620"/>
                </a:lnTo>
                <a:lnTo>
                  <a:pt x="5113870" y="513079"/>
                </a:lnTo>
                <a:lnTo>
                  <a:pt x="5113401" y="513079"/>
                </a:lnTo>
                <a:lnTo>
                  <a:pt x="5116626" y="510539"/>
                </a:lnTo>
                <a:lnTo>
                  <a:pt x="5116169" y="511810"/>
                </a:lnTo>
                <a:lnTo>
                  <a:pt x="5149176" y="511810"/>
                </a:lnTo>
                <a:lnTo>
                  <a:pt x="5146344" y="515620"/>
                </a:lnTo>
                <a:lnTo>
                  <a:pt x="5143715" y="519429"/>
                </a:lnTo>
                <a:lnTo>
                  <a:pt x="5140540" y="523239"/>
                </a:lnTo>
                <a:lnTo>
                  <a:pt x="5137200" y="525779"/>
                </a:lnTo>
                <a:lnTo>
                  <a:pt x="5133695" y="529589"/>
                </a:lnTo>
                <a:close/>
              </a:path>
              <a:path w="5166995" h="556260">
                <a:moveTo>
                  <a:pt x="5118163" y="541020"/>
                </a:moveTo>
                <a:lnTo>
                  <a:pt x="48361" y="541020"/>
                </a:lnTo>
                <a:lnTo>
                  <a:pt x="44259" y="538479"/>
                </a:lnTo>
                <a:lnTo>
                  <a:pt x="40792" y="535939"/>
                </a:lnTo>
                <a:lnTo>
                  <a:pt x="36487" y="533400"/>
                </a:lnTo>
                <a:lnTo>
                  <a:pt x="33273" y="529589"/>
                </a:lnTo>
                <a:lnTo>
                  <a:pt x="29756" y="527050"/>
                </a:lnTo>
                <a:lnTo>
                  <a:pt x="26390" y="523239"/>
                </a:lnTo>
                <a:lnTo>
                  <a:pt x="67983" y="523239"/>
                </a:lnTo>
                <a:lnTo>
                  <a:pt x="71894" y="524510"/>
                </a:lnTo>
                <a:lnTo>
                  <a:pt x="71323" y="524510"/>
                </a:lnTo>
                <a:lnTo>
                  <a:pt x="75349" y="525779"/>
                </a:lnTo>
                <a:lnTo>
                  <a:pt x="74764" y="525779"/>
                </a:lnTo>
                <a:lnTo>
                  <a:pt x="78879" y="527050"/>
                </a:lnTo>
                <a:lnTo>
                  <a:pt x="78270" y="527050"/>
                </a:lnTo>
                <a:lnTo>
                  <a:pt x="82473" y="528320"/>
                </a:lnTo>
                <a:lnTo>
                  <a:pt x="81864" y="528320"/>
                </a:lnTo>
                <a:lnTo>
                  <a:pt x="86144" y="529589"/>
                </a:lnTo>
                <a:lnTo>
                  <a:pt x="89255" y="529589"/>
                </a:lnTo>
                <a:lnTo>
                  <a:pt x="93687" y="530860"/>
                </a:lnTo>
                <a:lnTo>
                  <a:pt x="5132180" y="530860"/>
                </a:lnTo>
                <a:lnTo>
                  <a:pt x="5130038" y="533400"/>
                </a:lnTo>
                <a:lnTo>
                  <a:pt x="5126228" y="535939"/>
                </a:lnTo>
                <a:lnTo>
                  <a:pt x="5122265" y="538479"/>
                </a:lnTo>
                <a:lnTo>
                  <a:pt x="5118163" y="541020"/>
                </a:lnTo>
                <a:close/>
              </a:path>
              <a:path w="5166995" h="556260">
                <a:moveTo>
                  <a:pt x="5132180" y="530860"/>
                </a:moveTo>
                <a:lnTo>
                  <a:pt x="5072837" y="530860"/>
                </a:lnTo>
                <a:lnTo>
                  <a:pt x="5077269" y="529589"/>
                </a:lnTo>
                <a:lnTo>
                  <a:pt x="5133251" y="529589"/>
                </a:lnTo>
                <a:lnTo>
                  <a:pt x="5132180" y="530860"/>
                </a:lnTo>
                <a:close/>
              </a:path>
              <a:path w="5166995" h="556260">
                <a:moveTo>
                  <a:pt x="5081104" y="554989"/>
                </a:moveTo>
                <a:lnTo>
                  <a:pt x="85420" y="554989"/>
                </a:lnTo>
                <a:lnTo>
                  <a:pt x="75539" y="552450"/>
                </a:lnTo>
                <a:lnTo>
                  <a:pt x="71335" y="551179"/>
                </a:lnTo>
                <a:lnTo>
                  <a:pt x="66624" y="549910"/>
                </a:lnTo>
                <a:lnTo>
                  <a:pt x="66027" y="549910"/>
                </a:lnTo>
                <a:lnTo>
                  <a:pt x="61442" y="548639"/>
                </a:lnTo>
                <a:lnTo>
                  <a:pt x="56959" y="546100"/>
                </a:lnTo>
                <a:lnTo>
                  <a:pt x="53136" y="543560"/>
                </a:lnTo>
                <a:lnTo>
                  <a:pt x="48882" y="541020"/>
                </a:lnTo>
                <a:lnTo>
                  <a:pt x="5117642" y="541020"/>
                </a:lnTo>
                <a:lnTo>
                  <a:pt x="5113934" y="543560"/>
                </a:lnTo>
                <a:lnTo>
                  <a:pt x="5109578" y="546100"/>
                </a:lnTo>
                <a:lnTo>
                  <a:pt x="5105095" y="548639"/>
                </a:lnTo>
                <a:lnTo>
                  <a:pt x="5104523" y="548639"/>
                </a:lnTo>
                <a:lnTo>
                  <a:pt x="5095189" y="551179"/>
                </a:lnTo>
                <a:lnTo>
                  <a:pt x="5090985" y="552450"/>
                </a:lnTo>
                <a:lnTo>
                  <a:pt x="5086096" y="553720"/>
                </a:lnTo>
                <a:lnTo>
                  <a:pt x="5085473" y="553720"/>
                </a:lnTo>
                <a:lnTo>
                  <a:pt x="5081104" y="554989"/>
                </a:lnTo>
                <a:close/>
              </a:path>
              <a:path w="5166995" h="556260">
                <a:moveTo>
                  <a:pt x="5070906" y="556260"/>
                </a:moveTo>
                <a:lnTo>
                  <a:pt x="91122" y="556260"/>
                </a:lnTo>
                <a:lnTo>
                  <a:pt x="90487" y="554989"/>
                </a:lnTo>
                <a:lnTo>
                  <a:pt x="5076050" y="554989"/>
                </a:lnTo>
                <a:lnTo>
                  <a:pt x="5070906" y="556260"/>
                </a:lnTo>
                <a:close/>
              </a:path>
            </a:pathLst>
          </a:custGeom>
          <a:solidFill>
            <a:srgbClr val="FFFFFF"/>
          </a:solidFill>
        </p:spPr>
        <p:txBody>
          <a:bodyPr wrap="square" lIns="0" tIns="0" rIns="0" bIns="0" rtlCol="0"/>
          <a:lstStyle/>
          <a:p>
            <a:endParaRPr/>
          </a:p>
        </p:txBody>
      </p:sp>
      <p:sp>
        <p:nvSpPr>
          <p:cNvPr id="23" name="object 23"/>
          <p:cNvSpPr/>
          <p:nvPr/>
        </p:nvSpPr>
        <p:spPr>
          <a:xfrm>
            <a:off x="972311" y="5699759"/>
            <a:ext cx="7344409" cy="454659"/>
          </a:xfrm>
          <a:custGeom>
            <a:avLst/>
            <a:gdLst/>
            <a:ahLst/>
            <a:cxnLst/>
            <a:rect l="l" t="t" r="r" b="b"/>
            <a:pathLst>
              <a:path w="7344409" h="454660">
                <a:moveTo>
                  <a:pt x="0" y="0"/>
                </a:moveTo>
                <a:lnTo>
                  <a:pt x="7344156" y="0"/>
                </a:lnTo>
                <a:lnTo>
                  <a:pt x="7344156" y="454151"/>
                </a:lnTo>
                <a:lnTo>
                  <a:pt x="0" y="454151"/>
                </a:lnTo>
                <a:lnTo>
                  <a:pt x="0" y="0"/>
                </a:lnTo>
                <a:close/>
              </a:path>
            </a:pathLst>
          </a:custGeom>
          <a:solidFill>
            <a:srgbClr val="FFFFFF"/>
          </a:solidFill>
        </p:spPr>
        <p:txBody>
          <a:bodyPr wrap="square" lIns="0" tIns="0" rIns="0" bIns="0" rtlCol="0"/>
          <a:lstStyle/>
          <a:p>
            <a:endParaRPr/>
          </a:p>
        </p:txBody>
      </p:sp>
      <p:sp>
        <p:nvSpPr>
          <p:cNvPr id="24" name="object 24"/>
          <p:cNvSpPr/>
          <p:nvPr/>
        </p:nvSpPr>
        <p:spPr>
          <a:xfrm>
            <a:off x="958900" y="5687580"/>
            <a:ext cx="7370445" cy="479425"/>
          </a:xfrm>
          <a:custGeom>
            <a:avLst/>
            <a:gdLst/>
            <a:ahLst/>
            <a:cxnLst/>
            <a:rect l="l" t="t" r="r" b="b"/>
            <a:pathLst>
              <a:path w="7370445" h="479425">
                <a:moveTo>
                  <a:pt x="7357516" y="478993"/>
                </a:moveTo>
                <a:lnTo>
                  <a:pt x="12700" y="478993"/>
                </a:lnTo>
                <a:lnTo>
                  <a:pt x="10223" y="478751"/>
                </a:lnTo>
                <a:lnTo>
                  <a:pt x="0" y="466293"/>
                </a:lnTo>
                <a:lnTo>
                  <a:pt x="0" y="12700"/>
                </a:lnTo>
                <a:lnTo>
                  <a:pt x="12700" y="0"/>
                </a:lnTo>
                <a:lnTo>
                  <a:pt x="7357516" y="0"/>
                </a:lnTo>
                <a:lnTo>
                  <a:pt x="7370216" y="12700"/>
                </a:lnTo>
                <a:lnTo>
                  <a:pt x="25400" y="12700"/>
                </a:lnTo>
                <a:lnTo>
                  <a:pt x="12700" y="25400"/>
                </a:lnTo>
                <a:lnTo>
                  <a:pt x="25400" y="25400"/>
                </a:lnTo>
                <a:lnTo>
                  <a:pt x="25400" y="453593"/>
                </a:lnTo>
                <a:lnTo>
                  <a:pt x="12700" y="453593"/>
                </a:lnTo>
                <a:lnTo>
                  <a:pt x="25400" y="466293"/>
                </a:lnTo>
                <a:lnTo>
                  <a:pt x="7370216" y="466293"/>
                </a:lnTo>
                <a:lnTo>
                  <a:pt x="7369975" y="468769"/>
                </a:lnTo>
                <a:lnTo>
                  <a:pt x="7359992" y="478751"/>
                </a:lnTo>
                <a:lnTo>
                  <a:pt x="7357516" y="478993"/>
                </a:lnTo>
                <a:close/>
              </a:path>
              <a:path w="7370445" h="479425">
                <a:moveTo>
                  <a:pt x="25400" y="25400"/>
                </a:moveTo>
                <a:lnTo>
                  <a:pt x="12700" y="25400"/>
                </a:lnTo>
                <a:lnTo>
                  <a:pt x="25400" y="12700"/>
                </a:lnTo>
                <a:lnTo>
                  <a:pt x="25400" y="25400"/>
                </a:lnTo>
                <a:close/>
              </a:path>
              <a:path w="7370445" h="479425">
                <a:moveTo>
                  <a:pt x="7344816" y="25400"/>
                </a:moveTo>
                <a:lnTo>
                  <a:pt x="25400" y="25400"/>
                </a:lnTo>
                <a:lnTo>
                  <a:pt x="25400" y="12700"/>
                </a:lnTo>
                <a:lnTo>
                  <a:pt x="7344816" y="12700"/>
                </a:lnTo>
                <a:lnTo>
                  <a:pt x="7344816" y="25400"/>
                </a:lnTo>
                <a:close/>
              </a:path>
              <a:path w="7370445" h="479425">
                <a:moveTo>
                  <a:pt x="7344816" y="466293"/>
                </a:moveTo>
                <a:lnTo>
                  <a:pt x="7344816" y="12700"/>
                </a:lnTo>
                <a:lnTo>
                  <a:pt x="7357516" y="25400"/>
                </a:lnTo>
                <a:lnTo>
                  <a:pt x="7370216" y="25400"/>
                </a:lnTo>
                <a:lnTo>
                  <a:pt x="7370216" y="453593"/>
                </a:lnTo>
                <a:lnTo>
                  <a:pt x="7357516" y="453593"/>
                </a:lnTo>
                <a:lnTo>
                  <a:pt x="7344816" y="466293"/>
                </a:lnTo>
                <a:close/>
              </a:path>
              <a:path w="7370445" h="479425">
                <a:moveTo>
                  <a:pt x="7370216" y="25400"/>
                </a:moveTo>
                <a:lnTo>
                  <a:pt x="7357516" y="25400"/>
                </a:lnTo>
                <a:lnTo>
                  <a:pt x="7344816" y="12700"/>
                </a:lnTo>
                <a:lnTo>
                  <a:pt x="7370216" y="12700"/>
                </a:lnTo>
                <a:lnTo>
                  <a:pt x="7370216" y="25400"/>
                </a:lnTo>
                <a:close/>
              </a:path>
              <a:path w="7370445" h="479425">
                <a:moveTo>
                  <a:pt x="25400" y="466293"/>
                </a:moveTo>
                <a:lnTo>
                  <a:pt x="12700" y="453593"/>
                </a:lnTo>
                <a:lnTo>
                  <a:pt x="25400" y="453593"/>
                </a:lnTo>
                <a:lnTo>
                  <a:pt x="25400" y="466293"/>
                </a:lnTo>
                <a:close/>
              </a:path>
              <a:path w="7370445" h="479425">
                <a:moveTo>
                  <a:pt x="7344816" y="466293"/>
                </a:moveTo>
                <a:lnTo>
                  <a:pt x="25400" y="466293"/>
                </a:lnTo>
                <a:lnTo>
                  <a:pt x="25400" y="453593"/>
                </a:lnTo>
                <a:lnTo>
                  <a:pt x="7344816" y="453593"/>
                </a:lnTo>
                <a:lnTo>
                  <a:pt x="7344816" y="466293"/>
                </a:lnTo>
                <a:close/>
              </a:path>
              <a:path w="7370445" h="479425">
                <a:moveTo>
                  <a:pt x="7370216" y="466293"/>
                </a:moveTo>
                <a:lnTo>
                  <a:pt x="7344816" y="466293"/>
                </a:lnTo>
                <a:lnTo>
                  <a:pt x="7357516" y="453593"/>
                </a:lnTo>
                <a:lnTo>
                  <a:pt x="7370216" y="453593"/>
                </a:lnTo>
                <a:lnTo>
                  <a:pt x="7370216" y="466293"/>
                </a:lnTo>
                <a:close/>
              </a:path>
            </a:pathLst>
          </a:custGeom>
          <a:solidFill>
            <a:srgbClr val="4F81BC"/>
          </a:solidFill>
        </p:spPr>
        <p:txBody>
          <a:bodyPr wrap="square" lIns="0" tIns="0" rIns="0" bIns="0" rtlCol="0"/>
          <a:lstStyle/>
          <a:p>
            <a:endParaRPr/>
          </a:p>
        </p:txBody>
      </p:sp>
      <p:sp>
        <p:nvSpPr>
          <p:cNvPr id="25" name="object 25"/>
          <p:cNvSpPr/>
          <p:nvPr/>
        </p:nvSpPr>
        <p:spPr>
          <a:xfrm>
            <a:off x="1339596" y="5434584"/>
            <a:ext cx="5140960" cy="532130"/>
          </a:xfrm>
          <a:custGeom>
            <a:avLst/>
            <a:gdLst/>
            <a:ahLst/>
            <a:cxnLst/>
            <a:rect l="l" t="t" r="r" b="b"/>
            <a:pathLst>
              <a:path w="5140960" h="532129">
                <a:moveTo>
                  <a:pt x="88391" y="531876"/>
                </a:moveTo>
                <a:lnTo>
                  <a:pt x="47060" y="521534"/>
                </a:lnTo>
                <a:lnTo>
                  <a:pt x="16183" y="494803"/>
                </a:lnTo>
                <a:lnTo>
                  <a:pt x="821" y="456743"/>
                </a:lnTo>
                <a:lnTo>
                  <a:pt x="0" y="88391"/>
                </a:lnTo>
                <a:lnTo>
                  <a:pt x="972" y="73972"/>
                </a:lnTo>
                <a:lnTo>
                  <a:pt x="16773" y="35906"/>
                </a:lnTo>
                <a:lnTo>
                  <a:pt x="47966" y="9564"/>
                </a:lnTo>
                <a:lnTo>
                  <a:pt x="5052059" y="0"/>
                </a:lnTo>
                <a:lnTo>
                  <a:pt x="5066621" y="1194"/>
                </a:lnTo>
                <a:lnTo>
                  <a:pt x="5104965" y="17540"/>
                </a:lnTo>
                <a:lnTo>
                  <a:pt x="5131286" y="49014"/>
                </a:lnTo>
                <a:lnTo>
                  <a:pt x="5140452" y="443483"/>
                </a:lnTo>
                <a:lnTo>
                  <a:pt x="5139305" y="457861"/>
                </a:lnTo>
                <a:lnTo>
                  <a:pt x="5123039" y="495902"/>
                </a:lnTo>
                <a:lnTo>
                  <a:pt x="5091547" y="522294"/>
                </a:lnTo>
                <a:lnTo>
                  <a:pt x="88391" y="531876"/>
                </a:lnTo>
                <a:close/>
              </a:path>
            </a:pathLst>
          </a:custGeom>
          <a:solidFill>
            <a:srgbClr val="4F81BC"/>
          </a:solidFill>
        </p:spPr>
        <p:txBody>
          <a:bodyPr wrap="square" lIns="0" tIns="0" rIns="0" bIns="0" rtlCol="0"/>
          <a:lstStyle/>
          <a:p>
            <a:endParaRPr/>
          </a:p>
        </p:txBody>
      </p:sp>
      <p:sp>
        <p:nvSpPr>
          <p:cNvPr id="26" name="object 26"/>
          <p:cNvSpPr/>
          <p:nvPr/>
        </p:nvSpPr>
        <p:spPr>
          <a:xfrm>
            <a:off x="1326261" y="5421896"/>
            <a:ext cx="5166995" cy="556260"/>
          </a:xfrm>
          <a:custGeom>
            <a:avLst/>
            <a:gdLst/>
            <a:ahLst/>
            <a:cxnLst/>
            <a:rect l="l" t="t" r="r" b="b"/>
            <a:pathLst>
              <a:path w="5166995" h="556260">
                <a:moveTo>
                  <a:pt x="5085473" y="1270"/>
                </a:moveTo>
                <a:lnTo>
                  <a:pt x="81064" y="1270"/>
                </a:lnTo>
                <a:lnTo>
                  <a:pt x="86055" y="0"/>
                </a:lnTo>
                <a:lnTo>
                  <a:pt x="5080482" y="0"/>
                </a:lnTo>
                <a:lnTo>
                  <a:pt x="5085473" y="1270"/>
                </a:lnTo>
                <a:close/>
              </a:path>
              <a:path w="5166995" h="556260">
                <a:moveTo>
                  <a:pt x="5121757" y="16510"/>
                </a:moveTo>
                <a:lnTo>
                  <a:pt x="44767" y="16510"/>
                </a:lnTo>
                <a:lnTo>
                  <a:pt x="48882" y="13970"/>
                </a:lnTo>
                <a:lnTo>
                  <a:pt x="53136" y="11429"/>
                </a:lnTo>
                <a:lnTo>
                  <a:pt x="57518" y="8889"/>
                </a:lnTo>
                <a:lnTo>
                  <a:pt x="62014" y="7620"/>
                </a:lnTo>
                <a:lnTo>
                  <a:pt x="66027" y="5079"/>
                </a:lnTo>
                <a:lnTo>
                  <a:pt x="71335" y="3810"/>
                </a:lnTo>
                <a:lnTo>
                  <a:pt x="75539" y="2539"/>
                </a:lnTo>
                <a:lnTo>
                  <a:pt x="80441" y="1270"/>
                </a:lnTo>
                <a:lnTo>
                  <a:pt x="5086096" y="1270"/>
                </a:lnTo>
                <a:lnTo>
                  <a:pt x="5090985" y="2539"/>
                </a:lnTo>
                <a:lnTo>
                  <a:pt x="5095189" y="3810"/>
                </a:lnTo>
                <a:lnTo>
                  <a:pt x="5095798" y="3810"/>
                </a:lnTo>
                <a:lnTo>
                  <a:pt x="5099913" y="5079"/>
                </a:lnTo>
                <a:lnTo>
                  <a:pt x="5104523" y="7620"/>
                </a:lnTo>
                <a:lnTo>
                  <a:pt x="5109019" y="8889"/>
                </a:lnTo>
                <a:lnTo>
                  <a:pt x="5113934" y="11429"/>
                </a:lnTo>
                <a:lnTo>
                  <a:pt x="5117642" y="13970"/>
                </a:lnTo>
                <a:lnTo>
                  <a:pt x="5121757" y="16510"/>
                </a:lnTo>
                <a:close/>
              </a:path>
              <a:path w="5166995" h="556260">
                <a:moveTo>
                  <a:pt x="36093" y="60960"/>
                </a:moveTo>
                <a:lnTo>
                  <a:pt x="7962" y="60960"/>
                </a:lnTo>
                <a:lnTo>
                  <a:pt x="10007" y="55879"/>
                </a:lnTo>
                <a:lnTo>
                  <a:pt x="12255" y="52070"/>
                </a:lnTo>
                <a:lnTo>
                  <a:pt x="14389" y="48260"/>
                </a:lnTo>
                <a:lnTo>
                  <a:pt x="14706" y="48260"/>
                </a:lnTo>
                <a:lnTo>
                  <a:pt x="17360" y="43179"/>
                </a:lnTo>
                <a:lnTo>
                  <a:pt x="19824" y="40639"/>
                </a:lnTo>
                <a:lnTo>
                  <a:pt x="23202" y="35560"/>
                </a:lnTo>
                <a:lnTo>
                  <a:pt x="25984" y="33020"/>
                </a:lnTo>
                <a:lnTo>
                  <a:pt x="29324" y="29210"/>
                </a:lnTo>
                <a:lnTo>
                  <a:pt x="33273" y="25400"/>
                </a:lnTo>
                <a:lnTo>
                  <a:pt x="36487" y="22860"/>
                </a:lnTo>
                <a:lnTo>
                  <a:pt x="40792" y="19050"/>
                </a:lnTo>
                <a:lnTo>
                  <a:pt x="44259" y="16510"/>
                </a:lnTo>
                <a:lnTo>
                  <a:pt x="5122265" y="16510"/>
                </a:lnTo>
                <a:lnTo>
                  <a:pt x="5126228" y="19050"/>
                </a:lnTo>
                <a:lnTo>
                  <a:pt x="5130038" y="22860"/>
                </a:lnTo>
                <a:lnTo>
                  <a:pt x="5133251" y="25400"/>
                </a:lnTo>
                <a:lnTo>
                  <a:pt x="89890" y="25400"/>
                </a:lnTo>
                <a:lnTo>
                  <a:pt x="85521" y="26670"/>
                </a:lnTo>
                <a:lnTo>
                  <a:pt x="82473" y="26670"/>
                </a:lnTo>
                <a:lnTo>
                  <a:pt x="78270" y="27939"/>
                </a:lnTo>
                <a:lnTo>
                  <a:pt x="78879" y="27939"/>
                </a:lnTo>
                <a:lnTo>
                  <a:pt x="74764" y="29210"/>
                </a:lnTo>
                <a:lnTo>
                  <a:pt x="75349" y="29210"/>
                </a:lnTo>
                <a:lnTo>
                  <a:pt x="71323" y="30479"/>
                </a:lnTo>
                <a:lnTo>
                  <a:pt x="71894" y="30479"/>
                </a:lnTo>
                <a:lnTo>
                  <a:pt x="67983" y="31750"/>
                </a:lnTo>
                <a:lnTo>
                  <a:pt x="68541" y="31750"/>
                </a:lnTo>
                <a:lnTo>
                  <a:pt x="64719" y="34289"/>
                </a:lnTo>
                <a:lnTo>
                  <a:pt x="65252" y="34289"/>
                </a:lnTo>
                <a:lnTo>
                  <a:pt x="61544" y="35560"/>
                </a:lnTo>
                <a:lnTo>
                  <a:pt x="62077" y="35560"/>
                </a:lnTo>
                <a:lnTo>
                  <a:pt x="58483" y="38100"/>
                </a:lnTo>
                <a:lnTo>
                  <a:pt x="58991" y="38100"/>
                </a:lnTo>
                <a:lnTo>
                  <a:pt x="55511" y="39370"/>
                </a:lnTo>
                <a:lnTo>
                  <a:pt x="56006" y="39370"/>
                </a:lnTo>
                <a:lnTo>
                  <a:pt x="52654" y="41910"/>
                </a:lnTo>
                <a:lnTo>
                  <a:pt x="53124" y="41910"/>
                </a:lnTo>
                <a:lnTo>
                  <a:pt x="49910" y="44450"/>
                </a:lnTo>
                <a:lnTo>
                  <a:pt x="50355" y="44450"/>
                </a:lnTo>
                <a:lnTo>
                  <a:pt x="47282" y="46989"/>
                </a:lnTo>
                <a:lnTo>
                  <a:pt x="47713" y="46989"/>
                </a:lnTo>
                <a:lnTo>
                  <a:pt x="44780" y="49529"/>
                </a:lnTo>
                <a:lnTo>
                  <a:pt x="45186" y="49529"/>
                </a:lnTo>
                <a:lnTo>
                  <a:pt x="42405" y="52070"/>
                </a:lnTo>
                <a:lnTo>
                  <a:pt x="42786" y="52070"/>
                </a:lnTo>
                <a:lnTo>
                  <a:pt x="41033" y="54610"/>
                </a:lnTo>
                <a:lnTo>
                  <a:pt x="40525" y="54610"/>
                </a:lnTo>
                <a:lnTo>
                  <a:pt x="38049" y="58420"/>
                </a:lnTo>
                <a:lnTo>
                  <a:pt x="38392" y="58420"/>
                </a:lnTo>
                <a:lnTo>
                  <a:pt x="36093" y="60960"/>
                </a:lnTo>
                <a:close/>
              </a:path>
              <a:path w="5166995" h="556260">
                <a:moveTo>
                  <a:pt x="5126367" y="55879"/>
                </a:moveTo>
                <a:lnTo>
                  <a:pt x="5123738" y="52070"/>
                </a:lnTo>
                <a:lnTo>
                  <a:pt x="5124132" y="52070"/>
                </a:lnTo>
                <a:lnTo>
                  <a:pt x="5121338" y="49529"/>
                </a:lnTo>
                <a:lnTo>
                  <a:pt x="5121757" y="49529"/>
                </a:lnTo>
                <a:lnTo>
                  <a:pt x="5118823" y="46989"/>
                </a:lnTo>
                <a:lnTo>
                  <a:pt x="5119243" y="46989"/>
                </a:lnTo>
                <a:lnTo>
                  <a:pt x="5116169" y="44450"/>
                </a:lnTo>
                <a:lnTo>
                  <a:pt x="5116626" y="44450"/>
                </a:lnTo>
                <a:lnTo>
                  <a:pt x="5113401" y="41910"/>
                </a:lnTo>
                <a:lnTo>
                  <a:pt x="5113870" y="41910"/>
                </a:lnTo>
                <a:lnTo>
                  <a:pt x="5110530" y="39370"/>
                </a:lnTo>
                <a:lnTo>
                  <a:pt x="5111013" y="39370"/>
                </a:lnTo>
                <a:lnTo>
                  <a:pt x="5107546" y="38100"/>
                </a:lnTo>
                <a:lnTo>
                  <a:pt x="5108054" y="38100"/>
                </a:lnTo>
                <a:lnTo>
                  <a:pt x="5104460" y="35560"/>
                </a:lnTo>
                <a:lnTo>
                  <a:pt x="5104980" y="35560"/>
                </a:lnTo>
                <a:lnTo>
                  <a:pt x="5101272" y="34289"/>
                </a:lnTo>
                <a:lnTo>
                  <a:pt x="5101818" y="34289"/>
                </a:lnTo>
                <a:lnTo>
                  <a:pt x="5097995" y="31750"/>
                </a:lnTo>
                <a:lnTo>
                  <a:pt x="5098554" y="31750"/>
                </a:lnTo>
                <a:lnTo>
                  <a:pt x="5094630" y="30479"/>
                </a:lnTo>
                <a:lnTo>
                  <a:pt x="5095201" y="30479"/>
                </a:lnTo>
                <a:lnTo>
                  <a:pt x="5091176" y="29210"/>
                </a:lnTo>
                <a:lnTo>
                  <a:pt x="5091772" y="29210"/>
                </a:lnTo>
                <a:lnTo>
                  <a:pt x="5087658" y="27939"/>
                </a:lnTo>
                <a:lnTo>
                  <a:pt x="5088255" y="27939"/>
                </a:lnTo>
                <a:lnTo>
                  <a:pt x="5084051" y="26670"/>
                </a:lnTo>
                <a:lnTo>
                  <a:pt x="5081003" y="26670"/>
                </a:lnTo>
                <a:lnTo>
                  <a:pt x="5076647" y="25400"/>
                </a:lnTo>
                <a:lnTo>
                  <a:pt x="5133251" y="25400"/>
                </a:lnTo>
                <a:lnTo>
                  <a:pt x="5137200" y="29210"/>
                </a:lnTo>
                <a:lnTo>
                  <a:pt x="5140540" y="33020"/>
                </a:lnTo>
                <a:lnTo>
                  <a:pt x="5143715" y="36829"/>
                </a:lnTo>
                <a:lnTo>
                  <a:pt x="5146344" y="39370"/>
                </a:lnTo>
                <a:lnTo>
                  <a:pt x="5149176" y="43179"/>
                </a:lnTo>
                <a:lnTo>
                  <a:pt x="5149519" y="44450"/>
                </a:lnTo>
                <a:lnTo>
                  <a:pt x="5152136" y="48260"/>
                </a:lnTo>
                <a:lnTo>
                  <a:pt x="5154269" y="52070"/>
                </a:lnTo>
                <a:lnTo>
                  <a:pt x="5155768" y="54610"/>
                </a:lnTo>
                <a:lnTo>
                  <a:pt x="5126012" y="54610"/>
                </a:lnTo>
                <a:lnTo>
                  <a:pt x="5126367" y="55879"/>
                </a:lnTo>
                <a:close/>
              </a:path>
              <a:path w="5166995" h="556260">
                <a:moveTo>
                  <a:pt x="40157" y="55879"/>
                </a:moveTo>
                <a:lnTo>
                  <a:pt x="40525" y="54610"/>
                </a:lnTo>
                <a:lnTo>
                  <a:pt x="41033" y="54610"/>
                </a:lnTo>
                <a:lnTo>
                  <a:pt x="40157" y="55879"/>
                </a:lnTo>
                <a:close/>
              </a:path>
              <a:path w="5166995" h="556260">
                <a:moveTo>
                  <a:pt x="5158562" y="60960"/>
                </a:moveTo>
                <a:lnTo>
                  <a:pt x="5130431" y="60960"/>
                </a:lnTo>
                <a:lnTo>
                  <a:pt x="5128133" y="58420"/>
                </a:lnTo>
                <a:lnTo>
                  <a:pt x="5128475" y="58420"/>
                </a:lnTo>
                <a:lnTo>
                  <a:pt x="5126012" y="54610"/>
                </a:lnTo>
                <a:lnTo>
                  <a:pt x="5155768" y="54610"/>
                </a:lnTo>
                <a:lnTo>
                  <a:pt x="5156517" y="55879"/>
                </a:lnTo>
                <a:lnTo>
                  <a:pt x="5158562" y="60960"/>
                </a:lnTo>
                <a:close/>
              </a:path>
              <a:path w="5166995" h="556260">
                <a:moveTo>
                  <a:pt x="36410" y="494029"/>
                </a:moveTo>
                <a:lnTo>
                  <a:pt x="7721" y="494029"/>
                </a:lnTo>
                <a:lnTo>
                  <a:pt x="5918" y="488950"/>
                </a:lnTo>
                <a:lnTo>
                  <a:pt x="4343" y="485139"/>
                </a:lnTo>
                <a:lnTo>
                  <a:pt x="3149" y="480060"/>
                </a:lnTo>
                <a:lnTo>
                  <a:pt x="2006" y="474979"/>
                </a:lnTo>
                <a:lnTo>
                  <a:pt x="1092" y="471170"/>
                </a:lnTo>
                <a:lnTo>
                  <a:pt x="368" y="464820"/>
                </a:lnTo>
                <a:lnTo>
                  <a:pt x="25" y="461010"/>
                </a:lnTo>
                <a:lnTo>
                  <a:pt x="0" y="95250"/>
                </a:lnTo>
                <a:lnTo>
                  <a:pt x="368" y="90170"/>
                </a:lnTo>
                <a:lnTo>
                  <a:pt x="1092" y="85089"/>
                </a:lnTo>
                <a:lnTo>
                  <a:pt x="1879" y="80010"/>
                </a:lnTo>
                <a:lnTo>
                  <a:pt x="3149" y="74929"/>
                </a:lnTo>
                <a:lnTo>
                  <a:pt x="5918" y="66039"/>
                </a:lnTo>
                <a:lnTo>
                  <a:pt x="7721" y="60960"/>
                </a:lnTo>
                <a:lnTo>
                  <a:pt x="36410" y="60960"/>
                </a:lnTo>
                <a:lnTo>
                  <a:pt x="34277" y="64770"/>
                </a:lnTo>
                <a:lnTo>
                  <a:pt x="34569" y="64770"/>
                </a:lnTo>
                <a:lnTo>
                  <a:pt x="33265" y="67310"/>
                </a:lnTo>
                <a:lnTo>
                  <a:pt x="32880" y="67310"/>
                </a:lnTo>
                <a:lnTo>
                  <a:pt x="31114" y="71120"/>
                </a:lnTo>
                <a:lnTo>
                  <a:pt x="31356" y="71120"/>
                </a:lnTo>
                <a:lnTo>
                  <a:pt x="30297" y="73660"/>
                </a:lnTo>
                <a:lnTo>
                  <a:pt x="29984" y="73660"/>
                </a:lnTo>
                <a:lnTo>
                  <a:pt x="28936" y="77470"/>
                </a:lnTo>
                <a:lnTo>
                  <a:pt x="28778" y="77470"/>
                </a:lnTo>
                <a:lnTo>
                  <a:pt x="27882" y="81279"/>
                </a:lnTo>
                <a:lnTo>
                  <a:pt x="27736" y="81279"/>
                </a:lnTo>
                <a:lnTo>
                  <a:pt x="26758" y="85089"/>
                </a:lnTo>
                <a:lnTo>
                  <a:pt x="26098" y="88900"/>
                </a:lnTo>
                <a:lnTo>
                  <a:pt x="25641" y="92710"/>
                </a:lnTo>
                <a:lnTo>
                  <a:pt x="25476" y="95250"/>
                </a:lnTo>
                <a:lnTo>
                  <a:pt x="25387" y="96520"/>
                </a:lnTo>
                <a:lnTo>
                  <a:pt x="25285" y="100329"/>
                </a:lnTo>
                <a:lnTo>
                  <a:pt x="25272" y="454660"/>
                </a:lnTo>
                <a:lnTo>
                  <a:pt x="25361" y="458470"/>
                </a:lnTo>
                <a:lnTo>
                  <a:pt x="25704" y="463550"/>
                </a:lnTo>
                <a:lnTo>
                  <a:pt x="26200" y="467360"/>
                </a:lnTo>
                <a:lnTo>
                  <a:pt x="26360" y="467360"/>
                </a:lnTo>
                <a:lnTo>
                  <a:pt x="26885" y="469900"/>
                </a:lnTo>
                <a:lnTo>
                  <a:pt x="27736" y="473710"/>
                </a:lnTo>
                <a:lnTo>
                  <a:pt x="27584" y="473710"/>
                </a:lnTo>
                <a:lnTo>
                  <a:pt x="28778" y="477520"/>
                </a:lnTo>
                <a:lnTo>
                  <a:pt x="28587" y="477520"/>
                </a:lnTo>
                <a:lnTo>
                  <a:pt x="29984" y="481329"/>
                </a:lnTo>
                <a:lnTo>
                  <a:pt x="30165" y="481329"/>
                </a:lnTo>
                <a:lnTo>
                  <a:pt x="31356" y="485139"/>
                </a:lnTo>
                <a:lnTo>
                  <a:pt x="31703" y="485139"/>
                </a:lnTo>
                <a:lnTo>
                  <a:pt x="32880" y="487679"/>
                </a:lnTo>
                <a:lnTo>
                  <a:pt x="32613" y="487679"/>
                </a:lnTo>
                <a:lnTo>
                  <a:pt x="34569" y="491489"/>
                </a:lnTo>
                <a:lnTo>
                  <a:pt x="34988" y="491489"/>
                </a:lnTo>
                <a:lnTo>
                  <a:pt x="36410" y="494029"/>
                </a:lnTo>
                <a:close/>
              </a:path>
              <a:path w="5166995" h="556260">
                <a:moveTo>
                  <a:pt x="5133911" y="68579"/>
                </a:moveTo>
                <a:lnTo>
                  <a:pt x="5131955" y="64770"/>
                </a:lnTo>
                <a:lnTo>
                  <a:pt x="5132247" y="64770"/>
                </a:lnTo>
                <a:lnTo>
                  <a:pt x="5130114" y="60960"/>
                </a:lnTo>
                <a:lnTo>
                  <a:pt x="5158803" y="60960"/>
                </a:lnTo>
                <a:lnTo>
                  <a:pt x="5161072" y="67310"/>
                </a:lnTo>
                <a:lnTo>
                  <a:pt x="5133644" y="67310"/>
                </a:lnTo>
                <a:lnTo>
                  <a:pt x="5133911" y="68579"/>
                </a:lnTo>
                <a:close/>
              </a:path>
              <a:path w="5166995" h="556260">
                <a:moveTo>
                  <a:pt x="32613" y="68579"/>
                </a:moveTo>
                <a:lnTo>
                  <a:pt x="32880" y="67310"/>
                </a:lnTo>
                <a:lnTo>
                  <a:pt x="33265" y="67310"/>
                </a:lnTo>
                <a:lnTo>
                  <a:pt x="32613" y="68579"/>
                </a:lnTo>
                <a:close/>
              </a:path>
              <a:path w="5166995" h="556260">
                <a:moveTo>
                  <a:pt x="5136756" y="74929"/>
                </a:moveTo>
                <a:lnTo>
                  <a:pt x="5135181" y="71120"/>
                </a:lnTo>
                <a:lnTo>
                  <a:pt x="5135422" y="71120"/>
                </a:lnTo>
                <a:lnTo>
                  <a:pt x="5133644" y="67310"/>
                </a:lnTo>
                <a:lnTo>
                  <a:pt x="5161072" y="67310"/>
                </a:lnTo>
                <a:lnTo>
                  <a:pt x="5162003" y="69850"/>
                </a:lnTo>
                <a:lnTo>
                  <a:pt x="5162925" y="73660"/>
                </a:lnTo>
                <a:lnTo>
                  <a:pt x="5136553" y="73660"/>
                </a:lnTo>
                <a:lnTo>
                  <a:pt x="5136756" y="74929"/>
                </a:lnTo>
                <a:close/>
              </a:path>
              <a:path w="5166995" h="556260">
                <a:moveTo>
                  <a:pt x="29768" y="74929"/>
                </a:moveTo>
                <a:lnTo>
                  <a:pt x="29984" y="73660"/>
                </a:lnTo>
                <a:lnTo>
                  <a:pt x="30297" y="73660"/>
                </a:lnTo>
                <a:lnTo>
                  <a:pt x="29768" y="74929"/>
                </a:lnTo>
                <a:close/>
              </a:path>
              <a:path w="5166995" h="556260">
                <a:moveTo>
                  <a:pt x="5137937" y="78739"/>
                </a:moveTo>
                <a:lnTo>
                  <a:pt x="5136553" y="73660"/>
                </a:lnTo>
                <a:lnTo>
                  <a:pt x="5162925" y="73660"/>
                </a:lnTo>
                <a:lnTo>
                  <a:pt x="5163540" y="76200"/>
                </a:lnTo>
                <a:lnTo>
                  <a:pt x="5163870" y="77470"/>
                </a:lnTo>
                <a:lnTo>
                  <a:pt x="5137746" y="77470"/>
                </a:lnTo>
                <a:lnTo>
                  <a:pt x="5137937" y="78739"/>
                </a:lnTo>
                <a:close/>
              </a:path>
              <a:path w="5166995" h="556260">
                <a:moveTo>
                  <a:pt x="28587" y="78739"/>
                </a:moveTo>
                <a:lnTo>
                  <a:pt x="28778" y="77470"/>
                </a:lnTo>
                <a:lnTo>
                  <a:pt x="28936" y="77470"/>
                </a:lnTo>
                <a:lnTo>
                  <a:pt x="28587" y="78739"/>
                </a:lnTo>
                <a:close/>
              </a:path>
              <a:path w="5166995" h="556260">
                <a:moveTo>
                  <a:pt x="5138940" y="82550"/>
                </a:moveTo>
                <a:lnTo>
                  <a:pt x="5137746" y="77470"/>
                </a:lnTo>
                <a:lnTo>
                  <a:pt x="5163870" y="77470"/>
                </a:lnTo>
                <a:lnTo>
                  <a:pt x="5164531" y="80010"/>
                </a:lnTo>
                <a:lnTo>
                  <a:pt x="5164877" y="81279"/>
                </a:lnTo>
                <a:lnTo>
                  <a:pt x="5138788" y="81279"/>
                </a:lnTo>
                <a:lnTo>
                  <a:pt x="5138940" y="82550"/>
                </a:lnTo>
                <a:close/>
              </a:path>
              <a:path w="5166995" h="556260">
                <a:moveTo>
                  <a:pt x="27584" y="82550"/>
                </a:moveTo>
                <a:lnTo>
                  <a:pt x="27736" y="81279"/>
                </a:lnTo>
                <a:lnTo>
                  <a:pt x="27882" y="81279"/>
                </a:lnTo>
                <a:lnTo>
                  <a:pt x="27584" y="82550"/>
                </a:lnTo>
                <a:close/>
              </a:path>
              <a:path w="5166995" h="556260">
                <a:moveTo>
                  <a:pt x="5166271" y="463550"/>
                </a:moveTo>
                <a:lnTo>
                  <a:pt x="5140833" y="463550"/>
                </a:lnTo>
                <a:lnTo>
                  <a:pt x="5141175" y="458470"/>
                </a:lnTo>
                <a:lnTo>
                  <a:pt x="5141137" y="96520"/>
                </a:lnTo>
                <a:lnTo>
                  <a:pt x="5141061" y="95250"/>
                </a:lnTo>
                <a:lnTo>
                  <a:pt x="5140833" y="92710"/>
                </a:lnTo>
                <a:lnTo>
                  <a:pt x="5140337" y="88900"/>
                </a:lnTo>
                <a:lnTo>
                  <a:pt x="5139651" y="85089"/>
                </a:lnTo>
                <a:lnTo>
                  <a:pt x="5138788" y="81279"/>
                </a:lnTo>
                <a:lnTo>
                  <a:pt x="5164877" y="81279"/>
                </a:lnTo>
                <a:lnTo>
                  <a:pt x="5165534" y="85089"/>
                </a:lnTo>
                <a:lnTo>
                  <a:pt x="5166093" y="90170"/>
                </a:lnTo>
                <a:lnTo>
                  <a:pt x="5166499" y="95250"/>
                </a:lnTo>
                <a:lnTo>
                  <a:pt x="5166652" y="100329"/>
                </a:lnTo>
                <a:lnTo>
                  <a:pt x="5166502" y="454660"/>
                </a:lnTo>
                <a:lnTo>
                  <a:pt x="5166385" y="462279"/>
                </a:lnTo>
                <a:lnTo>
                  <a:pt x="5166271" y="463550"/>
                </a:lnTo>
                <a:close/>
              </a:path>
              <a:path w="5166995" h="556260">
                <a:moveTo>
                  <a:pt x="25780" y="463550"/>
                </a:moveTo>
                <a:lnTo>
                  <a:pt x="25641" y="462279"/>
                </a:lnTo>
                <a:lnTo>
                  <a:pt x="25780" y="463550"/>
                </a:lnTo>
                <a:close/>
              </a:path>
              <a:path w="5166995" h="556260">
                <a:moveTo>
                  <a:pt x="5165907" y="467360"/>
                </a:moveTo>
                <a:lnTo>
                  <a:pt x="5140337" y="467360"/>
                </a:lnTo>
                <a:lnTo>
                  <a:pt x="5140896" y="462279"/>
                </a:lnTo>
                <a:lnTo>
                  <a:pt x="5140833" y="463550"/>
                </a:lnTo>
                <a:lnTo>
                  <a:pt x="5166271" y="463550"/>
                </a:lnTo>
                <a:lnTo>
                  <a:pt x="5166156" y="464820"/>
                </a:lnTo>
                <a:lnTo>
                  <a:pt x="5166093" y="466089"/>
                </a:lnTo>
                <a:lnTo>
                  <a:pt x="5165907" y="467360"/>
                </a:lnTo>
                <a:close/>
              </a:path>
              <a:path w="5166995" h="556260">
                <a:moveTo>
                  <a:pt x="26360" y="467360"/>
                </a:moveTo>
                <a:lnTo>
                  <a:pt x="26200" y="467360"/>
                </a:lnTo>
                <a:lnTo>
                  <a:pt x="26098" y="466089"/>
                </a:lnTo>
                <a:lnTo>
                  <a:pt x="26360" y="467360"/>
                </a:lnTo>
                <a:close/>
              </a:path>
              <a:path w="5166995" h="556260">
                <a:moveTo>
                  <a:pt x="5163156" y="481329"/>
                </a:moveTo>
                <a:lnTo>
                  <a:pt x="5136553" y="481329"/>
                </a:lnTo>
                <a:lnTo>
                  <a:pt x="5137937" y="477520"/>
                </a:lnTo>
                <a:lnTo>
                  <a:pt x="5137746" y="477520"/>
                </a:lnTo>
                <a:lnTo>
                  <a:pt x="5138940" y="473710"/>
                </a:lnTo>
                <a:lnTo>
                  <a:pt x="5138788" y="473710"/>
                </a:lnTo>
                <a:lnTo>
                  <a:pt x="5139778" y="469900"/>
                </a:lnTo>
                <a:lnTo>
                  <a:pt x="5140426" y="466089"/>
                </a:lnTo>
                <a:lnTo>
                  <a:pt x="5140337" y="467360"/>
                </a:lnTo>
                <a:lnTo>
                  <a:pt x="5165907" y="467360"/>
                </a:lnTo>
                <a:lnTo>
                  <a:pt x="5165534" y="469900"/>
                </a:lnTo>
                <a:lnTo>
                  <a:pt x="5164658" y="474979"/>
                </a:lnTo>
                <a:lnTo>
                  <a:pt x="5163540" y="480060"/>
                </a:lnTo>
                <a:lnTo>
                  <a:pt x="5163156" y="481329"/>
                </a:lnTo>
                <a:close/>
              </a:path>
              <a:path w="5166995" h="556260">
                <a:moveTo>
                  <a:pt x="30165" y="481329"/>
                </a:moveTo>
                <a:lnTo>
                  <a:pt x="29984" y="481329"/>
                </a:lnTo>
                <a:lnTo>
                  <a:pt x="29768" y="480060"/>
                </a:lnTo>
                <a:lnTo>
                  <a:pt x="30165" y="481329"/>
                </a:lnTo>
                <a:close/>
              </a:path>
              <a:path w="5166995" h="556260">
                <a:moveTo>
                  <a:pt x="5162003" y="485139"/>
                </a:moveTo>
                <a:lnTo>
                  <a:pt x="5135181" y="485139"/>
                </a:lnTo>
                <a:lnTo>
                  <a:pt x="5136756" y="480060"/>
                </a:lnTo>
                <a:lnTo>
                  <a:pt x="5136553" y="481329"/>
                </a:lnTo>
                <a:lnTo>
                  <a:pt x="5163156" y="481329"/>
                </a:lnTo>
                <a:lnTo>
                  <a:pt x="5162003" y="485139"/>
                </a:lnTo>
                <a:close/>
              </a:path>
              <a:path w="5166995" h="556260">
                <a:moveTo>
                  <a:pt x="31703" y="485139"/>
                </a:moveTo>
                <a:lnTo>
                  <a:pt x="31356" y="485139"/>
                </a:lnTo>
                <a:lnTo>
                  <a:pt x="31114" y="483870"/>
                </a:lnTo>
                <a:lnTo>
                  <a:pt x="31703" y="485139"/>
                </a:lnTo>
                <a:close/>
              </a:path>
              <a:path w="5166995" h="556260">
                <a:moveTo>
                  <a:pt x="5159705" y="491489"/>
                </a:moveTo>
                <a:lnTo>
                  <a:pt x="5131955" y="491489"/>
                </a:lnTo>
                <a:lnTo>
                  <a:pt x="5133911" y="487679"/>
                </a:lnTo>
                <a:lnTo>
                  <a:pt x="5133644" y="487679"/>
                </a:lnTo>
                <a:lnTo>
                  <a:pt x="5135422" y="483870"/>
                </a:lnTo>
                <a:lnTo>
                  <a:pt x="5135181" y="485139"/>
                </a:lnTo>
                <a:lnTo>
                  <a:pt x="5162003" y="485139"/>
                </a:lnTo>
                <a:lnTo>
                  <a:pt x="5160606" y="488950"/>
                </a:lnTo>
                <a:lnTo>
                  <a:pt x="5159705" y="491489"/>
                </a:lnTo>
                <a:close/>
              </a:path>
              <a:path w="5166995" h="556260">
                <a:moveTo>
                  <a:pt x="34988" y="491489"/>
                </a:moveTo>
                <a:lnTo>
                  <a:pt x="34569" y="491489"/>
                </a:lnTo>
                <a:lnTo>
                  <a:pt x="34277" y="490220"/>
                </a:lnTo>
                <a:lnTo>
                  <a:pt x="34988" y="491489"/>
                </a:lnTo>
                <a:close/>
              </a:path>
              <a:path w="5166995" h="556260">
                <a:moveTo>
                  <a:pt x="5158803" y="494029"/>
                </a:moveTo>
                <a:lnTo>
                  <a:pt x="5130114" y="494029"/>
                </a:lnTo>
                <a:lnTo>
                  <a:pt x="5132247" y="490220"/>
                </a:lnTo>
                <a:lnTo>
                  <a:pt x="5131955" y="491489"/>
                </a:lnTo>
                <a:lnTo>
                  <a:pt x="5159705" y="491489"/>
                </a:lnTo>
                <a:lnTo>
                  <a:pt x="5158803" y="494029"/>
                </a:lnTo>
                <a:close/>
              </a:path>
              <a:path w="5166995" h="556260">
                <a:moveTo>
                  <a:pt x="5118163" y="541020"/>
                </a:moveTo>
                <a:lnTo>
                  <a:pt x="48361" y="541020"/>
                </a:lnTo>
                <a:lnTo>
                  <a:pt x="44259" y="538479"/>
                </a:lnTo>
                <a:lnTo>
                  <a:pt x="40792" y="535939"/>
                </a:lnTo>
                <a:lnTo>
                  <a:pt x="36487" y="533400"/>
                </a:lnTo>
                <a:lnTo>
                  <a:pt x="33273" y="529589"/>
                </a:lnTo>
                <a:lnTo>
                  <a:pt x="29756" y="527050"/>
                </a:lnTo>
                <a:lnTo>
                  <a:pt x="26390" y="523239"/>
                </a:lnTo>
                <a:lnTo>
                  <a:pt x="7962" y="494029"/>
                </a:lnTo>
                <a:lnTo>
                  <a:pt x="36093" y="494029"/>
                </a:lnTo>
                <a:lnTo>
                  <a:pt x="38392" y="497839"/>
                </a:lnTo>
                <a:lnTo>
                  <a:pt x="38874" y="497839"/>
                </a:lnTo>
                <a:lnTo>
                  <a:pt x="40525" y="500379"/>
                </a:lnTo>
                <a:lnTo>
                  <a:pt x="40157" y="500379"/>
                </a:lnTo>
                <a:lnTo>
                  <a:pt x="42786" y="502920"/>
                </a:lnTo>
                <a:lnTo>
                  <a:pt x="42405" y="502920"/>
                </a:lnTo>
                <a:lnTo>
                  <a:pt x="45186" y="506729"/>
                </a:lnTo>
                <a:lnTo>
                  <a:pt x="45758" y="506729"/>
                </a:lnTo>
                <a:lnTo>
                  <a:pt x="47713" y="509270"/>
                </a:lnTo>
                <a:lnTo>
                  <a:pt x="48306" y="509270"/>
                </a:lnTo>
                <a:lnTo>
                  <a:pt x="50355" y="511810"/>
                </a:lnTo>
                <a:lnTo>
                  <a:pt x="51517" y="511810"/>
                </a:lnTo>
                <a:lnTo>
                  <a:pt x="53124" y="513079"/>
                </a:lnTo>
                <a:lnTo>
                  <a:pt x="52654" y="513079"/>
                </a:lnTo>
                <a:lnTo>
                  <a:pt x="56006" y="515620"/>
                </a:lnTo>
                <a:lnTo>
                  <a:pt x="55511" y="515620"/>
                </a:lnTo>
                <a:lnTo>
                  <a:pt x="58991" y="518160"/>
                </a:lnTo>
                <a:lnTo>
                  <a:pt x="58483" y="518160"/>
                </a:lnTo>
                <a:lnTo>
                  <a:pt x="62077" y="519429"/>
                </a:lnTo>
                <a:lnTo>
                  <a:pt x="61544" y="519429"/>
                </a:lnTo>
                <a:lnTo>
                  <a:pt x="65252" y="521970"/>
                </a:lnTo>
                <a:lnTo>
                  <a:pt x="64719" y="521970"/>
                </a:lnTo>
                <a:lnTo>
                  <a:pt x="68541" y="523239"/>
                </a:lnTo>
                <a:lnTo>
                  <a:pt x="67983" y="523239"/>
                </a:lnTo>
                <a:lnTo>
                  <a:pt x="71894" y="524510"/>
                </a:lnTo>
                <a:lnTo>
                  <a:pt x="71323" y="524510"/>
                </a:lnTo>
                <a:lnTo>
                  <a:pt x="75349" y="525779"/>
                </a:lnTo>
                <a:lnTo>
                  <a:pt x="74764" y="525779"/>
                </a:lnTo>
                <a:lnTo>
                  <a:pt x="78879" y="527050"/>
                </a:lnTo>
                <a:lnTo>
                  <a:pt x="78270" y="527050"/>
                </a:lnTo>
                <a:lnTo>
                  <a:pt x="82473" y="528320"/>
                </a:lnTo>
                <a:lnTo>
                  <a:pt x="81864" y="528320"/>
                </a:lnTo>
                <a:lnTo>
                  <a:pt x="86144" y="529589"/>
                </a:lnTo>
                <a:lnTo>
                  <a:pt x="89255" y="529589"/>
                </a:lnTo>
                <a:lnTo>
                  <a:pt x="93687" y="530860"/>
                </a:lnTo>
                <a:lnTo>
                  <a:pt x="5132180" y="530860"/>
                </a:lnTo>
                <a:lnTo>
                  <a:pt x="5130038" y="533400"/>
                </a:lnTo>
                <a:lnTo>
                  <a:pt x="5126228" y="535939"/>
                </a:lnTo>
                <a:lnTo>
                  <a:pt x="5122265" y="538479"/>
                </a:lnTo>
                <a:lnTo>
                  <a:pt x="5118163" y="541020"/>
                </a:lnTo>
                <a:close/>
              </a:path>
              <a:path w="5166995" h="556260">
                <a:moveTo>
                  <a:pt x="5157028" y="497839"/>
                </a:moveTo>
                <a:lnTo>
                  <a:pt x="5128133" y="497839"/>
                </a:lnTo>
                <a:lnTo>
                  <a:pt x="5130431" y="494029"/>
                </a:lnTo>
                <a:lnTo>
                  <a:pt x="5158562" y="494029"/>
                </a:lnTo>
                <a:lnTo>
                  <a:pt x="5157028" y="497839"/>
                </a:lnTo>
                <a:close/>
              </a:path>
              <a:path w="5166995" h="556260">
                <a:moveTo>
                  <a:pt x="38874" y="497839"/>
                </a:moveTo>
                <a:lnTo>
                  <a:pt x="38392" y="497839"/>
                </a:lnTo>
                <a:lnTo>
                  <a:pt x="38049" y="496570"/>
                </a:lnTo>
                <a:lnTo>
                  <a:pt x="38874" y="497839"/>
                </a:lnTo>
                <a:close/>
              </a:path>
              <a:path w="5166995" h="556260">
                <a:moveTo>
                  <a:pt x="5152504" y="506729"/>
                </a:moveTo>
                <a:lnTo>
                  <a:pt x="5121338" y="506729"/>
                </a:lnTo>
                <a:lnTo>
                  <a:pt x="5124132" y="502920"/>
                </a:lnTo>
                <a:lnTo>
                  <a:pt x="5123738" y="502920"/>
                </a:lnTo>
                <a:lnTo>
                  <a:pt x="5126367" y="500379"/>
                </a:lnTo>
                <a:lnTo>
                  <a:pt x="5126012" y="500379"/>
                </a:lnTo>
                <a:lnTo>
                  <a:pt x="5128475" y="496570"/>
                </a:lnTo>
                <a:lnTo>
                  <a:pt x="5128133" y="497839"/>
                </a:lnTo>
                <a:lnTo>
                  <a:pt x="5157028" y="497839"/>
                </a:lnTo>
                <a:lnTo>
                  <a:pt x="5156517" y="499110"/>
                </a:lnTo>
                <a:lnTo>
                  <a:pt x="5154561" y="502920"/>
                </a:lnTo>
                <a:lnTo>
                  <a:pt x="5152504" y="506729"/>
                </a:lnTo>
                <a:close/>
              </a:path>
              <a:path w="5166995" h="556260">
                <a:moveTo>
                  <a:pt x="45758" y="506729"/>
                </a:moveTo>
                <a:lnTo>
                  <a:pt x="45186" y="506729"/>
                </a:lnTo>
                <a:lnTo>
                  <a:pt x="44780" y="505460"/>
                </a:lnTo>
                <a:lnTo>
                  <a:pt x="45758" y="506729"/>
                </a:lnTo>
                <a:close/>
              </a:path>
              <a:path w="5166995" h="556260">
                <a:moveTo>
                  <a:pt x="5150937" y="509270"/>
                </a:moveTo>
                <a:lnTo>
                  <a:pt x="5118823" y="509270"/>
                </a:lnTo>
                <a:lnTo>
                  <a:pt x="5121757" y="505460"/>
                </a:lnTo>
                <a:lnTo>
                  <a:pt x="5121338" y="506729"/>
                </a:lnTo>
                <a:lnTo>
                  <a:pt x="5152504" y="506729"/>
                </a:lnTo>
                <a:lnTo>
                  <a:pt x="5151818" y="508000"/>
                </a:lnTo>
                <a:lnTo>
                  <a:pt x="5150937" y="509270"/>
                </a:lnTo>
                <a:close/>
              </a:path>
              <a:path w="5166995" h="556260">
                <a:moveTo>
                  <a:pt x="48306" y="509270"/>
                </a:moveTo>
                <a:lnTo>
                  <a:pt x="47713" y="509270"/>
                </a:lnTo>
                <a:lnTo>
                  <a:pt x="47282" y="508000"/>
                </a:lnTo>
                <a:lnTo>
                  <a:pt x="48306" y="509270"/>
                </a:lnTo>
                <a:close/>
              </a:path>
              <a:path w="5166995" h="556260">
                <a:moveTo>
                  <a:pt x="5149176" y="511810"/>
                </a:moveTo>
                <a:lnTo>
                  <a:pt x="5116169" y="511810"/>
                </a:lnTo>
                <a:lnTo>
                  <a:pt x="5119243" y="508000"/>
                </a:lnTo>
                <a:lnTo>
                  <a:pt x="5118823" y="509270"/>
                </a:lnTo>
                <a:lnTo>
                  <a:pt x="5150937" y="509270"/>
                </a:lnTo>
                <a:lnTo>
                  <a:pt x="5149176" y="511810"/>
                </a:lnTo>
                <a:close/>
              </a:path>
              <a:path w="5166995" h="556260">
                <a:moveTo>
                  <a:pt x="51517" y="511810"/>
                </a:moveTo>
                <a:lnTo>
                  <a:pt x="50355" y="511810"/>
                </a:lnTo>
                <a:lnTo>
                  <a:pt x="49910" y="510539"/>
                </a:lnTo>
                <a:lnTo>
                  <a:pt x="51517" y="511810"/>
                </a:lnTo>
                <a:close/>
              </a:path>
              <a:path w="5166995" h="556260">
                <a:moveTo>
                  <a:pt x="5132180" y="530860"/>
                </a:moveTo>
                <a:lnTo>
                  <a:pt x="5072837" y="530860"/>
                </a:lnTo>
                <a:lnTo>
                  <a:pt x="5077269" y="529589"/>
                </a:lnTo>
                <a:lnTo>
                  <a:pt x="5080381" y="529589"/>
                </a:lnTo>
                <a:lnTo>
                  <a:pt x="5084660" y="528320"/>
                </a:lnTo>
                <a:lnTo>
                  <a:pt x="5084051" y="528320"/>
                </a:lnTo>
                <a:lnTo>
                  <a:pt x="5088255" y="527050"/>
                </a:lnTo>
                <a:lnTo>
                  <a:pt x="5087658" y="527050"/>
                </a:lnTo>
                <a:lnTo>
                  <a:pt x="5091772" y="525779"/>
                </a:lnTo>
                <a:lnTo>
                  <a:pt x="5091176" y="525779"/>
                </a:lnTo>
                <a:lnTo>
                  <a:pt x="5095201" y="524510"/>
                </a:lnTo>
                <a:lnTo>
                  <a:pt x="5094630" y="524510"/>
                </a:lnTo>
                <a:lnTo>
                  <a:pt x="5098554" y="523239"/>
                </a:lnTo>
                <a:lnTo>
                  <a:pt x="5097995" y="523239"/>
                </a:lnTo>
                <a:lnTo>
                  <a:pt x="5101818" y="521970"/>
                </a:lnTo>
                <a:lnTo>
                  <a:pt x="5101272" y="521970"/>
                </a:lnTo>
                <a:lnTo>
                  <a:pt x="5104980" y="519429"/>
                </a:lnTo>
                <a:lnTo>
                  <a:pt x="5104460" y="519429"/>
                </a:lnTo>
                <a:lnTo>
                  <a:pt x="5108054" y="518160"/>
                </a:lnTo>
                <a:lnTo>
                  <a:pt x="5107546" y="518160"/>
                </a:lnTo>
                <a:lnTo>
                  <a:pt x="5111013" y="515620"/>
                </a:lnTo>
                <a:lnTo>
                  <a:pt x="5110530" y="515620"/>
                </a:lnTo>
                <a:lnTo>
                  <a:pt x="5113870" y="513079"/>
                </a:lnTo>
                <a:lnTo>
                  <a:pt x="5113401" y="513079"/>
                </a:lnTo>
                <a:lnTo>
                  <a:pt x="5116626" y="510539"/>
                </a:lnTo>
                <a:lnTo>
                  <a:pt x="5116169" y="511810"/>
                </a:lnTo>
                <a:lnTo>
                  <a:pt x="5149176" y="511810"/>
                </a:lnTo>
                <a:lnTo>
                  <a:pt x="5146344" y="515620"/>
                </a:lnTo>
                <a:lnTo>
                  <a:pt x="5143715" y="519429"/>
                </a:lnTo>
                <a:lnTo>
                  <a:pt x="5140134" y="523239"/>
                </a:lnTo>
                <a:lnTo>
                  <a:pt x="5136769" y="527050"/>
                </a:lnTo>
                <a:lnTo>
                  <a:pt x="5133251" y="529589"/>
                </a:lnTo>
                <a:lnTo>
                  <a:pt x="5132180" y="530860"/>
                </a:lnTo>
                <a:close/>
              </a:path>
              <a:path w="5166995" h="556260">
                <a:moveTo>
                  <a:pt x="5105095" y="548639"/>
                </a:moveTo>
                <a:lnTo>
                  <a:pt x="61442" y="548639"/>
                </a:lnTo>
                <a:lnTo>
                  <a:pt x="56959" y="546100"/>
                </a:lnTo>
                <a:lnTo>
                  <a:pt x="53136" y="543560"/>
                </a:lnTo>
                <a:lnTo>
                  <a:pt x="48882" y="541020"/>
                </a:lnTo>
                <a:lnTo>
                  <a:pt x="5117642" y="541020"/>
                </a:lnTo>
                <a:lnTo>
                  <a:pt x="5113934" y="543560"/>
                </a:lnTo>
                <a:lnTo>
                  <a:pt x="5109578" y="546100"/>
                </a:lnTo>
                <a:lnTo>
                  <a:pt x="5105095" y="548639"/>
                </a:lnTo>
                <a:close/>
              </a:path>
              <a:path w="5166995" h="556260">
                <a:moveTo>
                  <a:pt x="5086096" y="553720"/>
                </a:moveTo>
                <a:lnTo>
                  <a:pt x="80441" y="553720"/>
                </a:lnTo>
                <a:lnTo>
                  <a:pt x="75539" y="552450"/>
                </a:lnTo>
                <a:lnTo>
                  <a:pt x="71335" y="551179"/>
                </a:lnTo>
                <a:lnTo>
                  <a:pt x="66027" y="549910"/>
                </a:lnTo>
                <a:lnTo>
                  <a:pt x="62014" y="548639"/>
                </a:lnTo>
                <a:lnTo>
                  <a:pt x="5104523" y="548639"/>
                </a:lnTo>
                <a:lnTo>
                  <a:pt x="5099913" y="549910"/>
                </a:lnTo>
                <a:lnTo>
                  <a:pt x="5095798" y="551179"/>
                </a:lnTo>
                <a:lnTo>
                  <a:pt x="5095189" y="551179"/>
                </a:lnTo>
                <a:lnTo>
                  <a:pt x="5090985" y="552450"/>
                </a:lnTo>
                <a:lnTo>
                  <a:pt x="5086096" y="553720"/>
                </a:lnTo>
                <a:close/>
              </a:path>
              <a:path w="5166995" h="556260">
                <a:moveTo>
                  <a:pt x="5080482" y="554989"/>
                </a:moveTo>
                <a:lnTo>
                  <a:pt x="86055" y="554989"/>
                </a:lnTo>
                <a:lnTo>
                  <a:pt x="81064" y="553720"/>
                </a:lnTo>
                <a:lnTo>
                  <a:pt x="5085473" y="553720"/>
                </a:lnTo>
                <a:lnTo>
                  <a:pt x="5080482" y="554989"/>
                </a:lnTo>
                <a:close/>
              </a:path>
              <a:path w="5166995" h="556260">
                <a:moveTo>
                  <a:pt x="5070906" y="556260"/>
                </a:moveTo>
                <a:lnTo>
                  <a:pt x="91122" y="556260"/>
                </a:lnTo>
                <a:lnTo>
                  <a:pt x="90487" y="554989"/>
                </a:lnTo>
                <a:lnTo>
                  <a:pt x="5076050" y="554989"/>
                </a:lnTo>
                <a:lnTo>
                  <a:pt x="5070906" y="556260"/>
                </a:lnTo>
                <a:close/>
              </a:path>
            </a:pathLst>
          </a:custGeom>
          <a:solidFill>
            <a:srgbClr val="FFFFFF"/>
          </a:solidFill>
        </p:spPr>
        <p:txBody>
          <a:bodyPr wrap="square" lIns="0" tIns="0" rIns="0" bIns="0" rtlCol="0"/>
          <a:lstStyle/>
          <a:p>
            <a:endParaRPr/>
          </a:p>
        </p:txBody>
      </p:sp>
      <p:sp>
        <p:nvSpPr>
          <p:cNvPr id="27" name="object 27"/>
          <p:cNvSpPr txBox="1"/>
          <p:nvPr/>
        </p:nvSpPr>
        <p:spPr>
          <a:xfrm>
            <a:off x="1546390" y="1464249"/>
            <a:ext cx="3225800" cy="4359275"/>
          </a:xfrm>
          <a:prstGeom prst="rect">
            <a:avLst/>
          </a:prstGeom>
        </p:spPr>
        <p:txBody>
          <a:bodyPr vert="horz" wrap="square" lIns="0" tIns="0" rIns="0" bIns="0" rtlCol="0">
            <a:spAutoFit/>
          </a:bodyPr>
          <a:lstStyle/>
          <a:p>
            <a:pPr marL="12700">
              <a:lnSpc>
                <a:spcPct val="100000"/>
              </a:lnSpc>
            </a:pPr>
            <a:r>
              <a:rPr sz="1800" dirty="0">
                <a:solidFill>
                  <a:srgbClr val="FFFFFF"/>
                </a:solidFill>
                <a:latin typeface="宋体" panose="02010600030101010101" pitchFamily="2" charset="-122"/>
                <a:cs typeface="宋体" panose="02010600030101010101" pitchFamily="2" charset="-122"/>
              </a:rPr>
              <a:t>中华人民共和国安全生产法</a:t>
            </a:r>
            <a:endParaRPr sz="1800">
              <a:latin typeface="宋体" panose="02010600030101010101" pitchFamily="2" charset="-122"/>
              <a:cs typeface="宋体" panose="02010600030101010101" pitchFamily="2" charset="-122"/>
            </a:endParaRPr>
          </a:p>
          <a:p>
            <a:pPr marL="12700" marR="5080">
              <a:lnSpc>
                <a:spcPct val="298000"/>
              </a:lnSpc>
              <a:spcBef>
                <a:spcPts val="180"/>
              </a:spcBef>
            </a:pPr>
            <a:r>
              <a:rPr sz="1800" dirty="0">
                <a:solidFill>
                  <a:srgbClr val="FFFFFF"/>
                </a:solidFill>
                <a:latin typeface="宋体" panose="02010600030101010101" pitchFamily="2" charset="-122"/>
                <a:cs typeface="宋体" panose="02010600030101010101" pitchFamily="2" charset="-122"/>
              </a:rPr>
              <a:t>中华人民共和国消防法 中华人民共和国突发事件应对法 中华人民共和国劳动法 中华人民共和国职业病防治法 中华人民共和国特种设备安全法</a:t>
            </a:r>
            <a:endParaRPr sz="1800">
              <a:latin typeface="宋体" panose="02010600030101010101" pitchFamily="2" charset="-122"/>
              <a:cs typeface="宋体" panose="02010600030101010101" pitchFamily="2" charset="-122"/>
            </a:endParaRP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26</a:t>
            </a:fld>
            <a:endParaRPr spc="-5" dirty="0">
              <a:solidFill>
                <a:srgbClr val="FFFF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安全生产单行法律</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27</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a:lnSpc>
                <a:spcPct val="100000"/>
              </a:lnSpc>
            </a:pPr>
            <a:r>
              <a:rPr sz="2000" b="0" dirty="0">
                <a:latin typeface="宋体" panose="02010600030101010101" pitchFamily="2" charset="-122"/>
                <a:cs typeface="宋体" panose="02010600030101010101" pitchFamily="2" charset="-122"/>
              </a:rPr>
              <a:t>女职工和未成年工特殊保</a:t>
            </a:r>
            <a:r>
              <a:rPr sz="2000" b="0" spc="5" dirty="0">
                <a:latin typeface="宋体" panose="02010600030101010101" pitchFamily="2" charset="-122"/>
                <a:cs typeface="宋体" panose="02010600030101010101" pitchFamily="2" charset="-122"/>
              </a:rPr>
              <a:t>护</a:t>
            </a:r>
            <a:endParaRPr sz="2000">
              <a:latin typeface="宋体" panose="02010600030101010101" pitchFamily="2" charset="-122"/>
              <a:cs typeface="宋体" panose="02010600030101010101" pitchFamily="2" charset="-122"/>
            </a:endParaRPr>
          </a:p>
          <a:p>
            <a:pPr marL="374650">
              <a:lnSpc>
                <a:spcPct val="100000"/>
              </a:lnSpc>
              <a:spcBef>
                <a:spcPts val="1200"/>
              </a:spcBef>
            </a:pPr>
            <a:r>
              <a:rPr sz="2000" b="0" spc="-5" dirty="0">
                <a:latin typeface="Calibri" panose="020F0502020204030204"/>
                <a:cs typeface="Calibri" panose="020F0502020204030204"/>
              </a:rPr>
              <a:t>1.</a:t>
            </a:r>
            <a:r>
              <a:rPr sz="2000" b="0" dirty="0">
                <a:latin typeface="宋体" panose="02010600030101010101" pitchFamily="2" charset="-122"/>
                <a:cs typeface="宋体" panose="02010600030101010101" pitchFamily="2" charset="-122"/>
              </a:rPr>
              <a:t>女职工特殊保护</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74650" marR="5080">
              <a:lnSpc>
                <a:spcPct val="150000"/>
              </a:lnSpc>
            </a:pPr>
            <a:r>
              <a:rPr sz="2000" b="0" dirty="0">
                <a:latin typeface="宋体" panose="02010600030101010101" pitchFamily="2" charset="-122"/>
                <a:cs typeface="宋体" panose="02010600030101010101" pitchFamily="2" charset="-122"/>
              </a:rPr>
              <a:t>①第五十九</a:t>
            </a:r>
            <a:r>
              <a:rPr sz="2000" b="0" spc="5" dirty="0">
                <a:latin typeface="宋体" panose="02010600030101010101" pitchFamily="2" charset="-122"/>
                <a:cs typeface="宋体" panose="02010600030101010101" pitchFamily="2" charset="-122"/>
              </a:rPr>
              <a:t>条</a:t>
            </a:r>
            <a:r>
              <a:rPr sz="2000" b="0" spc="-555" dirty="0">
                <a:latin typeface="宋体" panose="02010600030101010101" pitchFamily="2" charset="-122"/>
                <a:cs typeface="宋体" panose="02010600030101010101" pitchFamily="2" charset="-122"/>
              </a:rPr>
              <a:t> </a:t>
            </a:r>
            <a:r>
              <a:rPr sz="2000" b="0" dirty="0">
                <a:latin typeface="宋体" panose="02010600030101010101" pitchFamily="2" charset="-122"/>
                <a:cs typeface="宋体" panose="02010600030101010101" pitchFamily="2" charset="-122"/>
              </a:rPr>
              <a:t>禁止安排女职工从事矿山井下、国家规定的第四级体力</a:t>
            </a:r>
            <a:r>
              <a:rPr sz="2000" b="0" spc="5" dirty="0">
                <a:latin typeface="宋体" panose="02010600030101010101" pitchFamily="2" charset="-122"/>
                <a:cs typeface="宋体" panose="02010600030101010101" pitchFamily="2" charset="-122"/>
              </a:rPr>
              <a:t>劳</a:t>
            </a:r>
            <a:r>
              <a:rPr sz="2000" b="0" dirty="0">
                <a:latin typeface="宋体" panose="02010600030101010101" pitchFamily="2" charset="-122"/>
                <a:cs typeface="宋体" panose="02010600030101010101" pitchFamily="2" charset="-122"/>
              </a:rPr>
              <a:t> 动强度的劳动和其他禁忌从事的劳动</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74650" marR="5080">
              <a:lnSpc>
                <a:spcPct val="150000"/>
              </a:lnSpc>
            </a:pPr>
            <a:r>
              <a:rPr sz="2000" b="0" dirty="0">
                <a:latin typeface="宋体" panose="02010600030101010101" pitchFamily="2" charset="-122"/>
                <a:cs typeface="宋体" panose="02010600030101010101" pitchFamily="2" charset="-122"/>
              </a:rPr>
              <a:t>②第六十</a:t>
            </a:r>
            <a:r>
              <a:rPr sz="2000" b="0" spc="5" dirty="0">
                <a:latin typeface="宋体" panose="02010600030101010101" pitchFamily="2" charset="-122"/>
                <a:cs typeface="宋体" panose="02010600030101010101" pitchFamily="2" charset="-122"/>
              </a:rPr>
              <a:t>条</a:t>
            </a:r>
            <a:r>
              <a:rPr sz="2000" b="0" spc="-555" dirty="0">
                <a:latin typeface="宋体" panose="02010600030101010101" pitchFamily="2" charset="-122"/>
                <a:cs typeface="宋体" panose="02010600030101010101" pitchFamily="2" charset="-122"/>
              </a:rPr>
              <a:t> </a:t>
            </a:r>
            <a:r>
              <a:rPr sz="2000" b="0" dirty="0">
                <a:latin typeface="宋体" panose="02010600030101010101" pitchFamily="2" charset="-122"/>
                <a:cs typeface="宋体" panose="02010600030101010101" pitchFamily="2" charset="-122"/>
              </a:rPr>
              <a:t>不得安排女职工在经期从事高处、低温、冷水作业和国家</a:t>
            </a:r>
            <a:r>
              <a:rPr sz="2000" b="0" spc="5" dirty="0">
                <a:latin typeface="宋体" panose="02010600030101010101" pitchFamily="2" charset="-122"/>
                <a:cs typeface="宋体" panose="02010600030101010101" pitchFamily="2" charset="-122"/>
              </a:rPr>
              <a:t>规</a:t>
            </a:r>
            <a:r>
              <a:rPr sz="2000" b="0" dirty="0">
                <a:latin typeface="宋体" panose="02010600030101010101" pitchFamily="2" charset="-122"/>
                <a:cs typeface="宋体" panose="02010600030101010101" pitchFamily="2" charset="-122"/>
              </a:rPr>
              <a:t> 定的第三级体力劳动强度的劳动</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115945">
              <a:lnSpc>
                <a:spcPct val="100000"/>
              </a:lnSpc>
              <a:spcBef>
                <a:spcPts val="1550"/>
              </a:spcBef>
            </a:pPr>
            <a:r>
              <a:rPr sz="2800" dirty="0">
                <a:solidFill>
                  <a:srgbClr val="006FC0"/>
                </a:solidFill>
                <a:latin typeface="Calibri" panose="020F0502020204030204"/>
                <a:cs typeface="Calibri" panose="020F0502020204030204"/>
              </a:rPr>
              <a:t>——</a:t>
            </a:r>
            <a:r>
              <a:rPr sz="2800" dirty="0">
                <a:solidFill>
                  <a:srgbClr val="006FC0"/>
                </a:solidFill>
              </a:rPr>
              <a:t>《中华人民共和国劳动法</a:t>
            </a:r>
            <a:r>
              <a:rPr sz="2800" spc="-20" dirty="0">
                <a:solidFill>
                  <a:srgbClr val="006FC0"/>
                </a:solidFill>
              </a:rPr>
              <a:t>》</a:t>
            </a:r>
            <a:endParaRPr sz="2800">
              <a:latin typeface="Calibri" panose="020F0502020204030204"/>
              <a:cs typeface="Calibri" panose="020F050202020403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安全生产单行法律</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28</a:t>
            </a:fld>
            <a:endParaRPr spc="-5" dirty="0">
              <a:solidFill>
                <a:srgbClr val="FFFF00"/>
              </a:solidFill>
            </a:endParaRPr>
          </a:p>
        </p:txBody>
      </p:sp>
      <p:sp>
        <p:nvSpPr>
          <p:cNvPr id="3" name="object 3"/>
          <p:cNvSpPr txBox="1"/>
          <p:nvPr/>
        </p:nvSpPr>
        <p:spPr>
          <a:xfrm>
            <a:off x="546277" y="1521987"/>
            <a:ext cx="7957184" cy="4137025"/>
          </a:xfrm>
          <a:prstGeom prst="rect">
            <a:avLst/>
          </a:prstGeom>
        </p:spPr>
        <p:txBody>
          <a:bodyPr vert="horz" wrap="square" lIns="0" tIns="0" rIns="0" bIns="0" rtlCol="0">
            <a:spAutoFit/>
          </a:bodyPr>
          <a:lstStyle/>
          <a:p>
            <a:pPr marL="12700" algn="just">
              <a:lnSpc>
                <a:spcPct val="100000"/>
              </a:lnSpc>
            </a:pPr>
            <a:r>
              <a:rPr sz="2000" dirty="0">
                <a:latin typeface="宋体" panose="02010600030101010101" pitchFamily="2" charset="-122"/>
                <a:cs typeface="宋体" panose="02010600030101010101" pitchFamily="2" charset="-122"/>
              </a:rPr>
              <a:t>女职工和未成年工特殊保</a:t>
            </a:r>
            <a:r>
              <a:rPr sz="2000" spc="5" dirty="0">
                <a:latin typeface="宋体" panose="02010600030101010101" pitchFamily="2" charset="-122"/>
                <a:cs typeface="宋体" panose="02010600030101010101" pitchFamily="2" charset="-122"/>
              </a:rPr>
              <a:t>护</a:t>
            </a:r>
            <a:endParaRPr sz="2000">
              <a:latin typeface="宋体" panose="02010600030101010101" pitchFamily="2" charset="-122"/>
              <a:cs typeface="宋体" panose="02010600030101010101" pitchFamily="2" charset="-122"/>
            </a:endParaRPr>
          </a:p>
          <a:p>
            <a:pPr marL="12700" marR="5080" algn="just">
              <a:lnSpc>
                <a:spcPct val="150000"/>
              </a:lnSpc>
            </a:pPr>
            <a:r>
              <a:rPr sz="2000" dirty="0">
                <a:latin typeface="宋体" panose="02010600030101010101" pitchFamily="2" charset="-122"/>
                <a:cs typeface="宋体" panose="02010600030101010101" pitchFamily="2" charset="-122"/>
              </a:rPr>
              <a:t>③第六十一</a:t>
            </a:r>
            <a:r>
              <a:rPr sz="2000" spc="5" dirty="0">
                <a:latin typeface="宋体" panose="02010600030101010101" pitchFamily="2" charset="-122"/>
                <a:cs typeface="宋体" panose="02010600030101010101" pitchFamily="2" charset="-122"/>
              </a:rPr>
              <a:t>条</a:t>
            </a:r>
            <a:r>
              <a:rPr sz="2000" spc="-555" dirty="0">
                <a:latin typeface="宋体" panose="02010600030101010101" pitchFamily="2" charset="-122"/>
                <a:cs typeface="宋体" panose="02010600030101010101" pitchFamily="2" charset="-122"/>
              </a:rPr>
              <a:t> </a:t>
            </a:r>
            <a:r>
              <a:rPr sz="2000" dirty="0">
                <a:latin typeface="宋体" panose="02010600030101010101" pitchFamily="2" charset="-122"/>
                <a:cs typeface="宋体" panose="02010600030101010101" pitchFamily="2" charset="-122"/>
              </a:rPr>
              <a:t>不得安排女职工在怀孕期间从事国家规定的第三级体力</a:t>
            </a:r>
            <a:r>
              <a:rPr sz="2000" spc="5" dirty="0">
                <a:latin typeface="宋体" panose="02010600030101010101" pitchFamily="2" charset="-122"/>
                <a:cs typeface="宋体" panose="02010600030101010101" pitchFamily="2" charset="-122"/>
              </a:rPr>
              <a:t>劳</a:t>
            </a:r>
            <a:r>
              <a:rPr sz="2000" dirty="0">
                <a:latin typeface="宋体" panose="02010600030101010101" pitchFamily="2" charset="-122"/>
                <a:cs typeface="宋体" panose="02010600030101010101" pitchFamily="2" charset="-122"/>
              </a:rPr>
              <a:t> 动强度的劳动和孕期禁忌从事的劳动。</a:t>
            </a:r>
            <a:r>
              <a:rPr sz="2000" spc="5" dirty="0">
                <a:latin typeface="宋体" panose="02010600030101010101" pitchFamily="2" charset="-122"/>
                <a:cs typeface="宋体" panose="02010600030101010101" pitchFamily="2" charset="-122"/>
              </a:rPr>
              <a:t>对</a:t>
            </a:r>
            <a:r>
              <a:rPr sz="2000" spc="-555" dirty="0">
                <a:latin typeface="宋体" panose="02010600030101010101" pitchFamily="2" charset="-122"/>
                <a:cs typeface="宋体" panose="02010600030101010101" pitchFamily="2" charset="-122"/>
              </a:rPr>
              <a:t> </a:t>
            </a:r>
            <a:r>
              <a:rPr sz="2000" dirty="0">
                <a:latin typeface="宋体" panose="02010600030101010101" pitchFamily="2" charset="-122"/>
                <a:cs typeface="宋体" panose="02010600030101010101" pitchFamily="2" charset="-122"/>
              </a:rPr>
              <a:t>怀孕七个月以上的女职工，</a:t>
            </a:r>
            <a:r>
              <a:rPr sz="2000" spc="5" dirty="0">
                <a:latin typeface="宋体" panose="02010600030101010101" pitchFamily="2" charset="-122"/>
                <a:cs typeface="宋体" panose="02010600030101010101" pitchFamily="2" charset="-122"/>
              </a:rPr>
              <a:t>不</a:t>
            </a:r>
            <a:r>
              <a:rPr sz="2000" dirty="0">
                <a:latin typeface="宋体" panose="02010600030101010101" pitchFamily="2" charset="-122"/>
                <a:cs typeface="宋体" panose="02010600030101010101" pitchFamily="2" charset="-122"/>
              </a:rPr>
              <a:t> 得安排其延长工作时间和夜班劳动</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gn="just">
              <a:lnSpc>
                <a:spcPct val="100000"/>
              </a:lnSpc>
              <a:spcBef>
                <a:spcPts val="1200"/>
              </a:spcBef>
            </a:pPr>
            <a:r>
              <a:rPr sz="2000" dirty="0">
                <a:latin typeface="宋体" panose="02010600030101010101" pitchFamily="2" charset="-122"/>
                <a:cs typeface="宋体" panose="02010600030101010101" pitchFamily="2" charset="-122"/>
              </a:rPr>
              <a:t>④第六十二</a:t>
            </a:r>
            <a:r>
              <a:rPr sz="2000" spc="5" dirty="0">
                <a:latin typeface="宋体" panose="02010600030101010101" pitchFamily="2" charset="-122"/>
                <a:cs typeface="宋体" panose="02010600030101010101" pitchFamily="2" charset="-122"/>
              </a:rPr>
              <a:t>条</a:t>
            </a:r>
            <a:r>
              <a:rPr sz="2000" spc="-555" dirty="0">
                <a:latin typeface="宋体" panose="02010600030101010101" pitchFamily="2" charset="-122"/>
                <a:cs typeface="宋体" panose="02010600030101010101" pitchFamily="2" charset="-122"/>
              </a:rPr>
              <a:t> </a:t>
            </a:r>
            <a:r>
              <a:rPr sz="2000" dirty="0">
                <a:latin typeface="宋体" panose="02010600030101010101" pitchFamily="2" charset="-122"/>
                <a:cs typeface="宋体" panose="02010600030101010101" pitchFamily="2" charset="-122"/>
              </a:rPr>
              <a:t>女职工生育享受不少于九十天的产假</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5080" algn="just">
              <a:lnSpc>
                <a:spcPct val="150000"/>
              </a:lnSpc>
            </a:pPr>
            <a:r>
              <a:rPr sz="2000" dirty="0">
                <a:latin typeface="宋体" panose="02010600030101010101" pitchFamily="2" charset="-122"/>
                <a:cs typeface="宋体" panose="02010600030101010101" pitchFamily="2" charset="-122"/>
              </a:rPr>
              <a:t>⑤第六十三</a:t>
            </a:r>
            <a:r>
              <a:rPr sz="2000" spc="5" dirty="0">
                <a:latin typeface="宋体" panose="02010600030101010101" pitchFamily="2" charset="-122"/>
                <a:cs typeface="宋体" panose="02010600030101010101" pitchFamily="2" charset="-122"/>
              </a:rPr>
              <a:t>条</a:t>
            </a:r>
            <a:r>
              <a:rPr sz="2000" spc="-555" dirty="0">
                <a:latin typeface="宋体" panose="02010600030101010101" pitchFamily="2" charset="-122"/>
                <a:cs typeface="宋体" panose="02010600030101010101" pitchFamily="2" charset="-122"/>
              </a:rPr>
              <a:t> </a:t>
            </a:r>
            <a:r>
              <a:rPr sz="2000" dirty="0">
                <a:latin typeface="宋体" panose="02010600030101010101" pitchFamily="2" charset="-122"/>
                <a:cs typeface="宋体" panose="02010600030101010101" pitchFamily="2" charset="-122"/>
              </a:rPr>
              <a:t>不得安排女职工在哺乳未满一周岁的婴儿期间从事国家</a:t>
            </a:r>
            <a:r>
              <a:rPr sz="2000" spc="5" dirty="0">
                <a:latin typeface="宋体" panose="02010600030101010101" pitchFamily="2" charset="-122"/>
                <a:cs typeface="宋体" panose="02010600030101010101" pitchFamily="2" charset="-122"/>
              </a:rPr>
              <a:t>规</a:t>
            </a:r>
            <a:r>
              <a:rPr sz="2000" dirty="0">
                <a:latin typeface="宋体" panose="02010600030101010101" pitchFamily="2" charset="-122"/>
                <a:cs typeface="宋体" panose="02010600030101010101" pitchFamily="2" charset="-122"/>
              </a:rPr>
              <a:t> 定的第三级体力劳动强度的劳动和哺乳</a:t>
            </a:r>
            <a:r>
              <a:rPr sz="2000" spc="5" dirty="0">
                <a:latin typeface="宋体" panose="02010600030101010101" pitchFamily="2" charset="-122"/>
                <a:cs typeface="宋体" panose="02010600030101010101" pitchFamily="2" charset="-122"/>
              </a:rPr>
              <a:t>期</a:t>
            </a:r>
            <a:r>
              <a:rPr sz="2000" spc="-555" dirty="0">
                <a:latin typeface="宋体" panose="02010600030101010101" pitchFamily="2" charset="-122"/>
                <a:cs typeface="宋体" panose="02010600030101010101" pitchFamily="2" charset="-122"/>
              </a:rPr>
              <a:t> </a:t>
            </a:r>
            <a:r>
              <a:rPr sz="2000" dirty="0">
                <a:latin typeface="宋体" panose="02010600030101010101" pitchFamily="2" charset="-122"/>
                <a:cs typeface="宋体" panose="02010600030101010101" pitchFamily="2" charset="-122"/>
              </a:rPr>
              <a:t>禁忌从事的其他劳动，不得</a:t>
            </a:r>
            <a:r>
              <a:rPr sz="2000" spc="5" dirty="0">
                <a:latin typeface="宋体" panose="02010600030101010101" pitchFamily="2" charset="-122"/>
                <a:cs typeface="宋体" panose="02010600030101010101" pitchFamily="2" charset="-122"/>
              </a:rPr>
              <a:t>安</a:t>
            </a:r>
            <a:r>
              <a:rPr sz="2000" dirty="0">
                <a:latin typeface="宋体" panose="02010600030101010101" pitchFamily="2" charset="-122"/>
                <a:cs typeface="宋体" panose="02010600030101010101" pitchFamily="2" charset="-122"/>
              </a:rPr>
              <a:t> 排其延长工作时间和夜班劳动</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2753995">
              <a:lnSpc>
                <a:spcPct val="100000"/>
              </a:lnSpc>
              <a:spcBef>
                <a:spcPts val="1550"/>
              </a:spcBef>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《中华人民共和国劳动法</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安全生产单行法律</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29</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marR="2094230">
              <a:lnSpc>
                <a:spcPct val="150000"/>
              </a:lnSpc>
            </a:pPr>
            <a:r>
              <a:rPr sz="2000" b="0" dirty="0">
                <a:latin typeface="宋体" panose="02010600030101010101" pitchFamily="2" charset="-122"/>
                <a:cs typeface="宋体" panose="02010600030101010101" pitchFamily="2" charset="-122"/>
              </a:rPr>
              <a:t>女职工和未成年工特殊保</a:t>
            </a:r>
            <a:r>
              <a:rPr sz="2000" b="0" spc="5" dirty="0">
                <a:latin typeface="宋体" panose="02010600030101010101" pitchFamily="2" charset="-122"/>
                <a:cs typeface="宋体" panose="02010600030101010101" pitchFamily="2" charset="-122"/>
              </a:rPr>
              <a:t>护</a:t>
            </a:r>
            <a:r>
              <a:rPr sz="2000" b="0" dirty="0">
                <a:latin typeface="宋体" panose="02010600030101010101" pitchFamily="2" charset="-122"/>
                <a:cs typeface="宋体" panose="02010600030101010101" pitchFamily="2" charset="-122"/>
              </a:rPr>
              <a:t> 未成年工是指年满十六周岁未满十八周岁的劳动者</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74650" marR="5080">
              <a:lnSpc>
                <a:spcPct val="150000"/>
              </a:lnSpc>
            </a:pPr>
            <a:r>
              <a:rPr sz="2000" b="0" dirty="0">
                <a:latin typeface="宋体" panose="02010600030101010101" pitchFamily="2" charset="-122"/>
                <a:cs typeface="宋体" panose="02010600030101010101" pitchFamily="2" charset="-122"/>
              </a:rPr>
              <a:t>第六十四</a:t>
            </a:r>
            <a:r>
              <a:rPr sz="2000" b="0" spc="5" dirty="0">
                <a:latin typeface="宋体" panose="02010600030101010101" pitchFamily="2" charset="-122"/>
                <a:cs typeface="宋体" panose="02010600030101010101" pitchFamily="2" charset="-122"/>
              </a:rPr>
              <a:t>条</a:t>
            </a:r>
            <a:r>
              <a:rPr sz="2000" b="0" spc="-555" dirty="0">
                <a:latin typeface="宋体" panose="02010600030101010101" pitchFamily="2" charset="-122"/>
                <a:cs typeface="宋体" panose="02010600030101010101" pitchFamily="2" charset="-122"/>
              </a:rPr>
              <a:t> </a:t>
            </a:r>
            <a:r>
              <a:rPr sz="2000" b="0" dirty="0">
                <a:latin typeface="宋体" panose="02010600030101010101" pitchFamily="2" charset="-122"/>
                <a:cs typeface="宋体" panose="02010600030101010101" pitchFamily="2" charset="-122"/>
              </a:rPr>
              <a:t>不得安排未成年工从事矿山井下、有毒有害、国家规定的</a:t>
            </a:r>
            <a:r>
              <a:rPr sz="2000" b="0" spc="5" dirty="0">
                <a:latin typeface="宋体" panose="02010600030101010101" pitchFamily="2" charset="-122"/>
                <a:cs typeface="宋体" panose="02010600030101010101" pitchFamily="2" charset="-122"/>
              </a:rPr>
              <a:t>第</a:t>
            </a:r>
            <a:r>
              <a:rPr sz="2000" b="0" dirty="0">
                <a:latin typeface="宋体" panose="02010600030101010101" pitchFamily="2" charset="-122"/>
                <a:cs typeface="宋体" panose="02010600030101010101" pitchFamily="2" charset="-122"/>
              </a:rPr>
              <a:t> 四级体力劳动强度的劳动和其他禁忌从</a:t>
            </a:r>
            <a:r>
              <a:rPr sz="2000" b="0" spc="5" dirty="0">
                <a:latin typeface="宋体" panose="02010600030101010101" pitchFamily="2" charset="-122"/>
                <a:cs typeface="宋体" panose="02010600030101010101" pitchFamily="2" charset="-122"/>
              </a:rPr>
              <a:t>事</a:t>
            </a:r>
            <a:r>
              <a:rPr sz="2000" b="0" spc="-555" dirty="0">
                <a:latin typeface="宋体" panose="02010600030101010101" pitchFamily="2" charset="-122"/>
                <a:cs typeface="宋体" panose="02010600030101010101" pitchFamily="2" charset="-122"/>
              </a:rPr>
              <a:t> </a:t>
            </a:r>
            <a:r>
              <a:rPr sz="2000" b="0" dirty="0">
                <a:latin typeface="宋体" panose="02010600030101010101" pitchFamily="2" charset="-122"/>
                <a:cs typeface="宋体" panose="02010600030101010101" pitchFamily="2" charset="-122"/>
              </a:rPr>
              <a:t>的劳动</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74650">
              <a:lnSpc>
                <a:spcPts val="2380"/>
              </a:lnSpc>
              <a:spcBef>
                <a:spcPts val="1200"/>
              </a:spcBef>
            </a:pPr>
            <a:r>
              <a:rPr sz="2000" b="0" dirty="0">
                <a:latin typeface="宋体" panose="02010600030101010101" pitchFamily="2" charset="-122"/>
                <a:cs typeface="宋体" panose="02010600030101010101" pitchFamily="2" charset="-122"/>
              </a:rPr>
              <a:t>第六十五</a:t>
            </a:r>
            <a:r>
              <a:rPr sz="2000" b="0" spc="5" dirty="0">
                <a:latin typeface="宋体" panose="02010600030101010101" pitchFamily="2" charset="-122"/>
                <a:cs typeface="宋体" panose="02010600030101010101" pitchFamily="2" charset="-122"/>
              </a:rPr>
              <a:t>条</a:t>
            </a:r>
            <a:r>
              <a:rPr sz="2000" b="0" spc="-555" dirty="0">
                <a:latin typeface="宋体" panose="02010600030101010101" pitchFamily="2" charset="-122"/>
                <a:cs typeface="宋体" panose="02010600030101010101" pitchFamily="2" charset="-122"/>
              </a:rPr>
              <a:t> </a:t>
            </a:r>
            <a:r>
              <a:rPr sz="2000" b="0" dirty="0">
                <a:latin typeface="宋体" panose="02010600030101010101" pitchFamily="2" charset="-122"/>
                <a:cs typeface="宋体" panose="02010600030101010101" pitchFamily="2" charset="-122"/>
              </a:rPr>
              <a:t>用人单位应当对未成年工定期进行健康检查</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txBox="1"/>
          <p:nvPr/>
        </p:nvSpPr>
        <p:spPr>
          <a:xfrm>
            <a:off x="3782237" y="5147976"/>
            <a:ext cx="4956810" cy="419734"/>
          </a:xfrm>
          <a:prstGeom prst="rect">
            <a:avLst/>
          </a:prstGeom>
        </p:spPr>
        <p:txBody>
          <a:bodyPr vert="horz" wrap="square" lIns="0" tIns="0" rIns="0" bIns="0" rtlCol="0">
            <a:spAutoFit/>
          </a:bodyPr>
          <a:lstStyle/>
          <a:p>
            <a:pPr marL="12700">
              <a:lnSpc>
                <a:spcPct val="100000"/>
              </a:lnSpc>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《中华人民共和国劳动法</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21488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214884"/>
            <a:ext cx="9144000" cy="21336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428244"/>
            <a:ext cx="9144000" cy="21488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643127"/>
            <a:ext cx="9144000" cy="21336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0" y="856488"/>
            <a:ext cx="9144000" cy="214884"/>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0" y="1071372"/>
            <a:ext cx="9144000" cy="214883"/>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0" y="1286255"/>
            <a:ext cx="9144000" cy="21336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0" y="1499616"/>
            <a:ext cx="9144000" cy="214884"/>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0" y="1929383"/>
            <a:ext cx="9144000" cy="21336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763267" y="0"/>
            <a:ext cx="7380732" cy="162915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1763267" y="2090927"/>
            <a:ext cx="7380732" cy="4767072"/>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1763267" y="1629155"/>
            <a:ext cx="7381240" cy="462280"/>
          </a:xfrm>
          <a:custGeom>
            <a:avLst/>
            <a:gdLst/>
            <a:ahLst/>
            <a:cxnLst/>
            <a:rect l="l" t="t" r="r" b="b"/>
            <a:pathLst>
              <a:path w="7381240" h="462280">
                <a:moveTo>
                  <a:pt x="0" y="0"/>
                </a:moveTo>
                <a:lnTo>
                  <a:pt x="7380732" y="0"/>
                </a:lnTo>
                <a:lnTo>
                  <a:pt x="7380732" y="461772"/>
                </a:lnTo>
                <a:lnTo>
                  <a:pt x="0" y="461772"/>
                </a:lnTo>
                <a:lnTo>
                  <a:pt x="0" y="0"/>
                </a:lnTo>
                <a:close/>
              </a:path>
            </a:pathLst>
          </a:custGeom>
          <a:solidFill>
            <a:srgbClr val="548ED4"/>
          </a:solidFill>
        </p:spPr>
        <p:txBody>
          <a:bodyPr wrap="square" lIns="0" tIns="0" rIns="0" bIns="0" rtlCol="0"/>
          <a:lstStyle/>
          <a:p>
            <a:endParaRPr/>
          </a:p>
        </p:txBody>
      </p:sp>
      <p:sp>
        <p:nvSpPr>
          <p:cNvPr id="15" name="object 15"/>
          <p:cNvSpPr txBox="1"/>
          <p:nvPr/>
        </p:nvSpPr>
        <p:spPr>
          <a:xfrm>
            <a:off x="1842427" y="1687537"/>
            <a:ext cx="3987800" cy="330200"/>
          </a:xfrm>
          <a:prstGeom prst="rect">
            <a:avLst/>
          </a:prstGeom>
        </p:spPr>
        <p:txBody>
          <a:bodyPr vert="horz" wrap="square" lIns="0" tIns="0" rIns="0" bIns="0" rtlCol="0">
            <a:spAutoFit/>
          </a:bodyPr>
          <a:lstStyle/>
          <a:p>
            <a:pPr marL="12700">
              <a:lnSpc>
                <a:spcPts val="2835"/>
              </a:lnSpc>
            </a:pPr>
            <a:r>
              <a:rPr sz="2400" dirty="0">
                <a:latin typeface="宋体" panose="02010600030101010101" pitchFamily="2" charset="-122"/>
                <a:cs typeface="宋体" panose="02010600030101010101" pitchFamily="2" charset="-122"/>
              </a:rPr>
              <a:t>安全生产监管体制与法律法规</a:t>
            </a:r>
            <a:endParaRPr sz="2400">
              <a:latin typeface="宋体" panose="02010600030101010101" pitchFamily="2" charset="-122"/>
              <a:cs typeface="宋体" panose="02010600030101010101" pitchFamily="2" charset="-122"/>
            </a:endParaRPr>
          </a:p>
        </p:txBody>
      </p:sp>
      <p:sp>
        <p:nvSpPr>
          <p:cNvPr id="16" name="object 16"/>
          <p:cNvSpPr/>
          <p:nvPr/>
        </p:nvSpPr>
        <p:spPr>
          <a:xfrm>
            <a:off x="0" y="0"/>
            <a:ext cx="1786127" cy="6858000"/>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0" y="1620011"/>
            <a:ext cx="1763395" cy="462280"/>
          </a:xfrm>
          <a:custGeom>
            <a:avLst/>
            <a:gdLst/>
            <a:ahLst/>
            <a:cxnLst/>
            <a:rect l="l" t="t" r="r" b="b"/>
            <a:pathLst>
              <a:path w="1763395" h="462280">
                <a:moveTo>
                  <a:pt x="0" y="0"/>
                </a:moveTo>
                <a:lnTo>
                  <a:pt x="1763268" y="0"/>
                </a:lnTo>
                <a:lnTo>
                  <a:pt x="1763268" y="461772"/>
                </a:lnTo>
                <a:lnTo>
                  <a:pt x="0" y="461772"/>
                </a:lnTo>
                <a:lnTo>
                  <a:pt x="0" y="0"/>
                </a:lnTo>
                <a:close/>
              </a:path>
            </a:pathLst>
          </a:custGeom>
          <a:solidFill>
            <a:srgbClr val="548ED4"/>
          </a:solidFill>
        </p:spPr>
        <p:txBody>
          <a:bodyPr wrap="square" lIns="0" tIns="0" rIns="0" bIns="0" rtlCol="0"/>
          <a:lstStyle/>
          <a:p>
            <a:endParaRPr/>
          </a:p>
        </p:txBody>
      </p:sp>
      <p:sp>
        <p:nvSpPr>
          <p:cNvPr id="18" name="object 18"/>
          <p:cNvSpPr txBox="1">
            <a:spLocks noGrp="1"/>
          </p:cNvSpPr>
          <p:nvPr>
            <p:ph type="title"/>
          </p:nvPr>
        </p:nvSpPr>
        <p:spPr>
          <a:xfrm>
            <a:off x="259079" y="1678241"/>
            <a:ext cx="1244600" cy="330200"/>
          </a:xfrm>
          <a:prstGeom prst="rect">
            <a:avLst/>
          </a:prstGeom>
        </p:spPr>
        <p:txBody>
          <a:bodyPr vert="horz" wrap="square" lIns="0" tIns="0" rIns="0" bIns="0" rtlCol="0">
            <a:spAutoFit/>
          </a:bodyPr>
          <a:lstStyle/>
          <a:p>
            <a:pPr marL="12700">
              <a:lnSpc>
                <a:spcPts val="2840"/>
              </a:lnSpc>
            </a:pPr>
            <a:r>
              <a:rPr sz="2400" b="0" dirty="0">
                <a:latin typeface="宋体" panose="02010600030101010101" pitchFamily="2" charset="-122"/>
                <a:cs typeface="宋体" panose="02010600030101010101" pitchFamily="2" charset="-122"/>
              </a:rPr>
              <a:t>第一部分</a:t>
            </a:r>
            <a:endParaRPr sz="2400">
              <a:latin typeface="宋体" panose="02010600030101010101" pitchFamily="2" charset="-122"/>
              <a:cs typeface="宋体" panose="02010600030101010101" pitchFamily="2" charset="-122"/>
            </a:endParaRPr>
          </a:p>
        </p:txBody>
      </p:sp>
      <p:sp>
        <p:nvSpPr>
          <p:cNvPr id="19" name="object 19"/>
          <p:cNvSpPr/>
          <p:nvPr/>
        </p:nvSpPr>
        <p:spPr>
          <a:xfrm>
            <a:off x="2051304" y="2636520"/>
            <a:ext cx="864235" cy="1233170"/>
          </a:xfrm>
          <a:custGeom>
            <a:avLst/>
            <a:gdLst/>
            <a:ahLst/>
            <a:cxnLst/>
            <a:rect l="l" t="t" r="r" b="b"/>
            <a:pathLst>
              <a:path w="864235" h="1233170">
                <a:moveTo>
                  <a:pt x="431291" y="1232915"/>
                </a:moveTo>
                <a:lnTo>
                  <a:pt x="0" y="801624"/>
                </a:lnTo>
                <a:lnTo>
                  <a:pt x="0" y="0"/>
                </a:lnTo>
                <a:lnTo>
                  <a:pt x="431291" y="431291"/>
                </a:lnTo>
                <a:lnTo>
                  <a:pt x="864107" y="431291"/>
                </a:lnTo>
                <a:lnTo>
                  <a:pt x="864107" y="801624"/>
                </a:lnTo>
                <a:lnTo>
                  <a:pt x="431291" y="1232915"/>
                </a:lnTo>
                <a:close/>
              </a:path>
              <a:path w="864235" h="1233170">
                <a:moveTo>
                  <a:pt x="864107" y="431291"/>
                </a:moveTo>
                <a:lnTo>
                  <a:pt x="431291" y="431291"/>
                </a:lnTo>
                <a:lnTo>
                  <a:pt x="864107" y="0"/>
                </a:lnTo>
                <a:lnTo>
                  <a:pt x="864107" y="431291"/>
                </a:lnTo>
                <a:close/>
              </a:path>
            </a:pathLst>
          </a:custGeom>
          <a:solidFill>
            <a:srgbClr val="4674AB"/>
          </a:solidFill>
        </p:spPr>
        <p:txBody>
          <a:bodyPr wrap="square" lIns="0" tIns="0" rIns="0" bIns="0" rtlCol="0"/>
          <a:lstStyle/>
          <a:p>
            <a:endParaRPr/>
          </a:p>
        </p:txBody>
      </p:sp>
      <p:sp>
        <p:nvSpPr>
          <p:cNvPr id="20" name="object 20"/>
          <p:cNvSpPr/>
          <p:nvPr/>
        </p:nvSpPr>
        <p:spPr>
          <a:xfrm>
            <a:off x="2039023" y="2624239"/>
            <a:ext cx="889000" cy="1258570"/>
          </a:xfrm>
          <a:custGeom>
            <a:avLst/>
            <a:gdLst/>
            <a:ahLst/>
            <a:cxnLst/>
            <a:rect l="l" t="t" r="r" b="b"/>
            <a:pathLst>
              <a:path w="889000" h="1258570">
                <a:moveTo>
                  <a:pt x="444245" y="1258366"/>
                </a:moveTo>
                <a:lnTo>
                  <a:pt x="3721" y="823099"/>
                </a:lnTo>
                <a:lnTo>
                  <a:pt x="0" y="814120"/>
                </a:lnTo>
                <a:lnTo>
                  <a:pt x="0" y="12674"/>
                </a:lnTo>
                <a:lnTo>
                  <a:pt x="11785" y="0"/>
                </a:lnTo>
                <a:lnTo>
                  <a:pt x="14503" y="101"/>
                </a:lnTo>
                <a:lnTo>
                  <a:pt x="25400" y="12674"/>
                </a:lnTo>
                <a:lnTo>
                  <a:pt x="3721" y="21653"/>
                </a:lnTo>
                <a:lnTo>
                  <a:pt x="25400" y="43332"/>
                </a:lnTo>
                <a:lnTo>
                  <a:pt x="25400" y="805141"/>
                </a:lnTo>
                <a:lnTo>
                  <a:pt x="21678" y="805141"/>
                </a:lnTo>
                <a:lnTo>
                  <a:pt x="25400" y="814120"/>
                </a:lnTo>
                <a:lnTo>
                  <a:pt x="30657" y="814120"/>
                </a:lnTo>
                <a:lnTo>
                  <a:pt x="444246" y="1227708"/>
                </a:lnTo>
                <a:lnTo>
                  <a:pt x="435267" y="1236687"/>
                </a:lnTo>
                <a:lnTo>
                  <a:pt x="471182" y="1236687"/>
                </a:lnTo>
                <a:lnTo>
                  <a:pt x="453224" y="1254645"/>
                </a:lnTo>
                <a:lnTo>
                  <a:pt x="451294" y="1256220"/>
                </a:lnTo>
                <a:lnTo>
                  <a:pt x="449110" y="1257401"/>
                </a:lnTo>
                <a:lnTo>
                  <a:pt x="446722" y="1258125"/>
                </a:lnTo>
                <a:lnTo>
                  <a:pt x="444245" y="1258366"/>
                </a:lnTo>
                <a:close/>
              </a:path>
              <a:path w="889000" h="1258570">
                <a:moveTo>
                  <a:pt x="471182" y="435241"/>
                </a:moveTo>
                <a:lnTo>
                  <a:pt x="453224" y="435241"/>
                </a:lnTo>
                <a:lnTo>
                  <a:pt x="444245" y="426262"/>
                </a:lnTo>
                <a:lnTo>
                  <a:pt x="866813" y="3695"/>
                </a:lnTo>
                <a:lnTo>
                  <a:pt x="876693" y="0"/>
                </a:lnTo>
                <a:lnTo>
                  <a:pt x="879373" y="482"/>
                </a:lnTo>
                <a:lnTo>
                  <a:pt x="888492" y="12674"/>
                </a:lnTo>
                <a:lnTo>
                  <a:pt x="863092" y="12674"/>
                </a:lnTo>
                <a:lnTo>
                  <a:pt x="863092" y="43332"/>
                </a:lnTo>
                <a:lnTo>
                  <a:pt x="471182" y="435241"/>
                </a:lnTo>
                <a:close/>
              </a:path>
              <a:path w="889000" h="1258570">
                <a:moveTo>
                  <a:pt x="25400" y="43332"/>
                </a:moveTo>
                <a:lnTo>
                  <a:pt x="3721" y="21653"/>
                </a:lnTo>
                <a:lnTo>
                  <a:pt x="25400" y="12674"/>
                </a:lnTo>
                <a:lnTo>
                  <a:pt x="25400" y="43332"/>
                </a:lnTo>
                <a:close/>
              </a:path>
              <a:path w="889000" h="1258570">
                <a:moveTo>
                  <a:pt x="444245" y="456920"/>
                </a:moveTo>
                <a:lnTo>
                  <a:pt x="25400" y="43332"/>
                </a:lnTo>
                <a:lnTo>
                  <a:pt x="25400" y="12674"/>
                </a:lnTo>
                <a:lnTo>
                  <a:pt x="30657" y="12674"/>
                </a:lnTo>
                <a:lnTo>
                  <a:pt x="444246" y="426262"/>
                </a:lnTo>
                <a:lnTo>
                  <a:pt x="435267" y="435241"/>
                </a:lnTo>
                <a:lnTo>
                  <a:pt x="471182" y="435241"/>
                </a:lnTo>
                <a:lnTo>
                  <a:pt x="453224" y="453199"/>
                </a:lnTo>
                <a:lnTo>
                  <a:pt x="451294" y="454774"/>
                </a:lnTo>
                <a:lnTo>
                  <a:pt x="449110" y="455955"/>
                </a:lnTo>
                <a:lnTo>
                  <a:pt x="446722" y="456679"/>
                </a:lnTo>
                <a:lnTo>
                  <a:pt x="444245" y="456920"/>
                </a:lnTo>
                <a:close/>
              </a:path>
              <a:path w="889000" h="1258570">
                <a:moveTo>
                  <a:pt x="863092" y="43332"/>
                </a:moveTo>
                <a:lnTo>
                  <a:pt x="863092" y="12674"/>
                </a:lnTo>
                <a:lnTo>
                  <a:pt x="884770" y="21653"/>
                </a:lnTo>
                <a:lnTo>
                  <a:pt x="863092" y="43332"/>
                </a:lnTo>
                <a:close/>
              </a:path>
              <a:path w="889000" h="1258570">
                <a:moveTo>
                  <a:pt x="863092" y="808862"/>
                </a:moveTo>
                <a:lnTo>
                  <a:pt x="863092" y="43332"/>
                </a:lnTo>
                <a:lnTo>
                  <a:pt x="884770" y="21653"/>
                </a:lnTo>
                <a:lnTo>
                  <a:pt x="863092" y="12674"/>
                </a:lnTo>
                <a:lnTo>
                  <a:pt x="888492" y="12674"/>
                </a:lnTo>
                <a:lnTo>
                  <a:pt x="888492" y="805141"/>
                </a:lnTo>
                <a:lnTo>
                  <a:pt x="866813" y="805141"/>
                </a:lnTo>
                <a:lnTo>
                  <a:pt x="863092" y="808862"/>
                </a:lnTo>
                <a:close/>
              </a:path>
              <a:path w="889000" h="1258570">
                <a:moveTo>
                  <a:pt x="453224" y="435241"/>
                </a:moveTo>
                <a:lnTo>
                  <a:pt x="435267" y="435241"/>
                </a:lnTo>
                <a:lnTo>
                  <a:pt x="444245" y="426262"/>
                </a:lnTo>
                <a:lnTo>
                  <a:pt x="453224" y="435241"/>
                </a:lnTo>
                <a:close/>
              </a:path>
              <a:path w="889000" h="1258570">
                <a:moveTo>
                  <a:pt x="25400" y="814120"/>
                </a:moveTo>
                <a:lnTo>
                  <a:pt x="21678" y="805141"/>
                </a:lnTo>
                <a:lnTo>
                  <a:pt x="25400" y="808862"/>
                </a:lnTo>
                <a:lnTo>
                  <a:pt x="25400" y="814120"/>
                </a:lnTo>
                <a:close/>
              </a:path>
              <a:path w="889000" h="1258570">
                <a:moveTo>
                  <a:pt x="25400" y="808862"/>
                </a:moveTo>
                <a:lnTo>
                  <a:pt x="21678" y="805141"/>
                </a:lnTo>
                <a:lnTo>
                  <a:pt x="25400" y="805141"/>
                </a:lnTo>
                <a:lnTo>
                  <a:pt x="25400" y="808862"/>
                </a:lnTo>
                <a:close/>
              </a:path>
              <a:path w="889000" h="1258570">
                <a:moveTo>
                  <a:pt x="863092" y="814120"/>
                </a:moveTo>
                <a:lnTo>
                  <a:pt x="863092" y="808862"/>
                </a:lnTo>
                <a:lnTo>
                  <a:pt x="866813" y="805141"/>
                </a:lnTo>
                <a:lnTo>
                  <a:pt x="863092" y="814120"/>
                </a:lnTo>
                <a:close/>
              </a:path>
              <a:path w="889000" h="1258570">
                <a:moveTo>
                  <a:pt x="888492" y="814120"/>
                </a:moveTo>
                <a:lnTo>
                  <a:pt x="863092" y="814120"/>
                </a:lnTo>
                <a:lnTo>
                  <a:pt x="866813" y="805141"/>
                </a:lnTo>
                <a:lnTo>
                  <a:pt x="888492" y="805141"/>
                </a:lnTo>
                <a:lnTo>
                  <a:pt x="888492" y="814120"/>
                </a:lnTo>
                <a:close/>
              </a:path>
              <a:path w="889000" h="1258570">
                <a:moveTo>
                  <a:pt x="30657" y="814120"/>
                </a:moveTo>
                <a:lnTo>
                  <a:pt x="25400" y="814120"/>
                </a:lnTo>
                <a:lnTo>
                  <a:pt x="25400" y="808862"/>
                </a:lnTo>
                <a:lnTo>
                  <a:pt x="30657" y="814120"/>
                </a:lnTo>
                <a:close/>
              </a:path>
              <a:path w="889000" h="1258570">
                <a:moveTo>
                  <a:pt x="471182" y="1236687"/>
                </a:moveTo>
                <a:lnTo>
                  <a:pt x="453224" y="1236687"/>
                </a:lnTo>
                <a:lnTo>
                  <a:pt x="444245" y="1227708"/>
                </a:lnTo>
                <a:lnTo>
                  <a:pt x="863092" y="808862"/>
                </a:lnTo>
                <a:lnTo>
                  <a:pt x="863092" y="814120"/>
                </a:lnTo>
                <a:lnTo>
                  <a:pt x="888492" y="814120"/>
                </a:lnTo>
                <a:lnTo>
                  <a:pt x="888250" y="816597"/>
                </a:lnTo>
                <a:lnTo>
                  <a:pt x="887526" y="818984"/>
                </a:lnTo>
                <a:lnTo>
                  <a:pt x="886358" y="821169"/>
                </a:lnTo>
                <a:lnTo>
                  <a:pt x="884770" y="823099"/>
                </a:lnTo>
                <a:lnTo>
                  <a:pt x="471182" y="1236687"/>
                </a:lnTo>
                <a:close/>
              </a:path>
              <a:path w="889000" h="1258570">
                <a:moveTo>
                  <a:pt x="453224" y="1236687"/>
                </a:moveTo>
                <a:lnTo>
                  <a:pt x="435267" y="1236687"/>
                </a:lnTo>
                <a:lnTo>
                  <a:pt x="444245" y="1227708"/>
                </a:lnTo>
                <a:lnTo>
                  <a:pt x="453224" y="1236687"/>
                </a:lnTo>
                <a:close/>
              </a:path>
            </a:pathLst>
          </a:custGeom>
          <a:solidFill>
            <a:srgbClr val="4674AB"/>
          </a:solidFill>
        </p:spPr>
        <p:txBody>
          <a:bodyPr wrap="square" lIns="0" tIns="0" rIns="0" bIns="0" rtlCol="0"/>
          <a:lstStyle/>
          <a:p>
            <a:endParaRPr/>
          </a:p>
        </p:txBody>
      </p:sp>
      <p:sp>
        <p:nvSpPr>
          <p:cNvPr id="21" name="object 21"/>
          <p:cNvSpPr txBox="1"/>
          <p:nvPr/>
        </p:nvSpPr>
        <p:spPr>
          <a:xfrm>
            <a:off x="2393988" y="3084017"/>
            <a:ext cx="177800" cy="330200"/>
          </a:xfrm>
          <a:prstGeom prst="rect">
            <a:avLst/>
          </a:prstGeom>
        </p:spPr>
        <p:txBody>
          <a:bodyPr vert="horz" wrap="square" lIns="0" tIns="0" rIns="0" bIns="0" rtlCol="0">
            <a:spAutoFit/>
          </a:bodyPr>
          <a:lstStyle/>
          <a:p>
            <a:pPr marL="12700">
              <a:lnSpc>
                <a:spcPts val="2840"/>
              </a:lnSpc>
            </a:pPr>
            <a:r>
              <a:rPr sz="2400" dirty="0">
                <a:latin typeface="宋体" panose="02010600030101010101" pitchFamily="2" charset="-122"/>
                <a:cs typeface="宋体" panose="02010600030101010101" pitchFamily="2" charset="-122"/>
              </a:rPr>
              <a:t>1</a:t>
            </a:r>
            <a:endParaRPr sz="2400">
              <a:latin typeface="宋体" panose="02010600030101010101" pitchFamily="2" charset="-122"/>
              <a:cs typeface="宋体" panose="02010600030101010101" pitchFamily="2" charset="-122"/>
            </a:endParaRPr>
          </a:p>
        </p:txBody>
      </p:sp>
      <p:sp>
        <p:nvSpPr>
          <p:cNvPr id="22" name="object 22"/>
          <p:cNvSpPr/>
          <p:nvPr/>
        </p:nvSpPr>
        <p:spPr>
          <a:xfrm>
            <a:off x="2915411" y="2636520"/>
            <a:ext cx="5832475" cy="802005"/>
          </a:xfrm>
          <a:custGeom>
            <a:avLst/>
            <a:gdLst/>
            <a:ahLst/>
            <a:cxnLst/>
            <a:rect l="l" t="t" r="r" b="b"/>
            <a:pathLst>
              <a:path w="5832475" h="802004">
                <a:moveTo>
                  <a:pt x="0" y="801624"/>
                </a:moveTo>
                <a:lnTo>
                  <a:pt x="0" y="0"/>
                </a:lnTo>
                <a:lnTo>
                  <a:pt x="5699760" y="0"/>
                </a:lnTo>
                <a:lnTo>
                  <a:pt x="5742027" y="7068"/>
                </a:lnTo>
                <a:lnTo>
                  <a:pt x="5778699" y="26329"/>
                </a:lnTo>
                <a:lnTo>
                  <a:pt x="5807494" y="55575"/>
                </a:lnTo>
                <a:lnTo>
                  <a:pt x="5826132" y="92599"/>
                </a:lnTo>
                <a:lnTo>
                  <a:pt x="5832347" y="134111"/>
                </a:lnTo>
                <a:lnTo>
                  <a:pt x="5832347" y="667512"/>
                </a:lnTo>
                <a:lnTo>
                  <a:pt x="5825838" y="710228"/>
                </a:lnTo>
                <a:lnTo>
                  <a:pt x="5806983" y="747193"/>
                </a:lnTo>
                <a:lnTo>
                  <a:pt x="5778051" y="776210"/>
                </a:lnTo>
                <a:lnTo>
                  <a:pt x="5741313" y="795085"/>
                </a:lnTo>
                <a:lnTo>
                  <a:pt x="0" y="801624"/>
                </a:lnTo>
                <a:close/>
              </a:path>
            </a:pathLst>
          </a:custGeom>
          <a:solidFill>
            <a:srgbClr val="FFFFFF"/>
          </a:solidFill>
        </p:spPr>
        <p:txBody>
          <a:bodyPr wrap="square" lIns="0" tIns="0" rIns="0" bIns="0" rtlCol="0"/>
          <a:lstStyle/>
          <a:p>
            <a:endParaRPr/>
          </a:p>
        </p:txBody>
      </p:sp>
      <p:sp>
        <p:nvSpPr>
          <p:cNvPr id="23" name="object 23"/>
          <p:cNvSpPr/>
          <p:nvPr/>
        </p:nvSpPr>
        <p:spPr>
          <a:xfrm>
            <a:off x="2902220" y="2624213"/>
            <a:ext cx="5859145" cy="827405"/>
          </a:xfrm>
          <a:custGeom>
            <a:avLst/>
            <a:gdLst/>
            <a:ahLst/>
            <a:cxnLst/>
            <a:rect l="l" t="t" r="r" b="b"/>
            <a:pathLst>
              <a:path w="5859145" h="827404">
                <a:moveTo>
                  <a:pt x="5712989" y="826846"/>
                </a:moveTo>
                <a:lnTo>
                  <a:pt x="12594" y="826846"/>
                </a:lnTo>
                <a:lnTo>
                  <a:pt x="10118" y="826604"/>
                </a:lnTo>
                <a:lnTo>
                  <a:pt x="0" y="815225"/>
                </a:lnTo>
                <a:lnTo>
                  <a:pt x="0" y="11620"/>
                </a:lnTo>
                <a:lnTo>
                  <a:pt x="12594" y="0"/>
                </a:lnTo>
                <a:lnTo>
                  <a:pt x="5712989" y="0"/>
                </a:lnTo>
                <a:lnTo>
                  <a:pt x="5756461" y="6667"/>
                </a:lnTo>
                <a:lnTo>
                  <a:pt x="5772266" y="12700"/>
                </a:lnTo>
                <a:lnTo>
                  <a:pt x="25294" y="12700"/>
                </a:lnTo>
                <a:lnTo>
                  <a:pt x="12594" y="25400"/>
                </a:lnTo>
                <a:lnTo>
                  <a:pt x="25294" y="25400"/>
                </a:lnTo>
                <a:lnTo>
                  <a:pt x="25294" y="801446"/>
                </a:lnTo>
                <a:lnTo>
                  <a:pt x="12594" y="801446"/>
                </a:lnTo>
                <a:lnTo>
                  <a:pt x="25294" y="814146"/>
                </a:lnTo>
                <a:lnTo>
                  <a:pt x="5772266" y="814146"/>
                </a:lnTo>
                <a:lnTo>
                  <a:pt x="5769898" y="815225"/>
                </a:lnTo>
                <a:lnTo>
                  <a:pt x="5727925" y="826058"/>
                </a:lnTo>
                <a:lnTo>
                  <a:pt x="5719860" y="826668"/>
                </a:lnTo>
                <a:lnTo>
                  <a:pt x="5712989" y="826846"/>
                </a:lnTo>
                <a:close/>
              </a:path>
              <a:path w="5859145" h="827404">
                <a:moveTo>
                  <a:pt x="25294" y="25400"/>
                </a:moveTo>
                <a:lnTo>
                  <a:pt x="12594" y="25400"/>
                </a:lnTo>
                <a:lnTo>
                  <a:pt x="25294" y="12700"/>
                </a:lnTo>
                <a:lnTo>
                  <a:pt x="25294" y="25400"/>
                </a:lnTo>
                <a:close/>
              </a:path>
              <a:path w="5859145" h="827404">
                <a:moveTo>
                  <a:pt x="5718771" y="25554"/>
                </a:moveTo>
                <a:lnTo>
                  <a:pt x="5712342" y="25400"/>
                </a:lnTo>
                <a:lnTo>
                  <a:pt x="25294" y="25400"/>
                </a:lnTo>
                <a:lnTo>
                  <a:pt x="25294" y="12700"/>
                </a:lnTo>
                <a:lnTo>
                  <a:pt x="5772266" y="12700"/>
                </a:lnTo>
                <a:lnTo>
                  <a:pt x="5776362" y="14566"/>
                </a:lnTo>
                <a:lnTo>
                  <a:pt x="5782128" y="17513"/>
                </a:lnTo>
                <a:lnTo>
                  <a:pt x="5788262" y="21031"/>
                </a:lnTo>
                <a:lnTo>
                  <a:pt x="5794206" y="24815"/>
                </a:lnTo>
                <a:lnTo>
                  <a:pt x="5795250" y="25539"/>
                </a:lnTo>
                <a:lnTo>
                  <a:pt x="5718577" y="25539"/>
                </a:lnTo>
                <a:lnTo>
                  <a:pt x="5718771" y="25554"/>
                </a:lnTo>
                <a:close/>
              </a:path>
              <a:path w="5859145" h="827404">
                <a:moveTo>
                  <a:pt x="5795285" y="25565"/>
                </a:moveTo>
                <a:lnTo>
                  <a:pt x="5719225" y="25565"/>
                </a:lnTo>
                <a:lnTo>
                  <a:pt x="5718577" y="25539"/>
                </a:lnTo>
                <a:lnTo>
                  <a:pt x="5795250" y="25539"/>
                </a:lnTo>
                <a:close/>
              </a:path>
              <a:path w="5859145" h="827404">
                <a:moveTo>
                  <a:pt x="5725028" y="26022"/>
                </a:moveTo>
                <a:lnTo>
                  <a:pt x="5718771" y="25554"/>
                </a:lnTo>
                <a:lnTo>
                  <a:pt x="5719225" y="25565"/>
                </a:lnTo>
                <a:lnTo>
                  <a:pt x="5795285" y="25565"/>
                </a:lnTo>
                <a:lnTo>
                  <a:pt x="5795875" y="25984"/>
                </a:lnTo>
                <a:lnTo>
                  <a:pt x="5724724" y="25984"/>
                </a:lnTo>
                <a:lnTo>
                  <a:pt x="5725028" y="26022"/>
                </a:lnTo>
                <a:close/>
              </a:path>
              <a:path w="5859145" h="827404">
                <a:moveTo>
                  <a:pt x="5795964" y="26047"/>
                </a:moveTo>
                <a:lnTo>
                  <a:pt x="5725359" y="26047"/>
                </a:lnTo>
                <a:lnTo>
                  <a:pt x="5724724" y="25984"/>
                </a:lnTo>
                <a:lnTo>
                  <a:pt x="5795875" y="25984"/>
                </a:lnTo>
                <a:close/>
              </a:path>
              <a:path w="5859145" h="827404">
                <a:moveTo>
                  <a:pt x="5731166" y="26804"/>
                </a:moveTo>
                <a:lnTo>
                  <a:pt x="5725028" y="26022"/>
                </a:lnTo>
                <a:lnTo>
                  <a:pt x="5725359" y="26047"/>
                </a:lnTo>
                <a:lnTo>
                  <a:pt x="5795964" y="26047"/>
                </a:lnTo>
                <a:lnTo>
                  <a:pt x="5796928" y="26733"/>
                </a:lnTo>
                <a:lnTo>
                  <a:pt x="5730769" y="26733"/>
                </a:lnTo>
                <a:lnTo>
                  <a:pt x="5731166" y="26804"/>
                </a:lnTo>
                <a:close/>
              </a:path>
              <a:path w="5859145" h="827404">
                <a:moveTo>
                  <a:pt x="5797071" y="26835"/>
                </a:moveTo>
                <a:lnTo>
                  <a:pt x="5731404" y="26835"/>
                </a:lnTo>
                <a:lnTo>
                  <a:pt x="5730769" y="26733"/>
                </a:lnTo>
                <a:lnTo>
                  <a:pt x="5796928" y="26733"/>
                </a:lnTo>
                <a:lnTo>
                  <a:pt x="5797071" y="26835"/>
                </a:lnTo>
                <a:close/>
              </a:path>
              <a:path w="5859145" h="827404">
                <a:moveTo>
                  <a:pt x="5798589" y="27914"/>
                </a:moveTo>
                <a:lnTo>
                  <a:pt x="5737348" y="27914"/>
                </a:lnTo>
                <a:lnTo>
                  <a:pt x="5736726" y="27787"/>
                </a:lnTo>
                <a:lnTo>
                  <a:pt x="5731166" y="26804"/>
                </a:lnTo>
                <a:lnTo>
                  <a:pt x="5731404" y="26835"/>
                </a:lnTo>
                <a:lnTo>
                  <a:pt x="5797071" y="26835"/>
                </a:lnTo>
                <a:lnTo>
                  <a:pt x="5798589" y="27914"/>
                </a:lnTo>
                <a:close/>
              </a:path>
              <a:path w="5859145" h="827404">
                <a:moveTo>
                  <a:pt x="5737029" y="27857"/>
                </a:moveTo>
                <a:lnTo>
                  <a:pt x="5736641" y="27787"/>
                </a:lnTo>
                <a:lnTo>
                  <a:pt x="5737029" y="27857"/>
                </a:lnTo>
                <a:close/>
              </a:path>
              <a:path w="5859145" h="827404">
                <a:moveTo>
                  <a:pt x="5800450" y="29273"/>
                </a:moveTo>
                <a:lnTo>
                  <a:pt x="5743190" y="29273"/>
                </a:lnTo>
                <a:lnTo>
                  <a:pt x="5737029" y="27857"/>
                </a:lnTo>
                <a:lnTo>
                  <a:pt x="5737348" y="27914"/>
                </a:lnTo>
                <a:lnTo>
                  <a:pt x="5798589" y="27914"/>
                </a:lnTo>
                <a:lnTo>
                  <a:pt x="5799946" y="28879"/>
                </a:lnTo>
                <a:lnTo>
                  <a:pt x="5800450" y="29273"/>
                </a:lnTo>
                <a:close/>
              </a:path>
              <a:path w="5859145" h="827404">
                <a:moveTo>
                  <a:pt x="5802561" y="30924"/>
                </a:moveTo>
                <a:lnTo>
                  <a:pt x="5748918" y="30924"/>
                </a:lnTo>
                <a:lnTo>
                  <a:pt x="5748321" y="30734"/>
                </a:lnTo>
                <a:lnTo>
                  <a:pt x="5742805" y="29184"/>
                </a:lnTo>
                <a:lnTo>
                  <a:pt x="5743190" y="29273"/>
                </a:lnTo>
                <a:lnTo>
                  <a:pt x="5800450" y="29273"/>
                </a:lnTo>
                <a:lnTo>
                  <a:pt x="5802561" y="30924"/>
                </a:lnTo>
                <a:close/>
              </a:path>
              <a:path w="5859145" h="827404">
                <a:moveTo>
                  <a:pt x="5748706" y="30864"/>
                </a:moveTo>
                <a:lnTo>
                  <a:pt x="5748248" y="30734"/>
                </a:lnTo>
                <a:lnTo>
                  <a:pt x="5748706" y="30864"/>
                </a:lnTo>
                <a:close/>
              </a:path>
              <a:path w="5859145" h="827404">
                <a:moveTo>
                  <a:pt x="5804996" y="32829"/>
                </a:moveTo>
                <a:lnTo>
                  <a:pt x="5754518" y="32829"/>
                </a:lnTo>
                <a:lnTo>
                  <a:pt x="5753934" y="32613"/>
                </a:lnTo>
                <a:lnTo>
                  <a:pt x="5748706" y="30864"/>
                </a:lnTo>
                <a:lnTo>
                  <a:pt x="5748918" y="30924"/>
                </a:lnTo>
                <a:lnTo>
                  <a:pt x="5802561" y="30924"/>
                </a:lnTo>
                <a:lnTo>
                  <a:pt x="5804996" y="32829"/>
                </a:lnTo>
                <a:close/>
              </a:path>
              <a:path w="5859145" h="827404">
                <a:moveTo>
                  <a:pt x="5754255" y="32740"/>
                </a:moveTo>
                <a:lnTo>
                  <a:pt x="5753880" y="32613"/>
                </a:lnTo>
                <a:lnTo>
                  <a:pt x="5754255" y="32740"/>
                </a:lnTo>
                <a:close/>
              </a:path>
              <a:path w="5859145" h="827404">
                <a:moveTo>
                  <a:pt x="5807567" y="35013"/>
                </a:moveTo>
                <a:lnTo>
                  <a:pt x="5760005" y="35013"/>
                </a:lnTo>
                <a:lnTo>
                  <a:pt x="5759433" y="34772"/>
                </a:lnTo>
                <a:lnTo>
                  <a:pt x="5754255" y="32740"/>
                </a:lnTo>
                <a:lnTo>
                  <a:pt x="5754518" y="32829"/>
                </a:lnTo>
                <a:lnTo>
                  <a:pt x="5804996" y="32829"/>
                </a:lnTo>
                <a:lnTo>
                  <a:pt x="5805483" y="33210"/>
                </a:lnTo>
                <a:lnTo>
                  <a:pt x="5807567" y="35013"/>
                </a:lnTo>
                <a:close/>
              </a:path>
              <a:path w="5859145" h="827404">
                <a:moveTo>
                  <a:pt x="5759711" y="34897"/>
                </a:moveTo>
                <a:lnTo>
                  <a:pt x="5759394" y="34772"/>
                </a:lnTo>
                <a:lnTo>
                  <a:pt x="5759711" y="34897"/>
                </a:lnTo>
                <a:close/>
              </a:path>
              <a:path w="5859145" h="827404">
                <a:moveTo>
                  <a:pt x="5810369" y="37439"/>
                </a:moveTo>
                <a:lnTo>
                  <a:pt x="5765351" y="37439"/>
                </a:lnTo>
                <a:lnTo>
                  <a:pt x="5764793" y="37172"/>
                </a:lnTo>
                <a:lnTo>
                  <a:pt x="5759711" y="34897"/>
                </a:lnTo>
                <a:lnTo>
                  <a:pt x="5760005" y="35013"/>
                </a:lnTo>
                <a:lnTo>
                  <a:pt x="5807567" y="35013"/>
                </a:lnTo>
                <a:lnTo>
                  <a:pt x="5810369" y="37439"/>
                </a:lnTo>
                <a:close/>
              </a:path>
              <a:path w="5859145" h="827404">
                <a:moveTo>
                  <a:pt x="5765035" y="37296"/>
                </a:moveTo>
                <a:lnTo>
                  <a:pt x="5764760" y="37172"/>
                </a:lnTo>
                <a:lnTo>
                  <a:pt x="5765035" y="37296"/>
                </a:lnTo>
                <a:close/>
              </a:path>
              <a:path w="5859145" h="827404">
                <a:moveTo>
                  <a:pt x="5813252" y="40119"/>
                </a:moveTo>
                <a:lnTo>
                  <a:pt x="5770546" y="40119"/>
                </a:lnTo>
                <a:lnTo>
                  <a:pt x="5770012" y="39827"/>
                </a:lnTo>
                <a:lnTo>
                  <a:pt x="5765035" y="37296"/>
                </a:lnTo>
                <a:lnTo>
                  <a:pt x="5765351" y="37439"/>
                </a:lnTo>
                <a:lnTo>
                  <a:pt x="5810369" y="37439"/>
                </a:lnTo>
                <a:lnTo>
                  <a:pt x="5811249" y="38201"/>
                </a:lnTo>
                <a:lnTo>
                  <a:pt x="5813252" y="40119"/>
                </a:lnTo>
                <a:close/>
              </a:path>
              <a:path w="5859145" h="827404">
                <a:moveTo>
                  <a:pt x="5770313" y="40000"/>
                </a:moveTo>
                <a:lnTo>
                  <a:pt x="5769975" y="39827"/>
                </a:lnTo>
                <a:lnTo>
                  <a:pt x="5770313" y="40000"/>
                </a:lnTo>
                <a:close/>
              </a:path>
              <a:path w="5859145" h="827404">
                <a:moveTo>
                  <a:pt x="5816303" y="43040"/>
                </a:moveTo>
                <a:lnTo>
                  <a:pt x="5775600" y="43040"/>
                </a:lnTo>
                <a:lnTo>
                  <a:pt x="5775080" y="42722"/>
                </a:lnTo>
                <a:lnTo>
                  <a:pt x="5770313" y="40000"/>
                </a:lnTo>
                <a:lnTo>
                  <a:pt x="5770546" y="40119"/>
                </a:lnTo>
                <a:lnTo>
                  <a:pt x="5813252" y="40119"/>
                </a:lnTo>
                <a:lnTo>
                  <a:pt x="5816303" y="43040"/>
                </a:lnTo>
                <a:close/>
              </a:path>
              <a:path w="5859145" h="827404">
                <a:moveTo>
                  <a:pt x="5775345" y="42893"/>
                </a:moveTo>
                <a:lnTo>
                  <a:pt x="5775048" y="42722"/>
                </a:lnTo>
                <a:lnTo>
                  <a:pt x="5775345" y="42893"/>
                </a:lnTo>
                <a:close/>
              </a:path>
              <a:path w="5859145" h="827404">
                <a:moveTo>
                  <a:pt x="5819301" y="46202"/>
                </a:moveTo>
                <a:lnTo>
                  <a:pt x="5780490" y="46202"/>
                </a:lnTo>
                <a:lnTo>
                  <a:pt x="5779995" y="45859"/>
                </a:lnTo>
                <a:lnTo>
                  <a:pt x="5775345" y="42893"/>
                </a:lnTo>
                <a:lnTo>
                  <a:pt x="5775600" y="43040"/>
                </a:lnTo>
                <a:lnTo>
                  <a:pt x="5816317" y="43053"/>
                </a:lnTo>
                <a:lnTo>
                  <a:pt x="5819301" y="46202"/>
                </a:lnTo>
                <a:close/>
              </a:path>
              <a:path w="5859145" h="827404">
                <a:moveTo>
                  <a:pt x="5780352" y="46114"/>
                </a:moveTo>
                <a:lnTo>
                  <a:pt x="5779957" y="45859"/>
                </a:lnTo>
                <a:lnTo>
                  <a:pt x="5780352" y="46114"/>
                </a:lnTo>
                <a:close/>
              </a:path>
              <a:path w="5859145" h="827404">
                <a:moveTo>
                  <a:pt x="5822382" y="49580"/>
                </a:moveTo>
                <a:lnTo>
                  <a:pt x="5785227" y="49580"/>
                </a:lnTo>
                <a:lnTo>
                  <a:pt x="5780352" y="46114"/>
                </a:lnTo>
                <a:lnTo>
                  <a:pt x="5780490" y="46202"/>
                </a:lnTo>
                <a:lnTo>
                  <a:pt x="5819301" y="46202"/>
                </a:lnTo>
                <a:lnTo>
                  <a:pt x="5821143" y="48145"/>
                </a:lnTo>
                <a:lnTo>
                  <a:pt x="5822382" y="49580"/>
                </a:lnTo>
                <a:close/>
              </a:path>
              <a:path w="5859145" h="827404">
                <a:moveTo>
                  <a:pt x="5825497" y="53187"/>
                </a:moveTo>
                <a:lnTo>
                  <a:pt x="5789786" y="53187"/>
                </a:lnTo>
                <a:lnTo>
                  <a:pt x="5789316" y="52793"/>
                </a:lnTo>
                <a:lnTo>
                  <a:pt x="5784910" y="49355"/>
                </a:lnTo>
                <a:lnTo>
                  <a:pt x="5785227" y="49580"/>
                </a:lnTo>
                <a:lnTo>
                  <a:pt x="5822382" y="49580"/>
                </a:lnTo>
                <a:lnTo>
                  <a:pt x="5825497" y="53187"/>
                </a:lnTo>
                <a:close/>
              </a:path>
              <a:path w="5859145" h="827404">
                <a:moveTo>
                  <a:pt x="5789619" y="53056"/>
                </a:moveTo>
                <a:lnTo>
                  <a:pt x="5789285" y="52793"/>
                </a:lnTo>
                <a:lnTo>
                  <a:pt x="5789619" y="53056"/>
                </a:lnTo>
                <a:close/>
              </a:path>
              <a:path w="5859145" h="827404">
                <a:moveTo>
                  <a:pt x="5828498" y="56997"/>
                </a:moveTo>
                <a:lnTo>
                  <a:pt x="5794168" y="56997"/>
                </a:lnTo>
                <a:lnTo>
                  <a:pt x="5789619" y="53056"/>
                </a:lnTo>
                <a:lnTo>
                  <a:pt x="5789786" y="53187"/>
                </a:lnTo>
                <a:lnTo>
                  <a:pt x="5825497" y="53187"/>
                </a:lnTo>
                <a:lnTo>
                  <a:pt x="5825727" y="53454"/>
                </a:lnTo>
                <a:lnTo>
                  <a:pt x="5828498" y="56997"/>
                </a:lnTo>
                <a:close/>
              </a:path>
              <a:path w="5859145" h="827404">
                <a:moveTo>
                  <a:pt x="5831488" y="61010"/>
                </a:moveTo>
                <a:lnTo>
                  <a:pt x="5798359" y="61010"/>
                </a:lnTo>
                <a:lnTo>
                  <a:pt x="5793832" y="56706"/>
                </a:lnTo>
                <a:lnTo>
                  <a:pt x="5794168" y="56997"/>
                </a:lnTo>
                <a:lnTo>
                  <a:pt x="5828498" y="56997"/>
                </a:lnTo>
                <a:lnTo>
                  <a:pt x="5830058" y="58991"/>
                </a:lnTo>
                <a:lnTo>
                  <a:pt x="5831488" y="61010"/>
                </a:lnTo>
                <a:close/>
              </a:path>
              <a:path w="5859145" h="827404">
                <a:moveTo>
                  <a:pt x="5834440" y="65227"/>
                </a:moveTo>
                <a:lnTo>
                  <a:pt x="5802347" y="65227"/>
                </a:lnTo>
                <a:lnTo>
                  <a:pt x="5801940" y="64770"/>
                </a:lnTo>
                <a:lnTo>
                  <a:pt x="5798014" y="60683"/>
                </a:lnTo>
                <a:lnTo>
                  <a:pt x="5798359" y="61010"/>
                </a:lnTo>
                <a:lnTo>
                  <a:pt x="5831488" y="61010"/>
                </a:lnTo>
                <a:lnTo>
                  <a:pt x="5834146" y="64770"/>
                </a:lnTo>
                <a:lnTo>
                  <a:pt x="5834440" y="65227"/>
                </a:lnTo>
                <a:close/>
              </a:path>
              <a:path w="5859145" h="827404">
                <a:moveTo>
                  <a:pt x="5802234" y="65109"/>
                </a:moveTo>
                <a:lnTo>
                  <a:pt x="5801911" y="64770"/>
                </a:lnTo>
                <a:lnTo>
                  <a:pt x="5802234" y="65109"/>
                </a:lnTo>
                <a:close/>
              </a:path>
              <a:path w="5859145" h="827404">
                <a:moveTo>
                  <a:pt x="5837259" y="69621"/>
                </a:moveTo>
                <a:lnTo>
                  <a:pt x="5806144" y="69621"/>
                </a:lnTo>
                <a:lnTo>
                  <a:pt x="5802234" y="65109"/>
                </a:lnTo>
                <a:lnTo>
                  <a:pt x="5834440" y="65227"/>
                </a:lnTo>
                <a:lnTo>
                  <a:pt x="5837259" y="69621"/>
                </a:lnTo>
                <a:close/>
              </a:path>
              <a:path w="5859145" h="827404">
                <a:moveTo>
                  <a:pt x="5839937" y="74206"/>
                </a:moveTo>
                <a:lnTo>
                  <a:pt x="5809725" y="74206"/>
                </a:lnTo>
                <a:lnTo>
                  <a:pt x="5809357" y="73710"/>
                </a:lnTo>
                <a:lnTo>
                  <a:pt x="5805882" y="69319"/>
                </a:lnTo>
                <a:lnTo>
                  <a:pt x="5806144" y="69621"/>
                </a:lnTo>
                <a:lnTo>
                  <a:pt x="5837259" y="69621"/>
                </a:lnTo>
                <a:lnTo>
                  <a:pt x="5837919" y="70675"/>
                </a:lnTo>
                <a:lnTo>
                  <a:pt x="5839937" y="74206"/>
                </a:lnTo>
                <a:close/>
              </a:path>
              <a:path w="5859145" h="827404">
                <a:moveTo>
                  <a:pt x="5809552" y="73986"/>
                </a:moveTo>
                <a:lnTo>
                  <a:pt x="5809336" y="73710"/>
                </a:lnTo>
                <a:lnTo>
                  <a:pt x="5809552" y="73986"/>
                </a:lnTo>
                <a:close/>
              </a:path>
              <a:path w="5859145" h="827404">
                <a:moveTo>
                  <a:pt x="5842521" y="78955"/>
                </a:moveTo>
                <a:lnTo>
                  <a:pt x="5813078" y="78955"/>
                </a:lnTo>
                <a:lnTo>
                  <a:pt x="5812735" y="78447"/>
                </a:lnTo>
                <a:lnTo>
                  <a:pt x="5809552" y="73986"/>
                </a:lnTo>
                <a:lnTo>
                  <a:pt x="5809725" y="74206"/>
                </a:lnTo>
                <a:lnTo>
                  <a:pt x="5839937" y="74206"/>
                </a:lnTo>
                <a:lnTo>
                  <a:pt x="5841424" y="76809"/>
                </a:lnTo>
                <a:lnTo>
                  <a:pt x="5842521" y="78955"/>
                </a:lnTo>
                <a:close/>
              </a:path>
              <a:path w="5859145" h="827404">
                <a:moveTo>
                  <a:pt x="5812901" y="78706"/>
                </a:moveTo>
                <a:lnTo>
                  <a:pt x="5812718" y="78447"/>
                </a:lnTo>
                <a:lnTo>
                  <a:pt x="5812901" y="78706"/>
                </a:lnTo>
                <a:close/>
              </a:path>
              <a:path w="5859145" h="827404">
                <a:moveTo>
                  <a:pt x="5844960" y="83870"/>
                </a:moveTo>
                <a:lnTo>
                  <a:pt x="5816215" y="83870"/>
                </a:lnTo>
                <a:lnTo>
                  <a:pt x="5815897" y="83337"/>
                </a:lnTo>
                <a:lnTo>
                  <a:pt x="5812901" y="78706"/>
                </a:lnTo>
                <a:lnTo>
                  <a:pt x="5813078" y="78955"/>
                </a:lnTo>
                <a:lnTo>
                  <a:pt x="5842521" y="78955"/>
                </a:lnTo>
                <a:lnTo>
                  <a:pt x="5844371" y="82575"/>
                </a:lnTo>
                <a:lnTo>
                  <a:pt x="5844960" y="83870"/>
                </a:lnTo>
                <a:close/>
              </a:path>
              <a:path w="5859145" h="827404">
                <a:moveTo>
                  <a:pt x="5816106" y="83701"/>
                </a:moveTo>
                <a:lnTo>
                  <a:pt x="5815873" y="83337"/>
                </a:lnTo>
                <a:lnTo>
                  <a:pt x="5816106" y="83701"/>
                </a:lnTo>
                <a:close/>
              </a:path>
              <a:path w="5859145" h="827404">
                <a:moveTo>
                  <a:pt x="5847265" y="88938"/>
                </a:moveTo>
                <a:lnTo>
                  <a:pt x="5819111" y="88938"/>
                </a:lnTo>
                <a:lnTo>
                  <a:pt x="5818818" y="88392"/>
                </a:lnTo>
                <a:lnTo>
                  <a:pt x="5816106" y="83701"/>
                </a:lnTo>
                <a:lnTo>
                  <a:pt x="5816215" y="83870"/>
                </a:lnTo>
                <a:lnTo>
                  <a:pt x="5844960" y="83870"/>
                </a:lnTo>
                <a:lnTo>
                  <a:pt x="5847265" y="88938"/>
                </a:lnTo>
                <a:close/>
              </a:path>
              <a:path w="5859145" h="827404">
                <a:moveTo>
                  <a:pt x="5818991" y="88730"/>
                </a:moveTo>
                <a:lnTo>
                  <a:pt x="5818797" y="88392"/>
                </a:lnTo>
                <a:lnTo>
                  <a:pt x="5818991" y="88730"/>
                </a:lnTo>
                <a:close/>
              </a:path>
              <a:path w="5859145" h="827404">
                <a:moveTo>
                  <a:pt x="5849332" y="94157"/>
                </a:moveTo>
                <a:lnTo>
                  <a:pt x="5821765" y="94157"/>
                </a:lnTo>
                <a:lnTo>
                  <a:pt x="5821498" y="93599"/>
                </a:lnTo>
                <a:lnTo>
                  <a:pt x="5818991" y="88730"/>
                </a:lnTo>
                <a:lnTo>
                  <a:pt x="5819111" y="88938"/>
                </a:lnTo>
                <a:lnTo>
                  <a:pt x="5847265" y="88938"/>
                </a:lnTo>
                <a:lnTo>
                  <a:pt x="5847559" y="89623"/>
                </a:lnTo>
                <a:lnTo>
                  <a:pt x="5849332" y="94157"/>
                </a:lnTo>
                <a:close/>
              </a:path>
              <a:path w="5859145" h="827404">
                <a:moveTo>
                  <a:pt x="5821645" y="93922"/>
                </a:moveTo>
                <a:lnTo>
                  <a:pt x="5821479" y="93599"/>
                </a:lnTo>
                <a:lnTo>
                  <a:pt x="5821645" y="93922"/>
                </a:lnTo>
                <a:close/>
              </a:path>
              <a:path w="5859145" h="827404">
                <a:moveTo>
                  <a:pt x="5851261" y="99517"/>
                </a:moveTo>
                <a:lnTo>
                  <a:pt x="5824178" y="99517"/>
                </a:lnTo>
                <a:lnTo>
                  <a:pt x="5823937" y="98945"/>
                </a:lnTo>
                <a:lnTo>
                  <a:pt x="5821645" y="93922"/>
                </a:lnTo>
                <a:lnTo>
                  <a:pt x="5821765" y="94157"/>
                </a:lnTo>
                <a:lnTo>
                  <a:pt x="5849332" y="94157"/>
                </a:lnTo>
                <a:lnTo>
                  <a:pt x="5850162" y="96278"/>
                </a:lnTo>
                <a:lnTo>
                  <a:pt x="5851261" y="99517"/>
                </a:lnTo>
                <a:close/>
              </a:path>
              <a:path w="5859145" h="827404">
                <a:moveTo>
                  <a:pt x="5824054" y="99243"/>
                </a:moveTo>
                <a:lnTo>
                  <a:pt x="5823919" y="98945"/>
                </a:lnTo>
                <a:lnTo>
                  <a:pt x="5824054" y="99243"/>
                </a:lnTo>
                <a:close/>
              </a:path>
              <a:path w="5859145" h="827404">
                <a:moveTo>
                  <a:pt x="5852986" y="105003"/>
                </a:moveTo>
                <a:lnTo>
                  <a:pt x="5826324" y="105003"/>
                </a:lnTo>
                <a:lnTo>
                  <a:pt x="5826108" y="104419"/>
                </a:lnTo>
                <a:lnTo>
                  <a:pt x="5824054" y="99243"/>
                </a:lnTo>
                <a:lnTo>
                  <a:pt x="5824178" y="99517"/>
                </a:lnTo>
                <a:lnTo>
                  <a:pt x="5851261" y="99517"/>
                </a:lnTo>
                <a:lnTo>
                  <a:pt x="5852270" y="102489"/>
                </a:lnTo>
                <a:lnTo>
                  <a:pt x="5852986" y="105003"/>
                </a:lnTo>
                <a:close/>
              </a:path>
              <a:path w="5859145" h="827404">
                <a:moveTo>
                  <a:pt x="5826194" y="104672"/>
                </a:moveTo>
                <a:lnTo>
                  <a:pt x="5826094" y="104419"/>
                </a:lnTo>
                <a:lnTo>
                  <a:pt x="5826194" y="104672"/>
                </a:lnTo>
                <a:close/>
              </a:path>
              <a:path w="5859145" h="827404">
                <a:moveTo>
                  <a:pt x="5854554" y="110629"/>
                </a:moveTo>
                <a:lnTo>
                  <a:pt x="5828204" y="110629"/>
                </a:lnTo>
                <a:lnTo>
                  <a:pt x="5828026" y="110020"/>
                </a:lnTo>
                <a:lnTo>
                  <a:pt x="5826194" y="104672"/>
                </a:lnTo>
                <a:lnTo>
                  <a:pt x="5826324" y="105003"/>
                </a:lnTo>
                <a:lnTo>
                  <a:pt x="5852986" y="105003"/>
                </a:lnTo>
                <a:lnTo>
                  <a:pt x="5854413" y="110020"/>
                </a:lnTo>
                <a:lnTo>
                  <a:pt x="5854554" y="110629"/>
                </a:lnTo>
                <a:close/>
              </a:path>
              <a:path w="5859145" h="827404">
                <a:moveTo>
                  <a:pt x="5828170" y="110528"/>
                </a:moveTo>
                <a:lnTo>
                  <a:pt x="5827998" y="110020"/>
                </a:lnTo>
                <a:lnTo>
                  <a:pt x="5828170" y="110528"/>
                </a:lnTo>
                <a:close/>
              </a:path>
              <a:path w="5859145" h="827404">
                <a:moveTo>
                  <a:pt x="5855870" y="116357"/>
                </a:moveTo>
                <a:lnTo>
                  <a:pt x="5829817" y="116357"/>
                </a:lnTo>
                <a:lnTo>
                  <a:pt x="5829664" y="115747"/>
                </a:lnTo>
                <a:lnTo>
                  <a:pt x="5828170" y="110528"/>
                </a:lnTo>
                <a:lnTo>
                  <a:pt x="5854554" y="110629"/>
                </a:lnTo>
                <a:lnTo>
                  <a:pt x="5855870" y="116357"/>
                </a:lnTo>
                <a:close/>
              </a:path>
              <a:path w="5859145" h="827404">
                <a:moveTo>
                  <a:pt x="5829751" y="116124"/>
                </a:moveTo>
                <a:lnTo>
                  <a:pt x="5829644" y="115747"/>
                </a:lnTo>
                <a:lnTo>
                  <a:pt x="5829751" y="116124"/>
                </a:lnTo>
                <a:close/>
              </a:path>
              <a:path w="5859145" h="827404">
                <a:moveTo>
                  <a:pt x="5856944" y="122212"/>
                </a:moveTo>
                <a:lnTo>
                  <a:pt x="5831150" y="122212"/>
                </a:lnTo>
                <a:lnTo>
                  <a:pt x="5831023" y="121589"/>
                </a:lnTo>
                <a:lnTo>
                  <a:pt x="5829751" y="116124"/>
                </a:lnTo>
                <a:lnTo>
                  <a:pt x="5829817" y="116357"/>
                </a:lnTo>
                <a:lnTo>
                  <a:pt x="5855870" y="116357"/>
                </a:lnTo>
                <a:lnTo>
                  <a:pt x="5856029" y="117119"/>
                </a:lnTo>
                <a:lnTo>
                  <a:pt x="5856944" y="122212"/>
                </a:lnTo>
                <a:close/>
              </a:path>
              <a:path w="5859145" h="827404">
                <a:moveTo>
                  <a:pt x="5831080" y="121908"/>
                </a:moveTo>
                <a:lnTo>
                  <a:pt x="5831007" y="121589"/>
                </a:lnTo>
                <a:lnTo>
                  <a:pt x="5831080" y="121908"/>
                </a:lnTo>
                <a:close/>
              </a:path>
              <a:path w="5859145" h="827404">
                <a:moveTo>
                  <a:pt x="5857785" y="128168"/>
                </a:moveTo>
                <a:lnTo>
                  <a:pt x="5832204" y="128168"/>
                </a:lnTo>
                <a:lnTo>
                  <a:pt x="5831080" y="121908"/>
                </a:lnTo>
                <a:lnTo>
                  <a:pt x="5831150" y="122212"/>
                </a:lnTo>
                <a:lnTo>
                  <a:pt x="5856944" y="122212"/>
                </a:lnTo>
                <a:lnTo>
                  <a:pt x="5857211" y="123698"/>
                </a:lnTo>
                <a:lnTo>
                  <a:pt x="5857785" y="128168"/>
                </a:lnTo>
                <a:close/>
              </a:path>
              <a:path w="5859145" h="827404">
                <a:moveTo>
                  <a:pt x="5858402" y="134213"/>
                </a:moveTo>
                <a:lnTo>
                  <a:pt x="5832954" y="134213"/>
                </a:lnTo>
                <a:lnTo>
                  <a:pt x="5832890" y="133578"/>
                </a:lnTo>
                <a:lnTo>
                  <a:pt x="5832133" y="127771"/>
                </a:lnTo>
                <a:lnTo>
                  <a:pt x="5832204" y="128168"/>
                </a:lnTo>
                <a:lnTo>
                  <a:pt x="5857785" y="128168"/>
                </a:lnTo>
                <a:lnTo>
                  <a:pt x="5858150" y="131013"/>
                </a:lnTo>
                <a:lnTo>
                  <a:pt x="5858402" y="134213"/>
                </a:lnTo>
                <a:close/>
              </a:path>
              <a:path w="5859145" h="827404">
                <a:moveTo>
                  <a:pt x="5832916" y="133922"/>
                </a:moveTo>
                <a:lnTo>
                  <a:pt x="5832873" y="133578"/>
                </a:lnTo>
                <a:lnTo>
                  <a:pt x="5832916" y="133922"/>
                </a:lnTo>
                <a:close/>
              </a:path>
              <a:path w="5859145" h="827404">
                <a:moveTo>
                  <a:pt x="5858786" y="140360"/>
                </a:moveTo>
                <a:lnTo>
                  <a:pt x="5833411" y="140360"/>
                </a:lnTo>
                <a:lnTo>
                  <a:pt x="5832916" y="133922"/>
                </a:lnTo>
                <a:lnTo>
                  <a:pt x="5832954" y="134213"/>
                </a:lnTo>
                <a:lnTo>
                  <a:pt x="5858402" y="134213"/>
                </a:lnTo>
                <a:lnTo>
                  <a:pt x="5858735" y="138442"/>
                </a:lnTo>
                <a:lnTo>
                  <a:pt x="5858786" y="140360"/>
                </a:lnTo>
                <a:close/>
              </a:path>
              <a:path w="5859145" h="827404">
                <a:moveTo>
                  <a:pt x="5858938" y="146596"/>
                </a:moveTo>
                <a:lnTo>
                  <a:pt x="5833550" y="146596"/>
                </a:lnTo>
                <a:lnTo>
                  <a:pt x="5833378" y="139934"/>
                </a:lnTo>
                <a:lnTo>
                  <a:pt x="5833411" y="140360"/>
                </a:lnTo>
                <a:lnTo>
                  <a:pt x="5858786" y="140360"/>
                </a:lnTo>
                <a:lnTo>
                  <a:pt x="5858938" y="145948"/>
                </a:lnTo>
                <a:lnTo>
                  <a:pt x="5858938" y="146596"/>
                </a:lnTo>
                <a:close/>
              </a:path>
              <a:path w="5859145" h="827404">
                <a:moveTo>
                  <a:pt x="5858768" y="687120"/>
                </a:moveTo>
                <a:lnTo>
                  <a:pt x="5833373" y="687120"/>
                </a:lnTo>
                <a:lnTo>
                  <a:pt x="5833411" y="686473"/>
                </a:lnTo>
                <a:lnTo>
                  <a:pt x="5833550" y="680250"/>
                </a:lnTo>
                <a:lnTo>
                  <a:pt x="5833538" y="146278"/>
                </a:lnTo>
                <a:lnTo>
                  <a:pt x="5833550" y="146596"/>
                </a:lnTo>
                <a:lnTo>
                  <a:pt x="5858938" y="146596"/>
                </a:lnTo>
                <a:lnTo>
                  <a:pt x="5858938" y="680567"/>
                </a:lnTo>
                <a:lnTo>
                  <a:pt x="5858768" y="687120"/>
                </a:lnTo>
                <a:close/>
              </a:path>
              <a:path w="5859145" h="827404">
                <a:moveTo>
                  <a:pt x="5833378" y="686893"/>
                </a:moveTo>
                <a:lnTo>
                  <a:pt x="5833389" y="686473"/>
                </a:lnTo>
                <a:lnTo>
                  <a:pt x="5833378" y="686893"/>
                </a:lnTo>
                <a:close/>
              </a:path>
              <a:path w="5859145" h="827404">
                <a:moveTo>
                  <a:pt x="5858361" y="693267"/>
                </a:moveTo>
                <a:lnTo>
                  <a:pt x="5832890" y="693267"/>
                </a:lnTo>
                <a:lnTo>
                  <a:pt x="5832954" y="692619"/>
                </a:lnTo>
                <a:lnTo>
                  <a:pt x="5833378" y="686893"/>
                </a:lnTo>
                <a:lnTo>
                  <a:pt x="5833373" y="687120"/>
                </a:lnTo>
                <a:lnTo>
                  <a:pt x="5858768" y="687120"/>
                </a:lnTo>
                <a:lnTo>
                  <a:pt x="5858735" y="688403"/>
                </a:lnTo>
                <a:lnTo>
                  <a:pt x="5858361" y="693267"/>
                </a:lnTo>
                <a:close/>
              </a:path>
              <a:path w="5859145" h="827404">
                <a:moveTo>
                  <a:pt x="5832919" y="692894"/>
                </a:moveTo>
                <a:lnTo>
                  <a:pt x="5832940" y="692619"/>
                </a:lnTo>
                <a:lnTo>
                  <a:pt x="5832919" y="692894"/>
                </a:lnTo>
                <a:close/>
              </a:path>
              <a:path w="5859145" h="827404">
                <a:moveTo>
                  <a:pt x="5857702" y="699312"/>
                </a:moveTo>
                <a:lnTo>
                  <a:pt x="5832103" y="699312"/>
                </a:lnTo>
                <a:lnTo>
                  <a:pt x="5832204" y="698677"/>
                </a:lnTo>
                <a:lnTo>
                  <a:pt x="5832919" y="692894"/>
                </a:lnTo>
                <a:lnTo>
                  <a:pt x="5832890" y="693267"/>
                </a:lnTo>
                <a:lnTo>
                  <a:pt x="5858361" y="693267"/>
                </a:lnTo>
                <a:lnTo>
                  <a:pt x="5858150" y="695820"/>
                </a:lnTo>
                <a:lnTo>
                  <a:pt x="5857702" y="699312"/>
                </a:lnTo>
                <a:close/>
              </a:path>
              <a:path w="5859145" h="827404">
                <a:moveTo>
                  <a:pt x="5832133" y="699076"/>
                </a:moveTo>
                <a:lnTo>
                  <a:pt x="5832183" y="698677"/>
                </a:lnTo>
                <a:lnTo>
                  <a:pt x="5832133" y="699076"/>
                </a:lnTo>
                <a:close/>
              </a:path>
              <a:path w="5859145" h="827404">
                <a:moveTo>
                  <a:pt x="5856828" y="705256"/>
                </a:moveTo>
                <a:lnTo>
                  <a:pt x="5831023" y="705256"/>
                </a:lnTo>
                <a:lnTo>
                  <a:pt x="5831150" y="704634"/>
                </a:lnTo>
                <a:lnTo>
                  <a:pt x="5832133" y="699076"/>
                </a:lnTo>
                <a:lnTo>
                  <a:pt x="5832103" y="699312"/>
                </a:lnTo>
                <a:lnTo>
                  <a:pt x="5857702" y="699312"/>
                </a:lnTo>
                <a:lnTo>
                  <a:pt x="5857211" y="703148"/>
                </a:lnTo>
                <a:lnTo>
                  <a:pt x="5856828" y="705256"/>
                </a:lnTo>
                <a:close/>
              </a:path>
              <a:path w="5859145" h="827404">
                <a:moveTo>
                  <a:pt x="5831080" y="704937"/>
                </a:moveTo>
                <a:lnTo>
                  <a:pt x="5831135" y="704634"/>
                </a:lnTo>
                <a:lnTo>
                  <a:pt x="5831080" y="704937"/>
                </a:lnTo>
                <a:close/>
              </a:path>
              <a:path w="5859145" h="827404">
                <a:moveTo>
                  <a:pt x="5855730" y="711098"/>
                </a:moveTo>
                <a:lnTo>
                  <a:pt x="5829664" y="711098"/>
                </a:lnTo>
                <a:lnTo>
                  <a:pt x="5831080" y="704937"/>
                </a:lnTo>
                <a:lnTo>
                  <a:pt x="5831023" y="705256"/>
                </a:lnTo>
                <a:lnTo>
                  <a:pt x="5856828" y="705256"/>
                </a:lnTo>
                <a:lnTo>
                  <a:pt x="5855902" y="710349"/>
                </a:lnTo>
                <a:lnTo>
                  <a:pt x="5855730" y="711098"/>
                </a:lnTo>
                <a:close/>
              </a:path>
              <a:path w="5859145" h="827404">
                <a:moveTo>
                  <a:pt x="5829766" y="710655"/>
                </a:moveTo>
                <a:lnTo>
                  <a:pt x="5829807" y="710476"/>
                </a:lnTo>
                <a:lnTo>
                  <a:pt x="5829766" y="710655"/>
                </a:lnTo>
                <a:close/>
              </a:path>
              <a:path w="5859145" h="827404">
                <a:moveTo>
                  <a:pt x="5854409" y="716826"/>
                </a:moveTo>
                <a:lnTo>
                  <a:pt x="5828026" y="716826"/>
                </a:lnTo>
                <a:lnTo>
                  <a:pt x="5828204" y="716216"/>
                </a:lnTo>
                <a:lnTo>
                  <a:pt x="5829766" y="710655"/>
                </a:lnTo>
                <a:lnTo>
                  <a:pt x="5829664" y="711098"/>
                </a:lnTo>
                <a:lnTo>
                  <a:pt x="5855730" y="711098"/>
                </a:lnTo>
                <a:lnTo>
                  <a:pt x="5854409" y="716826"/>
                </a:lnTo>
                <a:close/>
              </a:path>
              <a:path w="5859145" h="827404">
                <a:moveTo>
                  <a:pt x="5828168" y="716322"/>
                </a:moveTo>
                <a:close/>
              </a:path>
              <a:path w="5859145" h="827404">
                <a:moveTo>
                  <a:pt x="5852819" y="722426"/>
                </a:moveTo>
                <a:lnTo>
                  <a:pt x="5826108" y="722426"/>
                </a:lnTo>
                <a:lnTo>
                  <a:pt x="5826324" y="721842"/>
                </a:lnTo>
                <a:lnTo>
                  <a:pt x="5828168" y="716322"/>
                </a:lnTo>
                <a:lnTo>
                  <a:pt x="5828026" y="716826"/>
                </a:lnTo>
                <a:lnTo>
                  <a:pt x="5854409" y="716826"/>
                </a:lnTo>
                <a:lnTo>
                  <a:pt x="5852819" y="722426"/>
                </a:lnTo>
                <a:close/>
              </a:path>
              <a:path w="5859145" h="827404">
                <a:moveTo>
                  <a:pt x="5826194" y="722173"/>
                </a:moveTo>
                <a:lnTo>
                  <a:pt x="5826305" y="721842"/>
                </a:lnTo>
                <a:lnTo>
                  <a:pt x="5826194" y="722173"/>
                </a:lnTo>
                <a:close/>
              </a:path>
              <a:path w="5859145" h="827404">
                <a:moveTo>
                  <a:pt x="5851067" y="727900"/>
                </a:moveTo>
                <a:lnTo>
                  <a:pt x="5823937" y="727900"/>
                </a:lnTo>
                <a:lnTo>
                  <a:pt x="5824178" y="727329"/>
                </a:lnTo>
                <a:lnTo>
                  <a:pt x="5826194" y="722173"/>
                </a:lnTo>
                <a:lnTo>
                  <a:pt x="5826108" y="722426"/>
                </a:lnTo>
                <a:lnTo>
                  <a:pt x="5852819" y="722426"/>
                </a:lnTo>
                <a:lnTo>
                  <a:pt x="5852270" y="724357"/>
                </a:lnTo>
                <a:lnTo>
                  <a:pt x="5851067" y="727900"/>
                </a:lnTo>
                <a:close/>
              </a:path>
              <a:path w="5859145" h="827404">
                <a:moveTo>
                  <a:pt x="5824054" y="727602"/>
                </a:moveTo>
                <a:lnTo>
                  <a:pt x="5824162" y="727329"/>
                </a:lnTo>
                <a:lnTo>
                  <a:pt x="5824054" y="727602"/>
                </a:lnTo>
                <a:close/>
              </a:path>
              <a:path w="5859145" h="827404">
                <a:moveTo>
                  <a:pt x="5849114" y="733247"/>
                </a:moveTo>
                <a:lnTo>
                  <a:pt x="5821498" y="733247"/>
                </a:lnTo>
                <a:lnTo>
                  <a:pt x="5821765" y="732688"/>
                </a:lnTo>
                <a:lnTo>
                  <a:pt x="5824054" y="727602"/>
                </a:lnTo>
                <a:lnTo>
                  <a:pt x="5823937" y="727900"/>
                </a:lnTo>
                <a:lnTo>
                  <a:pt x="5851067" y="727900"/>
                </a:lnTo>
                <a:lnTo>
                  <a:pt x="5850162" y="730567"/>
                </a:lnTo>
                <a:lnTo>
                  <a:pt x="5849114" y="733247"/>
                </a:lnTo>
                <a:close/>
              </a:path>
              <a:path w="5859145" h="827404">
                <a:moveTo>
                  <a:pt x="5821645" y="732923"/>
                </a:moveTo>
                <a:lnTo>
                  <a:pt x="5821751" y="732688"/>
                </a:lnTo>
                <a:lnTo>
                  <a:pt x="5821645" y="732923"/>
                </a:lnTo>
                <a:close/>
              </a:path>
              <a:path w="5859145" h="827404">
                <a:moveTo>
                  <a:pt x="5847017" y="738454"/>
                </a:moveTo>
                <a:lnTo>
                  <a:pt x="5818818" y="738454"/>
                </a:lnTo>
                <a:lnTo>
                  <a:pt x="5821645" y="732923"/>
                </a:lnTo>
                <a:lnTo>
                  <a:pt x="5821498" y="733247"/>
                </a:lnTo>
                <a:lnTo>
                  <a:pt x="5849114" y="733247"/>
                </a:lnTo>
                <a:lnTo>
                  <a:pt x="5847559" y="737222"/>
                </a:lnTo>
                <a:lnTo>
                  <a:pt x="5847017" y="738454"/>
                </a:lnTo>
                <a:close/>
              </a:path>
              <a:path w="5859145" h="827404">
                <a:moveTo>
                  <a:pt x="5818993" y="738111"/>
                </a:moveTo>
                <a:lnTo>
                  <a:pt x="5819097" y="737908"/>
                </a:lnTo>
                <a:lnTo>
                  <a:pt x="5818993" y="738111"/>
                </a:lnTo>
                <a:close/>
              </a:path>
              <a:path w="5859145" h="827404">
                <a:moveTo>
                  <a:pt x="5844723" y="743496"/>
                </a:moveTo>
                <a:lnTo>
                  <a:pt x="5815897" y="743496"/>
                </a:lnTo>
                <a:lnTo>
                  <a:pt x="5816215" y="742975"/>
                </a:lnTo>
                <a:lnTo>
                  <a:pt x="5818993" y="738111"/>
                </a:lnTo>
                <a:lnTo>
                  <a:pt x="5818818" y="738454"/>
                </a:lnTo>
                <a:lnTo>
                  <a:pt x="5847017" y="738454"/>
                </a:lnTo>
                <a:lnTo>
                  <a:pt x="5844723" y="743496"/>
                </a:lnTo>
                <a:close/>
              </a:path>
              <a:path w="5859145" h="827404">
                <a:moveTo>
                  <a:pt x="5816041" y="743246"/>
                </a:moveTo>
                <a:lnTo>
                  <a:pt x="5816197" y="742975"/>
                </a:lnTo>
                <a:lnTo>
                  <a:pt x="5816041" y="743246"/>
                </a:lnTo>
                <a:close/>
              </a:path>
              <a:path w="5859145" h="827404">
                <a:moveTo>
                  <a:pt x="5842249" y="748398"/>
                </a:moveTo>
                <a:lnTo>
                  <a:pt x="5812735" y="748398"/>
                </a:lnTo>
                <a:lnTo>
                  <a:pt x="5813078" y="747890"/>
                </a:lnTo>
                <a:lnTo>
                  <a:pt x="5816041" y="743246"/>
                </a:lnTo>
                <a:lnTo>
                  <a:pt x="5815897" y="743496"/>
                </a:lnTo>
                <a:lnTo>
                  <a:pt x="5844723" y="743496"/>
                </a:lnTo>
                <a:lnTo>
                  <a:pt x="5844371" y="744270"/>
                </a:lnTo>
                <a:lnTo>
                  <a:pt x="5842249" y="748398"/>
                </a:lnTo>
                <a:close/>
              </a:path>
              <a:path w="5859145" h="827404">
                <a:moveTo>
                  <a:pt x="5812905" y="748133"/>
                </a:moveTo>
                <a:lnTo>
                  <a:pt x="5813061" y="747890"/>
                </a:lnTo>
                <a:lnTo>
                  <a:pt x="5812905" y="748133"/>
                </a:lnTo>
                <a:close/>
              </a:path>
              <a:path w="5859145" h="827404">
                <a:moveTo>
                  <a:pt x="5839660" y="753122"/>
                </a:moveTo>
                <a:lnTo>
                  <a:pt x="5809357" y="753122"/>
                </a:lnTo>
                <a:lnTo>
                  <a:pt x="5809725" y="752640"/>
                </a:lnTo>
                <a:lnTo>
                  <a:pt x="5812905" y="748133"/>
                </a:lnTo>
                <a:lnTo>
                  <a:pt x="5812735" y="748398"/>
                </a:lnTo>
                <a:lnTo>
                  <a:pt x="5842249" y="748398"/>
                </a:lnTo>
                <a:lnTo>
                  <a:pt x="5841132" y="750570"/>
                </a:lnTo>
                <a:lnTo>
                  <a:pt x="5839660" y="753122"/>
                </a:lnTo>
                <a:close/>
              </a:path>
              <a:path w="5859145" h="827404">
                <a:moveTo>
                  <a:pt x="5809469" y="752964"/>
                </a:moveTo>
                <a:lnTo>
                  <a:pt x="5809700" y="752640"/>
                </a:lnTo>
                <a:lnTo>
                  <a:pt x="5809469" y="752964"/>
                </a:lnTo>
                <a:close/>
              </a:path>
              <a:path w="5859145" h="827404">
                <a:moveTo>
                  <a:pt x="5836962" y="757682"/>
                </a:moveTo>
                <a:lnTo>
                  <a:pt x="5805750" y="757682"/>
                </a:lnTo>
                <a:lnTo>
                  <a:pt x="5806144" y="757224"/>
                </a:lnTo>
                <a:lnTo>
                  <a:pt x="5809469" y="752964"/>
                </a:lnTo>
                <a:lnTo>
                  <a:pt x="5809357" y="753122"/>
                </a:lnTo>
                <a:lnTo>
                  <a:pt x="5839660" y="753122"/>
                </a:lnTo>
                <a:lnTo>
                  <a:pt x="5837602" y="756691"/>
                </a:lnTo>
                <a:lnTo>
                  <a:pt x="5836962" y="757682"/>
                </a:lnTo>
                <a:close/>
              </a:path>
              <a:path w="5859145" h="827404">
                <a:moveTo>
                  <a:pt x="5805784" y="757638"/>
                </a:moveTo>
                <a:lnTo>
                  <a:pt x="5806111" y="757224"/>
                </a:lnTo>
                <a:lnTo>
                  <a:pt x="5805784" y="757638"/>
                </a:lnTo>
                <a:close/>
              </a:path>
              <a:path w="5859145" h="827404">
                <a:moveTo>
                  <a:pt x="5834132" y="762063"/>
                </a:moveTo>
                <a:lnTo>
                  <a:pt x="5801940" y="762063"/>
                </a:lnTo>
                <a:lnTo>
                  <a:pt x="5802347" y="761619"/>
                </a:lnTo>
                <a:lnTo>
                  <a:pt x="5805784" y="757638"/>
                </a:lnTo>
                <a:lnTo>
                  <a:pt x="5836962" y="757682"/>
                </a:lnTo>
                <a:lnTo>
                  <a:pt x="5834132" y="762063"/>
                </a:lnTo>
                <a:close/>
              </a:path>
              <a:path w="5859145" h="827404">
                <a:moveTo>
                  <a:pt x="5802119" y="761858"/>
                </a:moveTo>
                <a:lnTo>
                  <a:pt x="5802326" y="761619"/>
                </a:lnTo>
                <a:lnTo>
                  <a:pt x="5802119" y="761858"/>
                </a:lnTo>
                <a:close/>
              </a:path>
              <a:path w="5859145" h="827404">
                <a:moveTo>
                  <a:pt x="5831193" y="766254"/>
                </a:moveTo>
                <a:lnTo>
                  <a:pt x="5797927" y="766254"/>
                </a:lnTo>
                <a:lnTo>
                  <a:pt x="5798359" y="765822"/>
                </a:lnTo>
                <a:lnTo>
                  <a:pt x="5802119" y="761858"/>
                </a:lnTo>
                <a:lnTo>
                  <a:pt x="5801940" y="762063"/>
                </a:lnTo>
                <a:lnTo>
                  <a:pt x="5834132" y="762063"/>
                </a:lnTo>
                <a:lnTo>
                  <a:pt x="5833779" y="762609"/>
                </a:lnTo>
                <a:lnTo>
                  <a:pt x="5831193" y="766254"/>
                </a:lnTo>
                <a:close/>
              </a:path>
              <a:path w="5859145" h="827404">
                <a:moveTo>
                  <a:pt x="5798137" y="766033"/>
                </a:moveTo>
                <a:lnTo>
                  <a:pt x="5798339" y="765822"/>
                </a:lnTo>
                <a:lnTo>
                  <a:pt x="5798137" y="766033"/>
                </a:lnTo>
                <a:close/>
              </a:path>
              <a:path w="5859145" h="827404">
                <a:moveTo>
                  <a:pt x="5828176" y="770255"/>
                </a:moveTo>
                <a:lnTo>
                  <a:pt x="5793711" y="770255"/>
                </a:lnTo>
                <a:lnTo>
                  <a:pt x="5794168" y="769848"/>
                </a:lnTo>
                <a:lnTo>
                  <a:pt x="5798137" y="766033"/>
                </a:lnTo>
                <a:lnTo>
                  <a:pt x="5797927" y="766254"/>
                </a:lnTo>
                <a:lnTo>
                  <a:pt x="5831193" y="766254"/>
                </a:lnTo>
                <a:lnTo>
                  <a:pt x="5830058" y="767854"/>
                </a:lnTo>
                <a:lnTo>
                  <a:pt x="5828176" y="770255"/>
                </a:lnTo>
                <a:close/>
              </a:path>
              <a:path w="5859145" h="827404">
                <a:moveTo>
                  <a:pt x="5793838" y="770133"/>
                </a:moveTo>
                <a:lnTo>
                  <a:pt x="5794137" y="769848"/>
                </a:lnTo>
                <a:lnTo>
                  <a:pt x="5793838" y="770133"/>
                </a:lnTo>
                <a:close/>
              </a:path>
              <a:path w="5859145" h="827404">
                <a:moveTo>
                  <a:pt x="5825158" y="774039"/>
                </a:moveTo>
                <a:lnTo>
                  <a:pt x="5789316" y="774039"/>
                </a:lnTo>
                <a:lnTo>
                  <a:pt x="5789786" y="773658"/>
                </a:lnTo>
                <a:lnTo>
                  <a:pt x="5793838" y="770133"/>
                </a:lnTo>
                <a:lnTo>
                  <a:pt x="5793711" y="770255"/>
                </a:lnTo>
                <a:lnTo>
                  <a:pt x="5828176" y="770255"/>
                </a:lnTo>
                <a:lnTo>
                  <a:pt x="5825727" y="773379"/>
                </a:lnTo>
                <a:lnTo>
                  <a:pt x="5825158" y="774039"/>
                </a:lnTo>
                <a:close/>
              </a:path>
              <a:path w="5859145" h="827404">
                <a:moveTo>
                  <a:pt x="5789466" y="773909"/>
                </a:moveTo>
                <a:lnTo>
                  <a:pt x="5789757" y="773658"/>
                </a:lnTo>
                <a:lnTo>
                  <a:pt x="5789466" y="773909"/>
                </a:lnTo>
                <a:close/>
              </a:path>
              <a:path w="5859145" h="827404">
                <a:moveTo>
                  <a:pt x="5822073" y="777621"/>
                </a:moveTo>
                <a:lnTo>
                  <a:pt x="5784744" y="777621"/>
                </a:lnTo>
                <a:lnTo>
                  <a:pt x="5785227" y="777252"/>
                </a:lnTo>
                <a:lnTo>
                  <a:pt x="5789466" y="773909"/>
                </a:lnTo>
                <a:lnTo>
                  <a:pt x="5789316" y="774039"/>
                </a:lnTo>
                <a:lnTo>
                  <a:pt x="5825158" y="774039"/>
                </a:lnTo>
                <a:lnTo>
                  <a:pt x="5822073" y="777621"/>
                </a:lnTo>
                <a:close/>
              </a:path>
              <a:path w="5859145" h="827404">
                <a:moveTo>
                  <a:pt x="5785075" y="777360"/>
                </a:moveTo>
                <a:lnTo>
                  <a:pt x="5785213" y="777252"/>
                </a:lnTo>
                <a:lnTo>
                  <a:pt x="5785075" y="777360"/>
                </a:lnTo>
                <a:close/>
              </a:path>
              <a:path w="5859145" h="827404">
                <a:moveTo>
                  <a:pt x="5818971" y="780986"/>
                </a:moveTo>
                <a:lnTo>
                  <a:pt x="5779995" y="780986"/>
                </a:lnTo>
                <a:lnTo>
                  <a:pt x="5780490" y="780643"/>
                </a:lnTo>
                <a:lnTo>
                  <a:pt x="5785075" y="777360"/>
                </a:lnTo>
                <a:lnTo>
                  <a:pt x="5784744" y="777621"/>
                </a:lnTo>
                <a:lnTo>
                  <a:pt x="5822073" y="777621"/>
                </a:lnTo>
                <a:lnTo>
                  <a:pt x="5821143" y="778700"/>
                </a:lnTo>
                <a:lnTo>
                  <a:pt x="5818971" y="780986"/>
                </a:lnTo>
                <a:close/>
              </a:path>
              <a:path w="5859145" h="827404">
                <a:moveTo>
                  <a:pt x="5780345" y="780736"/>
                </a:moveTo>
                <a:lnTo>
                  <a:pt x="5780475" y="780643"/>
                </a:lnTo>
                <a:lnTo>
                  <a:pt x="5780345" y="780736"/>
                </a:lnTo>
                <a:close/>
              </a:path>
              <a:path w="5859145" h="827404">
                <a:moveTo>
                  <a:pt x="5815986" y="784110"/>
                </a:moveTo>
                <a:lnTo>
                  <a:pt x="5775080" y="784110"/>
                </a:lnTo>
                <a:lnTo>
                  <a:pt x="5775600" y="783793"/>
                </a:lnTo>
                <a:lnTo>
                  <a:pt x="5780345" y="780736"/>
                </a:lnTo>
                <a:lnTo>
                  <a:pt x="5779995" y="780986"/>
                </a:lnTo>
                <a:lnTo>
                  <a:pt x="5818971" y="780986"/>
                </a:lnTo>
                <a:lnTo>
                  <a:pt x="5815986" y="784110"/>
                </a:lnTo>
                <a:close/>
              </a:path>
              <a:path w="5859145" h="827404">
                <a:moveTo>
                  <a:pt x="5775354" y="783934"/>
                </a:moveTo>
                <a:lnTo>
                  <a:pt x="5775575" y="783793"/>
                </a:lnTo>
                <a:lnTo>
                  <a:pt x="5775354" y="783934"/>
                </a:lnTo>
                <a:close/>
              </a:path>
              <a:path w="5859145" h="827404">
                <a:moveTo>
                  <a:pt x="5812954" y="787006"/>
                </a:moveTo>
                <a:lnTo>
                  <a:pt x="5770012" y="787006"/>
                </a:lnTo>
                <a:lnTo>
                  <a:pt x="5770546" y="786714"/>
                </a:lnTo>
                <a:lnTo>
                  <a:pt x="5775354" y="783934"/>
                </a:lnTo>
                <a:lnTo>
                  <a:pt x="5775080" y="784110"/>
                </a:lnTo>
                <a:lnTo>
                  <a:pt x="5815986" y="784110"/>
                </a:lnTo>
                <a:lnTo>
                  <a:pt x="5812954" y="787006"/>
                </a:lnTo>
                <a:close/>
              </a:path>
              <a:path w="5859145" h="827404">
                <a:moveTo>
                  <a:pt x="5770305" y="786838"/>
                </a:moveTo>
                <a:lnTo>
                  <a:pt x="5770520" y="786714"/>
                </a:lnTo>
                <a:lnTo>
                  <a:pt x="5770305" y="786838"/>
                </a:lnTo>
                <a:close/>
              </a:path>
              <a:path w="5859145" h="827404">
                <a:moveTo>
                  <a:pt x="5810053" y="789673"/>
                </a:moveTo>
                <a:lnTo>
                  <a:pt x="5764793" y="789673"/>
                </a:lnTo>
                <a:lnTo>
                  <a:pt x="5765351" y="789393"/>
                </a:lnTo>
                <a:lnTo>
                  <a:pt x="5770305" y="786838"/>
                </a:lnTo>
                <a:lnTo>
                  <a:pt x="5770012" y="787006"/>
                </a:lnTo>
                <a:lnTo>
                  <a:pt x="5812954" y="787006"/>
                </a:lnTo>
                <a:lnTo>
                  <a:pt x="5811249" y="788631"/>
                </a:lnTo>
                <a:lnTo>
                  <a:pt x="5810053" y="789673"/>
                </a:lnTo>
                <a:close/>
              </a:path>
              <a:path w="5859145" h="827404">
                <a:moveTo>
                  <a:pt x="5765221" y="789452"/>
                </a:moveTo>
                <a:lnTo>
                  <a:pt x="5765351" y="789393"/>
                </a:lnTo>
                <a:lnTo>
                  <a:pt x="5765221" y="789452"/>
                </a:lnTo>
                <a:close/>
              </a:path>
              <a:path w="5859145" h="827404">
                <a:moveTo>
                  <a:pt x="5807296" y="792073"/>
                </a:moveTo>
                <a:lnTo>
                  <a:pt x="5759433" y="792073"/>
                </a:lnTo>
                <a:lnTo>
                  <a:pt x="5760005" y="791832"/>
                </a:lnTo>
                <a:lnTo>
                  <a:pt x="5765221" y="789452"/>
                </a:lnTo>
                <a:lnTo>
                  <a:pt x="5764793" y="789673"/>
                </a:lnTo>
                <a:lnTo>
                  <a:pt x="5810053" y="789673"/>
                </a:lnTo>
                <a:lnTo>
                  <a:pt x="5807296" y="792073"/>
                </a:lnTo>
                <a:close/>
              </a:path>
              <a:path w="5859145" h="827404">
                <a:moveTo>
                  <a:pt x="5759711" y="791947"/>
                </a:moveTo>
                <a:lnTo>
                  <a:pt x="5759966" y="791832"/>
                </a:lnTo>
                <a:lnTo>
                  <a:pt x="5759711" y="791947"/>
                </a:lnTo>
                <a:close/>
              </a:path>
              <a:path w="5859145" h="827404">
                <a:moveTo>
                  <a:pt x="5804713" y="794219"/>
                </a:moveTo>
                <a:lnTo>
                  <a:pt x="5753934" y="794219"/>
                </a:lnTo>
                <a:lnTo>
                  <a:pt x="5754518" y="794004"/>
                </a:lnTo>
                <a:lnTo>
                  <a:pt x="5759711" y="791947"/>
                </a:lnTo>
                <a:lnTo>
                  <a:pt x="5759433" y="792073"/>
                </a:lnTo>
                <a:lnTo>
                  <a:pt x="5807296" y="792073"/>
                </a:lnTo>
                <a:lnTo>
                  <a:pt x="5805953" y="793242"/>
                </a:lnTo>
                <a:lnTo>
                  <a:pt x="5804713" y="794219"/>
                </a:lnTo>
                <a:close/>
              </a:path>
              <a:path w="5859145" h="827404">
                <a:moveTo>
                  <a:pt x="5754257" y="794092"/>
                </a:moveTo>
                <a:lnTo>
                  <a:pt x="5754483" y="794004"/>
                </a:lnTo>
                <a:lnTo>
                  <a:pt x="5754257" y="794092"/>
                </a:lnTo>
                <a:close/>
              </a:path>
              <a:path w="5859145" h="827404">
                <a:moveTo>
                  <a:pt x="5802313" y="796112"/>
                </a:moveTo>
                <a:lnTo>
                  <a:pt x="5748321" y="796112"/>
                </a:lnTo>
                <a:lnTo>
                  <a:pt x="5748918" y="795921"/>
                </a:lnTo>
                <a:lnTo>
                  <a:pt x="5754257" y="794092"/>
                </a:lnTo>
                <a:lnTo>
                  <a:pt x="5753934" y="794219"/>
                </a:lnTo>
                <a:lnTo>
                  <a:pt x="5804713" y="794219"/>
                </a:lnTo>
                <a:lnTo>
                  <a:pt x="5802313" y="796112"/>
                </a:lnTo>
                <a:close/>
              </a:path>
              <a:path w="5859145" h="827404">
                <a:moveTo>
                  <a:pt x="5748692" y="795985"/>
                </a:moveTo>
                <a:lnTo>
                  <a:pt x="5748881" y="795921"/>
                </a:lnTo>
                <a:lnTo>
                  <a:pt x="5748692" y="795985"/>
                </a:lnTo>
                <a:close/>
              </a:path>
              <a:path w="5859145" h="827404">
                <a:moveTo>
                  <a:pt x="5800251" y="797725"/>
                </a:moveTo>
                <a:lnTo>
                  <a:pt x="5742580" y="797725"/>
                </a:lnTo>
                <a:lnTo>
                  <a:pt x="5743190" y="797560"/>
                </a:lnTo>
                <a:lnTo>
                  <a:pt x="5748692" y="795985"/>
                </a:lnTo>
                <a:lnTo>
                  <a:pt x="5748321" y="796112"/>
                </a:lnTo>
                <a:lnTo>
                  <a:pt x="5802313" y="796112"/>
                </a:lnTo>
                <a:lnTo>
                  <a:pt x="5800251" y="797725"/>
                </a:lnTo>
                <a:close/>
              </a:path>
              <a:path w="5859145" h="827404">
                <a:moveTo>
                  <a:pt x="5743031" y="797596"/>
                </a:moveTo>
                <a:lnTo>
                  <a:pt x="5743160" y="797560"/>
                </a:lnTo>
                <a:lnTo>
                  <a:pt x="5743031" y="797596"/>
                </a:lnTo>
                <a:close/>
              </a:path>
              <a:path w="5859145" h="827404">
                <a:moveTo>
                  <a:pt x="5798388" y="799058"/>
                </a:moveTo>
                <a:lnTo>
                  <a:pt x="5736726" y="799058"/>
                </a:lnTo>
                <a:lnTo>
                  <a:pt x="5737348" y="798931"/>
                </a:lnTo>
                <a:lnTo>
                  <a:pt x="5743031" y="797596"/>
                </a:lnTo>
                <a:lnTo>
                  <a:pt x="5742580" y="797725"/>
                </a:lnTo>
                <a:lnTo>
                  <a:pt x="5800251" y="797725"/>
                </a:lnTo>
                <a:lnTo>
                  <a:pt x="5798388" y="799058"/>
                </a:lnTo>
                <a:close/>
              </a:path>
              <a:path w="5859145" h="827404">
                <a:moveTo>
                  <a:pt x="5737029" y="798988"/>
                </a:moveTo>
                <a:lnTo>
                  <a:pt x="5737273" y="798931"/>
                </a:lnTo>
                <a:lnTo>
                  <a:pt x="5737029" y="798988"/>
                </a:lnTo>
                <a:close/>
              </a:path>
              <a:path w="5859145" h="827404">
                <a:moveTo>
                  <a:pt x="5730929" y="800071"/>
                </a:moveTo>
                <a:lnTo>
                  <a:pt x="5737029" y="798988"/>
                </a:lnTo>
                <a:lnTo>
                  <a:pt x="5736726" y="799058"/>
                </a:lnTo>
                <a:lnTo>
                  <a:pt x="5798388" y="799058"/>
                </a:lnTo>
                <a:lnTo>
                  <a:pt x="5797057" y="800011"/>
                </a:lnTo>
                <a:lnTo>
                  <a:pt x="5731404" y="800011"/>
                </a:lnTo>
                <a:lnTo>
                  <a:pt x="5730929" y="800071"/>
                </a:lnTo>
                <a:close/>
              </a:path>
              <a:path w="5859145" h="827404">
                <a:moveTo>
                  <a:pt x="5796932" y="800100"/>
                </a:moveTo>
                <a:lnTo>
                  <a:pt x="5730769" y="800100"/>
                </a:lnTo>
                <a:lnTo>
                  <a:pt x="5731404" y="800011"/>
                </a:lnTo>
                <a:lnTo>
                  <a:pt x="5797057" y="800011"/>
                </a:lnTo>
                <a:close/>
              </a:path>
              <a:path w="5859145" h="827404">
                <a:moveTo>
                  <a:pt x="5795867" y="800862"/>
                </a:moveTo>
                <a:lnTo>
                  <a:pt x="5724724" y="800862"/>
                </a:lnTo>
                <a:lnTo>
                  <a:pt x="5725359" y="800785"/>
                </a:lnTo>
                <a:lnTo>
                  <a:pt x="5730929" y="800071"/>
                </a:lnTo>
                <a:lnTo>
                  <a:pt x="5730769" y="800100"/>
                </a:lnTo>
                <a:lnTo>
                  <a:pt x="5796932" y="800100"/>
                </a:lnTo>
                <a:lnTo>
                  <a:pt x="5795867" y="800862"/>
                </a:lnTo>
                <a:close/>
              </a:path>
              <a:path w="5859145" h="827404">
                <a:moveTo>
                  <a:pt x="5725267" y="800792"/>
                </a:moveTo>
                <a:close/>
              </a:path>
              <a:path w="5859145" h="827404">
                <a:moveTo>
                  <a:pt x="5795246" y="801306"/>
                </a:moveTo>
                <a:lnTo>
                  <a:pt x="5718577" y="801306"/>
                </a:lnTo>
                <a:lnTo>
                  <a:pt x="5719225" y="801268"/>
                </a:lnTo>
                <a:lnTo>
                  <a:pt x="5719074" y="801268"/>
                </a:lnTo>
                <a:lnTo>
                  <a:pt x="5725267" y="800792"/>
                </a:lnTo>
                <a:lnTo>
                  <a:pt x="5724724" y="800862"/>
                </a:lnTo>
                <a:lnTo>
                  <a:pt x="5795867" y="800862"/>
                </a:lnTo>
                <a:lnTo>
                  <a:pt x="5795300" y="801268"/>
                </a:lnTo>
                <a:lnTo>
                  <a:pt x="5718997" y="801274"/>
                </a:lnTo>
                <a:lnTo>
                  <a:pt x="5795291" y="801274"/>
                </a:lnTo>
                <a:close/>
              </a:path>
              <a:path w="5859145" h="827404">
                <a:moveTo>
                  <a:pt x="5772266" y="814146"/>
                </a:moveTo>
                <a:lnTo>
                  <a:pt x="25294" y="814146"/>
                </a:lnTo>
                <a:lnTo>
                  <a:pt x="25294" y="801446"/>
                </a:lnTo>
                <a:lnTo>
                  <a:pt x="5712342" y="801446"/>
                </a:lnTo>
                <a:lnTo>
                  <a:pt x="5718997" y="801274"/>
                </a:lnTo>
                <a:lnTo>
                  <a:pt x="5718577" y="801306"/>
                </a:lnTo>
                <a:lnTo>
                  <a:pt x="5795246" y="801306"/>
                </a:lnTo>
                <a:lnTo>
                  <a:pt x="5794714" y="801687"/>
                </a:lnTo>
                <a:lnTo>
                  <a:pt x="5788783" y="805497"/>
                </a:lnTo>
                <a:lnTo>
                  <a:pt x="5788262" y="805815"/>
                </a:lnTo>
                <a:lnTo>
                  <a:pt x="5782128" y="809320"/>
                </a:lnTo>
                <a:lnTo>
                  <a:pt x="5776362" y="812279"/>
                </a:lnTo>
                <a:lnTo>
                  <a:pt x="5772266" y="814146"/>
                </a:lnTo>
                <a:close/>
              </a:path>
              <a:path w="5859145" h="827404">
                <a:moveTo>
                  <a:pt x="25294" y="814146"/>
                </a:moveTo>
                <a:lnTo>
                  <a:pt x="12594" y="801446"/>
                </a:lnTo>
                <a:lnTo>
                  <a:pt x="25294" y="801446"/>
                </a:lnTo>
                <a:lnTo>
                  <a:pt x="25294" y="814146"/>
                </a:lnTo>
                <a:close/>
              </a:path>
            </a:pathLst>
          </a:custGeom>
          <a:solidFill>
            <a:srgbClr val="4674AB"/>
          </a:solidFill>
        </p:spPr>
        <p:txBody>
          <a:bodyPr wrap="square" lIns="0" tIns="0" rIns="0" bIns="0" rtlCol="0"/>
          <a:lstStyle/>
          <a:p>
            <a:endParaRPr/>
          </a:p>
        </p:txBody>
      </p:sp>
      <p:sp>
        <p:nvSpPr>
          <p:cNvPr id="24" name="object 24"/>
          <p:cNvSpPr txBox="1"/>
          <p:nvPr/>
        </p:nvSpPr>
        <p:spPr>
          <a:xfrm>
            <a:off x="3072295" y="2867482"/>
            <a:ext cx="2692400" cy="330200"/>
          </a:xfrm>
          <a:prstGeom prst="rect">
            <a:avLst/>
          </a:prstGeom>
        </p:spPr>
        <p:txBody>
          <a:bodyPr vert="horz" wrap="square" lIns="0" tIns="0" rIns="0" bIns="0" rtlCol="0">
            <a:spAutoFit/>
          </a:bodyPr>
          <a:lstStyle/>
          <a:p>
            <a:pPr marL="12700">
              <a:lnSpc>
                <a:spcPts val="2835"/>
              </a:lnSpc>
            </a:pPr>
            <a:r>
              <a:rPr sz="2400" dirty="0">
                <a:latin typeface="宋体" panose="02010600030101010101" pitchFamily="2" charset="-122"/>
                <a:cs typeface="宋体" panose="02010600030101010101" pitchFamily="2" charset="-122"/>
              </a:rPr>
              <a:t>•</a:t>
            </a:r>
            <a:r>
              <a:rPr sz="2400" spc="-600" dirty="0">
                <a:latin typeface="宋体" panose="02010600030101010101" pitchFamily="2" charset="-122"/>
                <a:cs typeface="宋体" panose="02010600030101010101" pitchFamily="2" charset="-122"/>
              </a:rPr>
              <a:t> </a:t>
            </a:r>
            <a:r>
              <a:rPr sz="2400" dirty="0">
                <a:latin typeface="宋体" panose="02010600030101010101" pitchFamily="2" charset="-122"/>
                <a:cs typeface="宋体" panose="02010600030101010101" pitchFamily="2" charset="-122"/>
              </a:rPr>
              <a:t>安全生产监管体制</a:t>
            </a:r>
            <a:endParaRPr sz="2400">
              <a:latin typeface="宋体" panose="02010600030101010101" pitchFamily="2" charset="-122"/>
              <a:cs typeface="宋体" panose="02010600030101010101" pitchFamily="2" charset="-122"/>
            </a:endParaRPr>
          </a:p>
        </p:txBody>
      </p:sp>
      <p:sp>
        <p:nvSpPr>
          <p:cNvPr id="25" name="object 25"/>
          <p:cNvSpPr/>
          <p:nvPr/>
        </p:nvSpPr>
        <p:spPr>
          <a:xfrm>
            <a:off x="2051304" y="3564635"/>
            <a:ext cx="864235" cy="1233170"/>
          </a:xfrm>
          <a:custGeom>
            <a:avLst/>
            <a:gdLst/>
            <a:ahLst/>
            <a:cxnLst/>
            <a:rect l="l" t="t" r="r" b="b"/>
            <a:pathLst>
              <a:path w="864235" h="1233170">
                <a:moveTo>
                  <a:pt x="431291" y="1232915"/>
                </a:moveTo>
                <a:lnTo>
                  <a:pt x="0" y="801624"/>
                </a:lnTo>
                <a:lnTo>
                  <a:pt x="0" y="0"/>
                </a:lnTo>
                <a:lnTo>
                  <a:pt x="431291" y="431291"/>
                </a:lnTo>
                <a:lnTo>
                  <a:pt x="864107" y="431291"/>
                </a:lnTo>
                <a:lnTo>
                  <a:pt x="864107" y="801624"/>
                </a:lnTo>
                <a:lnTo>
                  <a:pt x="431291" y="1232915"/>
                </a:lnTo>
                <a:close/>
              </a:path>
              <a:path w="864235" h="1233170">
                <a:moveTo>
                  <a:pt x="864107" y="431291"/>
                </a:moveTo>
                <a:lnTo>
                  <a:pt x="431291" y="431291"/>
                </a:lnTo>
                <a:lnTo>
                  <a:pt x="864107" y="0"/>
                </a:lnTo>
                <a:lnTo>
                  <a:pt x="864107" y="431291"/>
                </a:lnTo>
                <a:close/>
              </a:path>
            </a:pathLst>
          </a:custGeom>
          <a:solidFill>
            <a:srgbClr val="A0B5D3"/>
          </a:solidFill>
        </p:spPr>
        <p:txBody>
          <a:bodyPr wrap="square" lIns="0" tIns="0" rIns="0" bIns="0" rtlCol="0"/>
          <a:lstStyle/>
          <a:p>
            <a:endParaRPr/>
          </a:p>
        </p:txBody>
      </p:sp>
      <p:sp>
        <p:nvSpPr>
          <p:cNvPr id="26" name="object 26"/>
          <p:cNvSpPr/>
          <p:nvPr/>
        </p:nvSpPr>
        <p:spPr>
          <a:xfrm>
            <a:off x="2039023" y="3551491"/>
            <a:ext cx="889000" cy="1258570"/>
          </a:xfrm>
          <a:custGeom>
            <a:avLst/>
            <a:gdLst/>
            <a:ahLst/>
            <a:cxnLst/>
            <a:rect l="l" t="t" r="r" b="b"/>
            <a:pathLst>
              <a:path w="889000" h="1258570">
                <a:moveTo>
                  <a:pt x="444245" y="1258354"/>
                </a:moveTo>
                <a:lnTo>
                  <a:pt x="3721" y="823087"/>
                </a:lnTo>
                <a:lnTo>
                  <a:pt x="0" y="814108"/>
                </a:lnTo>
                <a:lnTo>
                  <a:pt x="0" y="12661"/>
                </a:lnTo>
                <a:lnTo>
                  <a:pt x="11785" y="0"/>
                </a:lnTo>
                <a:lnTo>
                  <a:pt x="14503" y="88"/>
                </a:lnTo>
                <a:lnTo>
                  <a:pt x="25400" y="12661"/>
                </a:lnTo>
                <a:lnTo>
                  <a:pt x="3721" y="21640"/>
                </a:lnTo>
                <a:lnTo>
                  <a:pt x="25400" y="43320"/>
                </a:lnTo>
                <a:lnTo>
                  <a:pt x="25400" y="805129"/>
                </a:lnTo>
                <a:lnTo>
                  <a:pt x="21678" y="805129"/>
                </a:lnTo>
                <a:lnTo>
                  <a:pt x="25400" y="814108"/>
                </a:lnTo>
                <a:lnTo>
                  <a:pt x="30657" y="814108"/>
                </a:lnTo>
                <a:lnTo>
                  <a:pt x="444246" y="1227696"/>
                </a:lnTo>
                <a:lnTo>
                  <a:pt x="435267" y="1236675"/>
                </a:lnTo>
                <a:lnTo>
                  <a:pt x="471194" y="1236675"/>
                </a:lnTo>
                <a:lnTo>
                  <a:pt x="453224" y="1254645"/>
                </a:lnTo>
                <a:lnTo>
                  <a:pt x="451294" y="1256220"/>
                </a:lnTo>
                <a:lnTo>
                  <a:pt x="449110" y="1257388"/>
                </a:lnTo>
                <a:lnTo>
                  <a:pt x="446722" y="1258112"/>
                </a:lnTo>
                <a:lnTo>
                  <a:pt x="444245" y="1258354"/>
                </a:lnTo>
                <a:close/>
              </a:path>
              <a:path w="889000" h="1258570">
                <a:moveTo>
                  <a:pt x="471194" y="435229"/>
                </a:moveTo>
                <a:lnTo>
                  <a:pt x="453224" y="435229"/>
                </a:lnTo>
                <a:lnTo>
                  <a:pt x="444245" y="426250"/>
                </a:lnTo>
                <a:lnTo>
                  <a:pt x="866813" y="3683"/>
                </a:lnTo>
                <a:lnTo>
                  <a:pt x="876693" y="0"/>
                </a:lnTo>
                <a:lnTo>
                  <a:pt x="879373" y="482"/>
                </a:lnTo>
                <a:lnTo>
                  <a:pt x="888492" y="12661"/>
                </a:lnTo>
                <a:lnTo>
                  <a:pt x="863092" y="12661"/>
                </a:lnTo>
                <a:lnTo>
                  <a:pt x="863092" y="43320"/>
                </a:lnTo>
                <a:lnTo>
                  <a:pt x="471194" y="435229"/>
                </a:lnTo>
                <a:close/>
              </a:path>
              <a:path w="889000" h="1258570">
                <a:moveTo>
                  <a:pt x="25400" y="43320"/>
                </a:moveTo>
                <a:lnTo>
                  <a:pt x="3721" y="21640"/>
                </a:lnTo>
                <a:lnTo>
                  <a:pt x="25400" y="12661"/>
                </a:lnTo>
                <a:lnTo>
                  <a:pt x="25400" y="43320"/>
                </a:lnTo>
                <a:close/>
              </a:path>
              <a:path w="889000" h="1258570">
                <a:moveTo>
                  <a:pt x="444245" y="456907"/>
                </a:moveTo>
                <a:lnTo>
                  <a:pt x="25400" y="43320"/>
                </a:lnTo>
                <a:lnTo>
                  <a:pt x="25400" y="12661"/>
                </a:lnTo>
                <a:lnTo>
                  <a:pt x="30657" y="12661"/>
                </a:lnTo>
                <a:lnTo>
                  <a:pt x="444246" y="426250"/>
                </a:lnTo>
                <a:lnTo>
                  <a:pt x="435267" y="435229"/>
                </a:lnTo>
                <a:lnTo>
                  <a:pt x="471194" y="435229"/>
                </a:lnTo>
                <a:lnTo>
                  <a:pt x="453224" y="453199"/>
                </a:lnTo>
                <a:lnTo>
                  <a:pt x="451294" y="454774"/>
                </a:lnTo>
                <a:lnTo>
                  <a:pt x="449110" y="455942"/>
                </a:lnTo>
                <a:lnTo>
                  <a:pt x="446722" y="456666"/>
                </a:lnTo>
                <a:lnTo>
                  <a:pt x="444245" y="456907"/>
                </a:lnTo>
                <a:close/>
              </a:path>
              <a:path w="889000" h="1258570">
                <a:moveTo>
                  <a:pt x="863092" y="43320"/>
                </a:moveTo>
                <a:lnTo>
                  <a:pt x="863092" y="12661"/>
                </a:lnTo>
                <a:lnTo>
                  <a:pt x="884770" y="21640"/>
                </a:lnTo>
                <a:lnTo>
                  <a:pt x="863092" y="43320"/>
                </a:lnTo>
                <a:close/>
              </a:path>
              <a:path w="889000" h="1258570">
                <a:moveTo>
                  <a:pt x="863092" y="808850"/>
                </a:moveTo>
                <a:lnTo>
                  <a:pt x="863092" y="43320"/>
                </a:lnTo>
                <a:lnTo>
                  <a:pt x="884770" y="21640"/>
                </a:lnTo>
                <a:lnTo>
                  <a:pt x="863092" y="12661"/>
                </a:lnTo>
                <a:lnTo>
                  <a:pt x="888492" y="12661"/>
                </a:lnTo>
                <a:lnTo>
                  <a:pt x="888492" y="805129"/>
                </a:lnTo>
                <a:lnTo>
                  <a:pt x="866813" y="805129"/>
                </a:lnTo>
                <a:lnTo>
                  <a:pt x="863092" y="808850"/>
                </a:lnTo>
                <a:close/>
              </a:path>
              <a:path w="889000" h="1258570">
                <a:moveTo>
                  <a:pt x="453224" y="435229"/>
                </a:moveTo>
                <a:lnTo>
                  <a:pt x="435267" y="435229"/>
                </a:lnTo>
                <a:lnTo>
                  <a:pt x="444245" y="426250"/>
                </a:lnTo>
                <a:lnTo>
                  <a:pt x="453224" y="435229"/>
                </a:lnTo>
                <a:close/>
              </a:path>
              <a:path w="889000" h="1258570">
                <a:moveTo>
                  <a:pt x="25400" y="814108"/>
                </a:moveTo>
                <a:lnTo>
                  <a:pt x="21678" y="805129"/>
                </a:lnTo>
                <a:lnTo>
                  <a:pt x="25400" y="808850"/>
                </a:lnTo>
                <a:lnTo>
                  <a:pt x="25400" y="814108"/>
                </a:lnTo>
                <a:close/>
              </a:path>
              <a:path w="889000" h="1258570">
                <a:moveTo>
                  <a:pt x="25400" y="808850"/>
                </a:moveTo>
                <a:lnTo>
                  <a:pt x="21678" y="805129"/>
                </a:lnTo>
                <a:lnTo>
                  <a:pt x="25400" y="805129"/>
                </a:lnTo>
                <a:lnTo>
                  <a:pt x="25400" y="808850"/>
                </a:lnTo>
                <a:close/>
              </a:path>
              <a:path w="889000" h="1258570">
                <a:moveTo>
                  <a:pt x="863092" y="814108"/>
                </a:moveTo>
                <a:lnTo>
                  <a:pt x="863092" y="808850"/>
                </a:lnTo>
                <a:lnTo>
                  <a:pt x="866813" y="805129"/>
                </a:lnTo>
                <a:lnTo>
                  <a:pt x="863092" y="814108"/>
                </a:lnTo>
                <a:close/>
              </a:path>
              <a:path w="889000" h="1258570">
                <a:moveTo>
                  <a:pt x="888492" y="814108"/>
                </a:moveTo>
                <a:lnTo>
                  <a:pt x="863092" y="814108"/>
                </a:lnTo>
                <a:lnTo>
                  <a:pt x="866813" y="805129"/>
                </a:lnTo>
                <a:lnTo>
                  <a:pt x="888492" y="805129"/>
                </a:lnTo>
                <a:lnTo>
                  <a:pt x="888492" y="814108"/>
                </a:lnTo>
                <a:close/>
              </a:path>
              <a:path w="889000" h="1258570">
                <a:moveTo>
                  <a:pt x="30657" y="814108"/>
                </a:moveTo>
                <a:lnTo>
                  <a:pt x="25400" y="814108"/>
                </a:lnTo>
                <a:lnTo>
                  <a:pt x="25400" y="808850"/>
                </a:lnTo>
                <a:lnTo>
                  <a:pt x="30657" y="814108"/>
                </a:lnTo>
                <a:close/>
              </a:path>
              <a:path w="889000" h="1258570">
                <a:moveTo>
                  <a:pt x="471194" y="1236675"/>
                </a:moveTo>
                <a:lnTo>
                  <a:pt x="453224" y="1236675"/>
                </a:lnTo>
                <a:lnTo>
                  <a:pt x="444245" y="1227696"/>
                </a:lnTo>
                <a:lnTo>
                  <a:pt x="863092" y="808850"/>
                </a:lnTo>
                <a:lnTo>
                  <a:pt x="863092" y="814108"/>
                </a:lnTo>
                <a:lnTo>
                  <a:pt x="888492" y="814108"/>
                </a:lnTo>
                <a:lnTo>
                  <a:pt x="888250" y="816584"/>
                </a:lnTo>
                <a:lnTo>
                  <a:pt x="887526" y="818972"/>
                </a:lnTo>
                <a:lnTo>
                  <a:pt x="886358" y="821169"/>
                </a:lnTo>
                <a:lnTo>
                  <a:pt x="884770" y="823087"/>
                </a:lnTo>
                <a:lnTo>
                  <a:pt x="471194" y="1236675"/>
                </a:lnTo>
                <a:close/>
              </a:path>
              <a:path w="889000" h="1258570">
                <a:moveTo>
                  <a:pt x="453224" y="1236675"/>
                </a:moveTo>
                <a:lnTo>
                  <a:pt x="435267" y="1236675"/>
                </a:lnTo>
                <a:lnTo>
                  <a:pt x="444245" y="1227696"/>
                </a:lnTo>
                <a:lnTo>
                  <a:pt x="453224" y="1236675"/>
                </a:lnTo>
                <a:close/>
              </a:path>
            </a:pathLst>
          </a:custGeom>
          <a:solidFill>
            <a:srgbClr val="A0B5D3"/>
          </a:solidFill>
        </p:spPr>
        <p:txBody>
          <a:bodyPr wrap="square" lIns="0" tIns="0" rIns="0" bIns="0" rtlCol="0"/>
          <a:lstStyle/>
          <a:p>
            <a:endParaRPr/>
          </a:p>
        </p:txBody>
      </p:sp>
      <p:sp>
        <p:nvSpPr>
          <p:cNvPr id="27" name="object 27"/>
          <p:cNvSpPr txBox="1"/>
          <p:nvPr/>
        </p:nvSpPr>
        <p:spPr>
          <a:xfrm>
            <a:off x="2393988" y="4011256"/>
            <a:ext cx="177800" cy="330200"/>
          </a:xfrm>
          <a:prstGeom prst="rect">
            <a:avLst/>
          </a:prstGeom>
        </p:spPr>
        <p:txBody>
          <a:bodyPr vert="horz" wrap="square" lIns="0" tIns="0" rIns="0" bIns="0" rtlCol="0">
            <a:spAutoFit/>
          </a:bodyPr>
          <a:lstStyle/>
          <a:p>
            <a:pPr marL="12700">
              <a:lnSpc>
                <a:spcPts val="2835"/>
              </a:lnSpc>
            </a:pPr>
            <a:r>
              <a:rPr sz="2400" dirty="0">
                <a:latin typeface="宋体" panose="02010600030101010101" pitchFamily="2" charset="-122"/>
                <a:cs typeface="宋体" panose="02010600030101010101" pitchFamily="2" charset="-122"/>
              </a:rPr>
              <a:t>2</a:t>
            </a:r>
            <a:endParaRPr sz="2400">
              <a:latin typeface="宋体" panose="02010600030101010101" pitchFamily="2" charset="-122"/>
              <a:cs typeface="宋体" panose="02010600030101010101" pitchFamily="2" charset="-122"/>
            </a:endParaRPr>
          </a:p>
        </p:txBody>
      </p:sp>
      <p:sp>
        <p:nvSpPr>
          <p:cNvPr id="28" name="object 28"/>
          <p:cNvSpPr/>
          <p:nvPr/>
        </p:nvSpPr>
        <p:spPr>
          <a:xfrm>
            <a:off x="2915411" y="3564635"/>
            <a:ext cx="5832475" cy="802005"/>
          </a:xfrm>
          <a:custGeom>
            <a:avLst/>
            <a:gdLst/>
            <a:ahLst/>
            <a:cxnLst/>
            <a:rect l="l" t="t" r="r" b="b"/>
            <a:pathLst>
              <a:path w="5832475" h="802004">
                <a:moveTo>
                  <a:pt x="0" y="801624"/>
                </a:moveTo>
                <a:lnTo>
                  <a:pt x="0" y="0"/>
                </a:lnTo>
                <a:lnTo>
                  <a:pt x="5699760" y="0"/>
                </a:lnTo>
                <a:lnTo>
                  <a:pt x="5742110" y="6661"/>
                </a:lnTo>
                <a:lnTo>
                  <a:pt x="5778837" y="25700"/>
                </a:lnTo>
                <a:lnTo>
                  <a:pt x="5807645" y="54820"/>
                </a:lnTo>
                <a:lnTo>
                  <a:pt x="5826239" y="91727"/>
                </a:lnTo>
                <a:lnTo>
                  <a:pt x="5832347" y="132587"/>
                </a:lnTo>
                <a:lnTo>
                  <a:pt x="5832347" y="667512"/>
                </a:lnTo>
                <a:lnTo>
                  <a:pt x="5825817" y="709871"/>
                </a:lnTo>
                <a:lnTo>
                  <a:pt x="5806905" y="746669"/>
                </a:lnTo>
                <a:lnTo>
                  <a:pt x="5777891" y="775699"/>
                </a:lnTo>
                <a:lnTo>
                  <a:pt x="5741056" y="794754"/>
                </a:lnTo>
                <a:lnTo>
                  <a:pt x="0" y="801624"/>
                </a:lnTo>
                <a:close/>
              </a:path>
            </a:pathLst>
          </a:custGeom>
          <a:solidFill>
            <a:srgbClr val="FFFFFF"/>
          </a:solidFill>
        </p:spPr>
        <p:txBody>
          <a:bodyPr wrap="square" lIns="0" tIns="0" rIns="0" bIns="0" rtlCol="0"/>
          <a:lstStyle/>
          <a:p>
            <a:endParaRPr/>
          </a:p>
        </p:txBody>
      </p:sp>
      <p:sp>
        <p:nvSpPr>
          <p:cNvPr id="29" name="object 29"/>
          <p:cNvSpPr/>
          <p:nvPr/>
        </p:nvSpPr>
        <p:spPr>
          <a:xfrm>
            <a:off x="2902218" y="3551453"/>
            <a:ext cx="5859145" cy="827405"/>
          </a:xfrm>
          <a:custGeom>
            <a:avLst/>
            <a:gdLst/>
            <a:ahLst/>
            <a:cxnLst/>
            <a:rect l="l" t="t" r="r" b="b"/>
            <a:pathLst>
              <a:path w="5859145" h="827404">
                <a:moveTo>
                  <a:pt x="5712991" y="826846"/>
                </a:moveTo>
                <a:lnTo>
                  <a:pt x="12596" y="826846"/>
                </a:lnTo>
                <a:lnTo>
                  <a:pt x="10119" y="826604"/>
                </a:lnTo>
                <a:lnTo>
                  <a:pt x="0" y="11633"/>
                </a:lnTo>
                <a:lnTo>
                  <a:pt x="137" y="10223"/>
                </a:lnTo>
                <a:lnTo>
                  <a:pt x="12596" y="0"/>
                </a:lnTo>
                <a:lnTo>
                  <a:pt x="5712991" y="12"/>
                </a:lnTo>
                <a:lnTo>
                  <a:pt x="5755853" y="6489"/>
                </a:lnTo>
                <a:lnTo>
                  <a:pt x="5772250" y="12700"/>
                </a:lnTo>
                <a:lnTo>
                  <a:pt x="25296" y="12700"/>
                </a:lnTo>
                <a:lnTo>
                  <a:pt x="12596" y="25400"/>
                </a:lnTo>
                <a:lnTo>
                  <a:pt x="25296" y="25400"/>
                </a:lnTo>
                <a:lnTo>
                  <a:pt x="25296" y="801446"/>
                </a:lnTo>
                <a:lnTo>
                  <a:pt x="12596" y="801446"/>
                </a:lnTo>
                <a:lnTo>
                  <a:pt x="25296" y="814146"/>
                </a:lnTo>
                <a:lnTo>
                  <a:pt x="5772268" y="814146"/>
                </a:lnTo>
                <a:lnTo>
                  <a:pt x="5769899" y="815225"/>
                </a:lnTo>
                <a:lnTo>
                  <a:pt x="5727926" y="826058"/>
                </a:lnTo>
                <a:lnTo>
                  <a:pt x="5720509" y="826643"/>
                </a:lnTo>
                <a:lnTo>
                  <a:pt x="5712991" y="826846"/>
                </a:lnTo>
                <a:close/>
              </a:path>
              <a:path w="5859145" h="827404">
                <a:moveTo>
                  <a:pt x="25296" y="25400"/>
                </a:moveTo>
                <a:lnTo>
                  <a:pt x="12596" y="25400"/>
                </a:lnTo>
                <a:lnTo>
                  <a:pt x="25296" y="12700"/>
                </a:lnTo>
                <a:lnTo>
                  <a:pt x="25296" y="25400"/>
                </a:lnTo>
                <a:close/>
              </a:path>
              <a:path w="5859145" h="827404">
                <a:moveTo>
                  <a:pt x="5718998" y="25571"/>
                </a:moveTo>
                <a:lnTo>
                  <a:pt x="5712343" y="25400"/>
                </a:lnTo>
                <a:lnTo>
                  <a:pt x="25296" y="25400"/>
                </a:lnTo>
                <a:lnTo>
                  <a:pt x="25296" y="12700"/>
                </a:lnTo>
                <a:lnTo>
                  <a:pt x="5772250" y="12700"/>
                </a:lnTo>
                <a:lnTo>
                  <a:pt x="5776364" y="14566"/>
                </a:lnTo>
                <a:lnTo>
                  <a:pt x="5795233" y="25539"/>
                </a:lnTo>
                <a:lnTo>
                  <a:pt x="5718579" y="25539"/>
                </a:lnTo>
                <a:lnTo>
                  <a:pt x="5718998" y="25571"/>
                </a:lnTo>
                <a:close/>
              </a:path>
              <a:path w="5859145" h="827404">
                <a:moveTo>
                  <a:pt x="5795287" y="25577"/>
                </a:moveTo>
                <a:lnTo>
                  <a:pt x="5719126" y="25571"/>
                </a:lnTo>
                <a:lnTo>
                  <a:pt x="5718579" y="25539"/>
                </a:lnTo>
                <a:lnTo>
                  <a:pt x="5795233" y="25539"/>
                </a:lnTo>
                <a:close/>
              </a:path>
              <a:path w="5859145" h="827404">
                <a:moveTo>
                  <a:pt x="5725017" y="26034"/>
                </a:moveTo>
                <a:lnTo>
                  <a:pt x="5718998" y="25571"/>
                </a:lnTo>
                <a:lnTo>
                  <a:pt x="5719226" y="25577"/>
                </a:lnTo>
                <a:lnTo>
                  <a:pt x="5795287" y="25577"/>
                </a:lnTo>
                <a:lnTo>
                  <a:pt x="5795876" y="25996"/>
                </a:lnTo>
                <a:lnTo>
                  <a:pt x="5724725" y="25996"/>
                </a:lnTo>
                <a:lnTo>
                  <a:pt x="5725017" y="26034"/>
                </a:lnTo>
                <a:close/>
              </a:path>
              <a:path w="5859145" h="827404">
                <a:moveTo>
                  <a:pt x="5795965" y="26060"/>
                </a:moveTo>
                <a:lnTo>
                  <a:pt x="5725360" y="26060"/>
                </a:lnTo>
                <a:lnTo>
                  <a:pt x="5724725" y="25996"/>
                </a:lnTo>
                <a:lnTo>
                  <a:pt x="5795876" y="25996"/>
                </a:lnTo>
                <a:close/>
              </a:path>
              <a:path w="5859145" h="827404">
                <a:moveTo>
                  <a:pt x="5731183" y="26819"/>
                </a:moveTo>
                <a:lnTo>
                  <a:pt x="5725017" y="26034"/>
                </a:lnTo>
                <a:lnTo>
                  <a:pt x="5725360" y="26060"/>
                </a:lnTo>
                <a:lnTo>
                  <a:pt x="5795965" y="26060"/>
                </a:lnTo>
                <a:lnTo>
                  <a:pt x="5796929" y="26746"/>
                </a:lnTo>
                <a:lnTo>
                  <a:pt x="5730771" y="26746"/>
                </a:lnTo>
                <a:lnTo>
                  <a:pt x="5731183" y="26819"/>
                </a:lnTo>
                <a:close/>
              </a:path>
              <a:path w="5859145" h="827404">
                <a:moveTo>
                  <a:pt x="5797072" y="26847"/>
                </a:moveTo>
                <a:lnTo>
                  <a:pt x="5731406" y="26847"/>
                </a:lnTo>
                <a:lnTo>
                  <a:pt x="5730771" y="26746"/>
                </a:lnTo>
                <a:lnTo>
                  <a:pt x="5796929" y="26746"/>
                </a:lnTo>
                <a:lnTo>
                  <a:pt x="5797072" y="26847"/>
                </a:lnTo>
                <a:close/>
              </a:path>
              <a:path w="5859145" h="827404">
                <a:moveTo>
                  <a:pt x="5798572" y="27914"/>
                </a:moveTo>
                <a:lnTo>
                  <a:pt x="5737349" y="27914"/>
                </a:lnTo>
                <a:lnTo>
                  <a:pt x="5736727" y="27787"/>
                </a:lnTo>
                <a:lnTo>
                  <a:pt x="5731183" y="26819"/>
                </a:lnTo>
                <a:lnTo>
                  <a:pt x="5731406" y="26847"/>
                </a:lnTo>
                <a:lnTo>
                  <a:pt x="5797072" y="26847"/>
                </a:lnTo>
                <a:lnTo>
                  <a:pt x="5798572" y="27914"/>
                </a:lnTo>
                <a:close/>
              </a:path>
              <a:path w="5859145" h="827404">
                <a:moveTo>
                  <a:pt x="5737031" y="27858"/>
                </a:moveTo>
                <a:lnTo>
                  <a:pt x="5736634" y="27787"/>
                </a:lnTo>
                <a:lnTo>
                  <a:pt x="5737031" y="27858"/>
                </a:lnTo>
                <a:close/>
              </a:path>
              <a:path w="5859145" h="827404">
                <a:moveTo>
                  <a:pt x="5800449" y="29286"/>
                </a:moveTo>
                <a:lnTo>
                  <a:pt x="5743191" y="29286"/>
                </a:lnTo>
                <a:lnTo>
                  <a:pt x="5742582" y="29121"/>
                </a:lnTo>
                <a:lnTo>
                  <a:pt x="5737031" y="27858"/>
                </a:lnTo>
                <a:lnTo>
                  <a:pt x="5737349" y="27914"/>
                </a:lnTo>
                <a:lnTo>
                  <a:pt x="5798572" y="27914"/>
                </a:lnTo>
                <a:lnTo>
                  <a:pt x="5799947" y="28892"/>
                </a:lnTo>
                <a:lnTo>
                  <a:pt x="5800449" y="29286"/>
                </a:lnTo>
                <a:close/>
              </a:path>
              <a:path w="5859145" h="827404">
                <a:moveTo>
                  <a:pt x="5743032" y="29249"/>
                </a:moveTo>
                <a:lnTo>
                  <a:pt x="5742479" y="29121"/>
                </a:lnTo>
                <a:lnTo>
                  <a:pt x="5743032" y="29249"/>
                </a:lnTo>
                <a:close/>
              </a:path>
              <a:path w="5859145" h="827404">
                <a:moveTo>
                  <a:pt x="5802538" y="30924"/>
                </a:moveTo>
                <a:lnTo>
                  <a:pt x="5748919" y="30924"/>
                </a:lnTo>
                <a:lnTo>
                  <a:pt x="5748322" y="30734"/>
                </a:lnTo>
                <a:lnTo>
                  <a:pt x="5743032" y="29249"/>
                </a:lnTo>
                <a:lnTo>
                  <a:pt x="5743191" y="29286"/>
                </a:lnTo>
                <a:lnTo>
                  <a:pt x="5800449" y="29286"/>
                </a:lnTo>
                <a:lnTo>
                  <a:pt x="5802538" y="30924"/>
                </a:lnTo>
                <a:close/>
              </a:path>
              <a:path w="5859145" h="827404">
                <a:moveTo>
                  <a:pt x="5748693" y="30860"/>
                </a:moveTo>
                <a:lnTo>
                  <a:pt x="5748249" y="30734"/>
                </a:lnTo>
                <a:lnTo>
                  <a:pt x="5748693" y="30860"/>
                </a:lnTo>
                <a:close/>
              </a:path>
              <a:path w="5859145" h="827404">
                <a:moveTo>
                  <a:pt x="5804983" y="32842"/>
                </a:moveTo>
                <a:lnTo>
                  <a:pt x="5754520" y="32842"/>
                </a:lnTo>
                <a:lnTo>
                  <a:pt x="5753935" y="32626"/>
                </a:lnTo>
                <a:lnTo>
                  <a:pt x="5748693" y="30860"/>
                </a:lnTo>
                <a:lnTo>
                  <a:pt x="5748919" y="30924"/>
                </a:lnTo>
                <a:lnTo>
                  <a:pt x="5802538" y="30924"/>
                </a:lnTo>
                <a:lnTo>
                  <a:pt x="5804983" y="32842"/>
                </a:lnTo>
                <a:close/>
              </a:path>
              <a:path w="5859145" h="827404">
                <a:moveTo>
                  <a:pt x="5754259" y="32753"/>
                </a:moveTo>
                <a:lnTo>
                  <a:pt x="5753885" y="32626"/>
                </a:lnTo>
                <a:lnTo>
                  <a:pt x="5754259" y="32753"/>
                </a:lnTo>
                <a:close/>
              </a:path>
              <a:path w="5859145" h="827404">
                <a:moveTo>
                  <a:pt x="5807574" y="35013"/>
                </a:moveTo>
                <a:lnTo>
                  <a:pt x="5760006" y="35013"/>
                </a:lnTo>
                <a:lnTo>
                  <a:pt x="5759434" y="34772"/>
                </a:lnTo>
                <a:lnTo>
                  <a:pt x="5754259" y="32753"/>
                </a:lnTo>
                <a:lnTo>
                  <a:pt x="5754520" y="32842"/>
                </a:lnTo>
                <a:lnTo>
                  <a:pt x="5804983" y="32842"/>
                </a:lnTo>
                <a:lnTo>
                  <a:pt x="5805955" y="33604"/>
                </a:lnTo>
                <a:lnTo>
                  <a:pt x="5807574" y="35013"/>
                </a:lnTo>
                <a:close/>
              </a:path>
              <a:path w="5859145" h="827404">
                <a:moveTo>
                  <a:pt x="5759712" y="34898"/>
                </a:moveTo>
                <a:lnTo>
                  <a:pt x="5759392" y="34772"/>
                </a:lnTo>
                <a:lnTo>
                  <a:pt x="5759712" y="34898"/>
                </a:lnTo>
                <a:close/>
              </a:path>
              <a:path w="5859145" h="827404">
                <a:moveTo>
                  <a:pt x="5810375" y="37452"/>
                </a:moveTo>
                <a:lnTo>
                  <a:pt x="5765353" y="37452"/>
                </a:lnTo>
                <a:lnTo>
                  <a:pt x="5759712" y="34898"/>
                </a:lnTo>
                <a:lnTo>
                  <a:pt x="5760006" y="35013"/>
                </a:lnTo>
                <a:lnTo>
                  <a:pt x="5807574" y="35013"/>
                </a:lnTo>
                <a:lnTo>
                  <a:pt x="5810375" y="37452"/>
                </a:lnTo>
                <a:close/>
              </a:path>
              <a:path w="5859145" h="827404">
                <a:moveTo>
                  <a:pt x="5813262" y="40132"/>
                </a:moveTo>
                <a:lnTo>
                  <a:pt x="5770547" y="40132"/>
                </a:lnTo>
                <a:lnTo>
                  <a:pt x="5770014" y="39839"/>
                </a:lnTo>
                <a:lnTo>
                  <a:pt x="5765024" y="37303"/>
                </a:lnTo>
                <a:lnTo>
                  <a:pt x="5765353" y="37452"/>
                </a:lnTo>
                <a:lnTo>
                  <a:pt x="5810375" y="37452"/>
                </a:lnTo>
                <a:lnTo>
                  <a:pt x="5811250" y="38214"/>
                </a:lnTo>
                <a:lnTo>
                  <a:pt x="5813262" y="40132"/>
                </a:lnTo>
                <a:close/>
              </a:path>
              <a:path w="5859145" h="827404">
                <a:moveTo>
                  <a:pt x="5770315" y="40013"/>
                </a:moveTo>
                <a:lnTo>
                  <a:pt x="5769977" y="39839"/>
                </a:lnTo>
                <a:lnTo>
                  <a:pt x="5770315" y="40013"/>
                </a:lnTo>
                <a:close/>
              </a:path>
              <a:path w="5859145" h="827404">
                <a:moveTo>
                  <a:pt x="5816305" y="43052"/>
                </a:moveTo>
                <a:lnTo>
                  <a:pt x="5775602" y="43052"/>
                </a:lnTo>
                <a:lnTo>
                  <a:pt x="5775081" y="42735"/>
                </a:lnTo>
                <a:lnTo>
                  <a:pt x="5770315" y="40013"/>
                </a:lnTo>
                <a:lnTo>
                  <a:pt x="5770547" y="40132"/>
                </a:lnTo>
                <a:lnTo>
                  <a:pt x="5813262" y="40132"/>
                </a:lnTo>
                <a:lnTo>
                  <a:pt x="5816305" y="43052"/>
                </a:lnTo>
                <a:close/>
              </a:path>
              <a:path w="5859145" h="827404">
                <a:moveTo>
                  <a:pt x="5775356" y="42911"/>
                </a:moveTo>
                <a:lnTo>
                  <a:pt x="5775049" y="42735"/>
                </a:lnTo>
                <a:lnTo>
                  <a:pt x="5775356" y="42911"/>
                </a:lnTo>
                <a:close/>
              </a:path>
              <a:path w="5859145" h="827404">
                <a:moveTo>
                  <a:pt x="5819298" y="46202"/>
                </a:moveTo>
                <a:lnTo>
                  <a:pt x="5780491" y="46202"/>
                </a:lnTo>
                <a:lnTo>
                  <a:pt x="5775356" y="42911"/>
                </a:lnTo>
                <a:lnTo>
                  <a:pt x="5775602" y="43052"/>
                </a:lnTo>
                <a:lnTo>
                  <a:pt x="5816318" y="43065"/>
                </a:lnTo>
                <a:lnTo>
                  <a:pt x="5819298" y="46202"/>
                </a:lnTo>
                <a:close/>
              </a:path>
              <a:path w="5859145" h="827404">
                <a:moveTo>
                  <a:pt x="5822391" y="49593"/>
                </a:moveTo>
                <a:lnTo>
                  <a:pt x="5785228" y="49593"/>
                </a:lnTo>
                <a:lnTo>
                  <a:pt x="5784746" y="49225"/>
                </a:lnTo>
                <a:lnTo>
                  <a:pt x="5780178" y="46001"/>
                </a:lnTo>
                <a:lnTo>
                  <a:pt x="5780491" y="46202"/>
                </a:lnTo>
                <a:lnTo>
                  <a:pt x="5819298" y="46202"/>
                </a:lnTo>
                <a:lnTo>
                  <a:pt x="5821144" y="48145"/>
                </a:lnTo>
                <a:lnTo>
                  <a:pt x="5822391" y="49593"/>
                </a:lnTo>
                <a:close/>
              </a:path>
              <a:path w="5859145" h="827404">
                <a:moveTo>
                  <a:pt x="5785081" y="49489"/>
                </a:moveTo>
                <a:lnTo>
                  <a:pt x="5784710" y="49225"/>
                </a:lnTo>
                <a:lnTo>
                  <a:pt x="5785081" y="49489"/>
                </a:lnTo>
                <a:close/>
              </a:path>
              <a:path w="5859145" h="827404">
                <a:moveTo>
                  <a:pt x="5825488" y="53187"/>
                </a:moveTo>
                <a:lnTo>
                  <a:pt x="5789787" y="53187"/>
                </a:lnTo>
                <a:lnTo>
                  <a:pt x="5785081" y="49489"/>
                </a:lnTo>
                <a:lnTo>
                  <a:pt x="5785228" y="49593"/>
                </a:lnTo>
                <a:lnTo>
                  <a:pt x="5822391" y="49593"/>
                </a:lnTo>
                <a:lnTo>
                  <a:pt x="5825488" y="53187"/>
                </a:lnTo>
                <a:close/>
              </a:path>
              <a:path w="5859145" h="827404">
                <a:moveTo>
                  <a:pt x="5828513" y="57010"/>
                </a:moveTo>
                <a:lnTo>
                  <a:pt x="5794169" y="57010"/>
                </a:lnTo>
                <a:lnTo>
                  <a:pt x="5793712" y="56591"/>
                </a:lnTo>
                <a:lnTo>
                  <a:pt x="5789463" y="52932"/>
                </a:lnTo>
                <a:lnTo>
                  <a:pt x="5789787" y="53187"/>
                </a:lnTo>
                <a:lnTo>
                  <a:pt x="5825488" y="53187"/>
                </a:lnTo>
                <a:lnTo>
                  <a:pt x="5825728" y="53466"/>
                </a:lnTo>
                <a:lnTo>
                  <a:pt x="5828513" y="57010"/>
                </a:lnTo>
                <a:close/>
              </a:path>
              <a:path w="5859145" h="827404">
                <a:moveTo>
                  <a:pt x="5793975" y="56842"/>
                </a:moveTo>
                <a:lnTo>
                  <a:pt x="5793685" y="56591"/>
                </a:lnTo>
                <a:lnTo>
                  <a:pt x="5793975" y="56842"/>
                </a:lnTo>
                <a:close/>
              </a:path>
              <a:path w="5859145" h="827404">
                <a:moveTo>
                  <a:pt x="5831486" y="61023"/>
                </a:moveTo>
                <a:lnTo>
                  <a:pt x="5798360" y="61023"/>
                </a:lnTo>
                <a:lnTo>
                  <a:pt x="5797928" y="60591"/>
                </a:lnTo>
                <a:lnTo>
                  <a:pt x="5793975" y="56842"/>
                </a:lnTo>
                <a:lnTo>
                  <a:pt x="5794169" y="57010"/>
                </a:lnTo>
                <a:lnTo>
                  <a:pt x="5828513" y="57010"/>
                </a:lnTo>
                <a:lnTo>
                  <a:pt x="5829691" y="58508"/>
                </a:lnTo>
                <a:lnTo>
                  <a:pt x="5831486" y="61023"/>
                </a:lnTo>
                <a:close/>
              </a:path>
              <a:path w="5859145" h="827404">
                <a:moveTo>
                  <a:pt x="5798139" y="60812"/>
                </a:moveTo>
                <a:lnTo>
                  <a:pt x="5797907" y="60591"/>
                </a:lnTo>
                <a:lnTo>
                  <a:pt x="5798139" y="60812"/>
                </a:lnTo>
                <a:close/>
              </a:path>
              <a:path w="5859145" h="827404">
                <a:moveTo>
                  <a:pt x="5834433" y="65227"/>
                </a:moveTo>
                <a:lnTo>
                  <a:pt x="5802348" y="65227"/>
                </a:lnTo>
                <a:lnTo>
                  <a:pt x="5798139" y="60812"/>
                </a:lnTo>
                <a:lnTo>
                  <a:pt x="5798360" y="61023"/>
                </a:lnTo>
                <a:lnTo>
                  <a:pt x="5831486" y="61023"/>
                </a:lnTo>
                <a:lnTo>
                  <a:pt x="5833780" y="64236"/>
                </a:lnTo>
                <a:lnTo>
                  <a:pt x="5834433" y="65227"/>
                </a:lnTo>
                <a:close/>
              </a:path>
              <a:path w="5859145" h="827404">
                <a:moveTo>
                  <a:pt x="5837261" y="69634"/>
                </a:moveTo>
                <a:lnTo>
                  <a:pt x="5806145" y="69634"/>
                </a:lnTo>
                <a:lnTo>
                  <a:pt x="5802115" y="64982"/>
                </a:lnTo>
                <a:lnTo>
                  <a:pt x="5802348" y="65227"/>
                </a:lnTo>
                <a:lnTo>
                  <a:pt x="5834433" y="65227"/>
                </a:lnTo>
                <a:lnTo>
                  <a:pt x="5837261" y="69634"/>
                </a:lnTo>
                <a:close/>
              </a:path>
              <a:path w="5859145" h="827404">
                <a:moveTo>
                  <a:pt x="5839943" y="74206"/>
                </a:moveTo>
                <a:lnTo>
                  <a:pt x="5809726" y="74206"/>
                </a:lnTo>
                <a:lnTo>
                  <a:pt x="5805887" y="69336"/>
                </a:lnTo>
                <a:lnTo>
                  <a:pt x="5806145" y="69634"/>
                </a:lnTo>
                <a:lnTo>
                  <a:pt x="5837261" y="69634"/>
                </a:lnTo>
                <a:lnTo>
                  <a:pt x="5837920" y="70688"/>
                </a:lnTo>
                <a:lnTo>
                  <a:pt x="5839943" y="74206"/>
                </a:lnTo>
                <a:close/>
              </a:path>
              <a:path w="5859145" h="827404">
                <a:moveTo>
                  <a:pt x="5842511" y="78955"/>
                </a:moveTo>
                <a:lnTo>
                  <a:pt x="5813079" y="78955"/>
                </a:lnTo>
                <a:lnTo>
                  <a:pt x="5812736" y="78447"/>
                </a:lnTo>
                <a:lnTo>
                  <a:pt x="5809470" y="73881"/>
                </a:lnTo>
                <a:lnTo>
                  <a:pt x="5809726" y="74206"/>
                </a:lnTo>
                <a:lnTo>
                  <a:pt x="5839943" y="74206"/>
                </a:lnTo>
                <a:lnTo>
                  <a:pt x="5841134" y="76276"/>
                </a:lnTo>
                <a:lnTo>
                  <a:pt x="5842511" y="78955"/>
                </a:lnTo>
                <a:close/>
              </a:path>
              <a:path w="5859145" h="827404">
                <a:moveTo>
                  <a:pt x="5812906" y="78712"/>
                </a:moveTo>
                <a:lnTo>
                  <a:pt x="5812718" y="78447"/>
                </a:lnTo>
                <a:lnTo>
                  <a:pt x="5812906" y="78712"/>
                </a:lnTo>
                <a:close/>
              </a:path>
              <a:path w="5859145" h="827404">
                <a:moveTo>
                  <a:pt x="5844961" y="83870"/>
                </a:moveTo>
                <a:lnTo>
                  <a:pt x="5816216" y="83870"/>
                </a:lnTo>
                <a:lnTo>
                  <a:pt x="5815899" y="83350"/>
                </a:lnTo>
                <a:lnTo>
                  <a:pt x="5812906" y="78712"/>
                </a:lnTo>
                <a:lnTo>
                  <a:pt x="5813079" y="78955"/>
                </a:lnTo>
                <a:lnTo>
                  <a:pt x="5842511" y="78955"/>
                </a:lnTo>
                <a:lnTo>
                  <a:pt x="5844372" y="82575"/>
                </a:lnTo>
                <a:lnTo>
                  <a:pt x="5844961" y="83870"/>
                </a:lnTo>
                <a:close/>
              </a:path>
              <a:path w="5859145" h="827404">
                <a:moveTo>
                  <a:pt x="5816042" y="83599"/>
                </a:moveTo>
                <a:lnTo>
                  <a:pt x="5815882" y="83350"/>
                </a:lnTo>
                <a:lnTo>
                  <a:pt x="5816042" y="83599"/>
                </a:lnTo>
                <a:close/>
              </a:path>
              <a:path w="5859145" h="827404">
                <a:moveTo>
                  <a:pt x="5847266" y="88938"/>
                </a:moveTo>
                <a:lnTo>
                  <a:pt x="5819112" y="88938"/>
                </a:lnTo>
                <a:lnTo>
                  <a:pt x="5816042" y="83599"/>
                </a:lnTo>
                <a:lnTo>
                  <a:pt x="5816216" y="83870"/>
                </a:lnTo>
                <a:lnTo>
                  <a:pt x="5844961" y="83870"/>
                </a:lnTo>
                <a:lnTo>
                  <a:pt x="5847266" y="88938"/>
                </a:lnTo>
                <a:close/>
              </a:path>
              <a:path w="5859145" h="827404">
                <a:moveTo>
                  <a:pt x="5849334" y="94157"/>
                </a:moveTo>
                <a:lnTo>
                  <a:pt x="5821766" y="94157"/>
                </a:lnTo>
                <a:lnTo>
                  <a:pt x="5821499" y="93599"/>
                </a:lnTo>
                <a:lnTo>
                  <a:pt x="5818939" y="88637"/>
                </a:lnTo>
                <a:lnTo>
                  <a:pt x="5819112" y="88938"/>
                </a:lnTo>
                <a:lnTo>
                  <a:pt x="5847266" y="88938"/>
                </a:lnTo>
                <a:lnTo>
                  <a:pt x="5847560" y="89623"/>
                </a:lnTo>
                <a:lnTo>
                  <a:pt x="5849334" y="94157"/>
                </a:lnTo>
                <a:close/>
              </a:path>
              <a:path w="5859145" h="827404">
                <a:moveTo>
                  <a:pt x="5821648" y="93927"/>
                </a:moveTo>
                <a:lnTo>
                  <a:pt x="5821480" y="93599"/>
                </a:lnTo>
                <a:lnTo>
                  <a:pt x="5821648" y="93927"/>
                </a:lnTo>
                <a:close/>
              </a:path>
              <a:path w="5859145" h="827404">
                <a:moveTo>
                  <a:pt x="5851263" y="99517"/>
                </a:moveTo>
                <a:lnTo>
                  <a:pt x="5824179" y="99517"/>
                </a:lnTo>
                <a:lnTo>
                  <a:pt x="5823938" y="98945"/>
                </a:lnTo>
                <a:lnTo>
                  <a:pt x="5821648" y="93927"/>
                </a:lnTo>
                <a:lnTo>
                  <a:pt x="5821766" y="94157"/>
                </a:lnTo>
                <a:lnTo>
                  <a:pt x="5849334" y="94157"/>
                </a:lnTo>
                <a:lnTo>
                  <a:pt x="5850163" y="96278"/>
                </a:lnTo>
                <a:lnTo>
                  <a:pt x="5851263" y="99517"/>
                </a:lnTo>
                <a:close/>
              </a:path>
              <a:path w="5859145" h="827404">
                <a:moveTo>
                  <a:pt x="5824053" y="99239"/>
                </a:moveTo>
                <a:lnTo>
                  <a:pt x="5823920" y="98945"/>
                </a:lnTo>
                <a:lnTo>
                  <a:pt x="5824053" y="99239"/>
                </a:lnTo>
                <a:close/>
              </a:path>
              <a:path w="5859145" h="827404">
                <a:moveTo>
                  <a:pt x="5852989" y="105016"/>
                </a:moveTo>
                <a:lnTo>
                  <a:pt x="5826325" y="105016"/>
                </a:lnTo>
                <a:lnTo>
                  <a:pt x="5826109" y="104419"/>
                </a:lnTo>
                <a:lnTo>
                  <a:pt x="5824053" y="99239"/>
                </a:lnTo>
                <a:lnTo>
                  <a:pt x="5824179" y="99517"/>
                </a:lnTo>
                <a:lnTo>
                  <a:pt x="5851263" y="99517"/>
                </a:lnTo>
                <a:lnTo>
                  <a:pt x="5852271" y="102488"/>
                </a:lnTo>
                <a:lnTo>
                  <a:pt x="5852989" y="105016"/>
                </a:lnTo>
                <a:close/>
              </a:path>
              <a:path w="5859145" h="827404">
                <a:moveTo>
                  <a:pt x="5826223" y="104756"/>
                </a:moveTo>
                <a:lnTo>
                  <a:pt x="5826091" y="104419"/>
                </a:lnTo>
                <a:lnTo>
                  <a:pt x="5826223" y="104756"/>
                </a:lnTo>
                <a:close/>
              </a:path>
              <a:path w="5859145" h="827404">
                <a:moveTo>
                  <a:pt x="5854552" y="110629"/>
                </a:moveTo>
                <a:lnTo>
                  <a:pt x="5828205" y="110629"/>
                </a:lnTo>
                <a:lnTo>
                  <a:pt x="5828027" y="110032"/>
                </a:lnTo>
                <a:lnTo>
                  <a:pt x="5826223" y="104756"/>
                </a:lnTo>
                <a:lnTo>
                  <a:pt x="5826325" y="105016"/>
                </a:lnTo>
                <a:lnTo>
                  <a:pt x="5852989" y="105016"/>
                </a:lnTo>
                <a:lnTo>
                  <a:pt x="5854414" y="110032"/>
                </a:lnTo>
                <a:lnTo>
                  <a:pt x="5854552" y="110629"/>
                </a:lnTo>
                <a:close/>
              </a:path>
              <a:path w="5859145" h="827404">
                <a:moveTo>
                  <a:pt x="5828149" y="110463"/>
                </a:moveTo>
                <a:lnTo>
                  <a:pt x="5828004" y="110032"/>
                </a:lnTo>
                <a:lnTo>
                  <a:pt x="5828149" y="110463"/>
                </a:lnTo>
                <a:close/>
              </a:path>
              <a:path w="5859145" h="827404">
                <a:moveTo>
                  <a:pt x="5855872" y="116370"/>
                </a:moveTo>
                <a:lnTo>
                  <a:pt x="5829818" y="116370"/>
                </a:lnTo>
                <a:lnTo>
                  <a:pt x="5829665" y="115760"/>
                </a:lnTo>
                <a:lnTo>
                  <a:pt x="5828149" y="110463"/>
                </a:lnTo>
                <a:lnTo>
                  <a:pt x="5828205" y="110629"/>
                </a:lnTo>
                <a:lnTo>
                  <a:pt x="5854552" y="110629"/>
                </a:lnTo>
                <a:lnTo>
                  <a:pt x="5855872" y="116370"/>
                </a:lnTo>
                <a:close/>
              </a:path>
              <a:path w="5859145" h="827404">
                <a:moveTo>
                  <a:pt x="5829753" y="116140"/>
                </a:moveTo>
                <a:lnTo>
                  <a:pt x="5829646" y="115760"/>
                </a:lnTo>
                <a:lnTo>
                  <a:pt x="5829753" y="116140"/>
                </a:lnTo>
                <a:close/>
              </a:path>
              <a:path w="5859145" h="827404">
                <a:moveTo>
                  <a:pt x="5856943" y="122212"/>
                </a:moveTo>
                <a:lnTo>
                  <a:pt x="5831151" y="122212"/>
                </a:lnTo>
                <a:lnTo>
                  <a:pt x="5831024" y="121589"/>
                </a:lnTo>
                <a:lnTo>
                  <a:pt x="5829753" y="116140"/>
                </a:lnTo>
                <a:lnTo>
                  <a:pt x="5829818" y="116370"/>
                </a:lnTo>
                <a:lnTo>
                  <a:pt x="5855872" y="116370"/>
                </a:lnTo>
                <a:lnTo>
                  <a:pt x="5856031" y="117132"/>
                </a:lnTo>
                <a:lnTo>
                  <a:pt x="5856943" y="122212"/>
                </a:lnTo>
                <a:close/>
              </a:path>
              <a:path w="5859145" h="827404">
                <a:moveTo>
                  <a:pt x="5831082" y="121911"/>
                </a:moveTo>
                <a:lnTo>
                  <a:pt x="5831008" y="121589"/>
                </a:lnTo>
                <a:lnTo>
                  <a:pt x="5831082" y="121911"/>
                </a:lnTo>
                <a:close/>
              </a:path>
              <a:path w="5859145" h="827404">
                <a:moveTo>
                  <a:pt x="5857784" y="128168"/>
                </a:moveTo>
                <a:lnTo>
                  <a:pt x="5832205" y="128168"/>
                </a:lnTo>
                <a:lnTo>
                  <a:pt x="5831082" y="121911"/>
                </a:lnTo>
                <a:lnTo>
                  <a:pt x="5831151" y="122212"/>
                </a:lnTo>
                <a:lnTo>
                  <a:pt x="5856943" y="122212"/>
                </a:lnTo>
                <a:lnTo>
                  <a:pt x="5857212" y="123710"/>
                </a:lnTo>
                <a:lnTo>
                  <a:pt x="5857784" y="128168"/>
                </a:lnTo>
                <a:close/>
              </a:path>
              <a:path w="5859145" h="827404">
                <a:moveTo>
                  <a:pt x="5858412" y="134226"/>
                </a:moveTo>
                <a:lnTo>
                  <a:pt x="5832955" y="134226"/>
                </a:lnTo>
                <a:lnTo>
                  <a:pt x="5832891" y="133591"/>
                </a:lnTo>
                <a:lnTo>
                  <a:pt x="5832134" y="127770"/>
                </a:lnTo>
                <a:lnTo>
                  <a:pt x="5832205" y="128168"/>
                </a:lnTo>
                <a:lnTo>
                  <a:pt x="5857784" y="128168"/>
                </a:lnTo>
                <a:lnTo>
                  <a:pt x="5858152" y="131025"/>
                </a:lnTo>
                <a:lnTo>
                  <a:pt x="5858412" y="134226"/>
                </a:lnTo>
                <a:close/>
              </a:path>
              <a:path w="5859145" h="827404">
                <a:moveTo>
                  <a:pt x="5832918" y="133933"/>
                </a:moveTo>
                <a:lnTo>
                  <a:pt x="5832874" y="133591"/>
                </a:lnTo>
                <a:lnTo>
                  <a:pt x="5832918" y="133933"/>
                </a:lnTo>
                <a:close/>
              </a:path>
              <a:path w="5859145" h="827404">
                <a:moveTo>
                  <a:pt x="5858788" y="140373"/>
                </a:moveTo>
                <a:lnTo>
                  <a:pt x="5833412" y="140373"/>
                </a:lnTo>
                <a:lnTo>
                  <a:pt x="5832918" y="133933"/>
                </a:lnTo>
                <a:lnTo>
                  <a:pt x="5832955" y="134226"/>
                </a:lnTo>
                <a:lnTo>
                  <a:pt x="5858412" y="134226"/>
                </a:lnTo>
                <a:lnTo>
                  <a:pt x="5858736" y="138442"/>
                </a:lnTo>
                <a:lnTo>
                  <a:pt x="5858788" y="140373"/>
                </a:lnTo>
                <a:close/>
              </a:path>
              <a:path w="5859145" h="827404">
                <a:moveTo>
                  <a:pt x="5858939" y="146596"/>
                </a:moveTo>
                <a:lnTo>
                  <a:pt x="5833552" y="146596"/>
                </a:lnTo>
                <a:lnTo>
                  <a:pt x="5833380" y="139953"/>
                </a:lnTo>
                <a:lnTo>
                  <a:pt x="5833412" y="140373"/>
                </a:lnTo>
                <a:lnTo>
                  <a:pt x="5858788" y="140373"/>
                </a:lnTo>
                <a:lnTo>
                  <a:pt x="5858939" y="145961"/>
                </a:lnTo>
                <a:lnTo>
                  <a:pt x="5858939" y="146596"/>
                </a:lnTo>
                <a:close/>
              </a:path>
              <a:path w="5859145" h="827404">
                <a:moveTo>
                  <a:pt x="5858769" y="687120"/>
                </a:moveTo>
                <a:lnTo>
                  <a:pt x="5833374" y="687120"/>
                </a:lnTo>
                <a:lnTo>
                  <a:pt x="5833412" y="686485"/>
                </a:lnTo>
                <a:lnTo>
                  <a:pt x="5833552" y="680250"/>
                </a:lnTo>
                <a:lnTo>
                  <a:pt x="5833539" y="146278"/>
                </a:lnTo>
                <a:lnTo>
                  <a:pt x="5833552" y="146596"/>
                </a:lnTo>
                <a:lnTo>
                  <a:pt x="5858939" y="146596"/>
                </a:lnTo>
                <a:lnTo>
                  <a:pt x="5858939" y="680567"/>
                </a:lnTo>
                <a:lnTo>
                  <a:pt x="5858769" y="687120"/>
                </a:lnTo>
                <a:close/>
              </a:path>
              <a:path w="5859145" h="827404">
                <a:moveTo>
                  <a:pt x="5833379" y="686911"/>
                </a:moveTo>
                <a:lnTo>
                  <a:pt x="5833390" y="686485"/>
                </a:lnTo>
                <a:lnTo>
                  <a:pt x="5833379" y="686911"/>
                </a:lnTo>
                <a:close/>
              </a:path>
              <a:path w="5859145" h="827404">
                <a:moveTo>
                  <a:pt x="5858363" y="693267"/>
                </a:moveTo>
                <a:lnTo>
                  <a:pt x="5832891" y="693267"/>
                </a:lnTo>
                <a:lnTo>
                  <a:pt x="5832955" y="692632"/>
                </a:lnTo>
                <a:lnTo>
                  <a:pt x="5833379" y="686911"/>
                </a:lnTo>
                <a:lnTo>
                  <a:pt x="5833374" y="687120"/>
                </a:lnTo>
                <a:lnTo>
                  <a:pt x="5858769" y="687120"/>
                </a:lnTo>
                <a:lnTo>
                  <a:pt x="5858736" y="688416"/>
                </a:lnTo>
                <a:lnTo>
                  <a:pt x="5858363" y="693267"/>
                </a:lnTo>
                <a:close/>
              </a:path>
              <a:path w="5859145" h="827404">
                <a:moveTo>
                  <a:pt x="5832918" y="692924"/>
                </a:moveTo>
                <a:lnTo>
                  <a:pt x="5832940" y="692632"/>
                </a:lnTo>
                <a:lnTo>
                  <a:pt x="5832918" y="692924"/>
                </a:lnTo>
                <a:close/>
              </a:path>
              <a:path w="5859145" h="827404">
                <a:moveTo>
                  <a:pt x="5857704" y="699312"/>
                </a:moveTo>
                <a:lnTo>
                  <a:pt x="5832104" y="699312"/>
                </a:lnTo>
                <a:lnTo>
                  <a:pt x="5832205" y="698677"/>
                </a:lnTo>
                <a:lnTo>
                  <a:pt x="5832918" y="692924"/>
                </a:lnTo>
                <a:lnTo>
                  <a:pt x="5832891" y="693267"/>
                </a:lnTo>
                <a:lnTo>
                  <a:pt x="5858363" y="693267"/>
                </a:lnTo>
                <a:lnTo>
                  <a:pt x="5858152" y="695833"/>
                </a:lnTo>
                <a:lnTo>
                  <a:pt x="5857704" y="699312"/>
                </a:lnTo>
                <a:close/>
              </a:path>
              <a:path w="5859145" h="827404">
                <a:moveTo>
                  <a:pt x="5832134" y="699074"/>
                </a:moveTo>
                <a:lnTo>
                  <a:pt x="5832185" y="698677"/>
                </a:lnTo>
                <a:lnTo>
                  <a:pt x="5832134" y="699074"/>
                </a:lnTo>
                <a:close/>
              </a:path>
              <a:path w="5859145" h="827404">
                <a:moveTo>
                  <a:pt x="5856833" y="705256"/>
                </a:moveTo>
                <a:lnTo>
                  <a:pt x="5831024" y="705256"/>
                </a:lnTo>
                <a:lnTo>
                  <a:pt x="5831151" y="704634"/>
                </a:lnTo>
                <a:lnTo>
                  <a:pt x="5832134" y="699074"/>
                </a:lnTo>
                <a:lnTo>
                  <a:pt x="5832104" y="699312"/>
                </a:lnTo>
                <a:lnTo>
                  <a:pt x="5857704" y="699312"/>
                </a:lnTo>
                <a:lnTo>
                  <a:pt x="5857212" y="703148"/>
                </a:lnTo>
                <a:lnTo>
                  <a:pt x="5856833" y="705256"/>
                </a:lnTo>
                <a:close/>
              </a:path>
              <a:path w="5859145" h="827404">
                <a:moveTo>
                  <a:pt x="5831082" y="704937"/>
                </a:moveTo>
                <a:lnTo>
                  <a:pt x="5831136" y="704634"/>
                </a:lnTo>
                <a:lnTo>
                  <a:pt x="5831082" y="704937"/>
                </a:lnTo>
                <a:close/>
              </a:path>
              <a:path w="5859145" h="827404">
                <a:moveTo>
                  <a:pt x="5855731" y="711098"/>
                </a:moveTo>
                <a:lnTo>
                  <a:pt x="5829665" y="711098"/>
                </a:lnTo>
                <a:lnTo>
                  <a:pt x="5831082" y="704937"/>
                </a:lnTo>
                <a:lnTo>
                  <a:pt x="5831024" y="705256"/>
                </a:lnTo>
                <a:lnTo>
                  <a:pt x="5856833" y="705256"/>
                </a:lnTo>
                <a:lnTo>
                  <a:pt x="5856031" y="709726"/>
                </a:lnTo>
                <a:lnTo>
                  <a:pt x="5855731" y="711098"/>
                </a:lnTo>
                <a:close/>
              </a:path>
              <a:path w="5859145" h="827404">
                <a:moveTo>
                  <a:pt x="5829752" y="710721"/>
                </a:moveTo>
                <a:lnTo>
                  <a:pt x="5829806" y="710488"/>
                </a:lnTo>
                <a:lnTo>
                  <a:pt x="5829752" y="710721"/>
                </a:lnTo>
                <a:close/>
              </a:path>
              <a:path w="5859145" h="827404">
                <a:moveTo>
                  <a:pt x="5854414" y="716826"/>
                </a:moveTo>
                <a:lnTo>
                  <a:pt x="5828027" y="716826"/>
                </a:lnTo>
                <a:lnTo>
                  <a:pt x="5828205" y="716229"/>
                </a:lnTo>
                <a:lnTo>
                  <a:pt x="5829752" y="710721"/>
                </a:lnTo>
                <a:lnTo>
                  <a:pt x="5829665" y="711098"/>
                </a:lnTo>
                <a:lnTo>
                  <a:pt x="5855731" y="711098"/>
                </a:lnTo>
                <a:lnTo>
                  <a:pt x="5854414" y="716826"/>
                </a:lnTo>
                <a:close/>
              </a:path>
              <a:path w="5859145" h="827404">
                <a:moveTo>
                  <a:pt x="5828149" y="716393"/>
                </a:moveTo>
                <a:lnTo>
                  <a:pt x="5828196" y="716229"/>
                </a:lnTo>
                <a:lnTo>
                  <a:pt x="5828149" y="716393"/>
                </a:lnTo>
                <a:close/>
              </a:path>
              <a:path w="5859145" h="827404">
                <a:moveTo>
                  <a:pt x="5852823" y="722426"/>
                </a:moveTo>
                <a:lnTo>
                  <a:pt x="5826109" y="722426"/>
                </a:lnTo>
                <a:lnTo>
                  <a:pt x="5826325" y="721842"/>
                </a:lnTo>
                <a:lnTo>
                  <a:pt x="5828149" y="716393"/>
                </a:lnTo>
                <a:lnTo>
                  <a:pt x="5828027" y="716826"/>
                </a:lnTo>
                <a:lnTo>
                  <a:pt x="5854414" y="716826"/>
                </a:lnTo>
                <a:lnTo>
                  <a:pt x="5852823" y="722426"/>
                </a:lnTo>
                <a:close/>
              </a:path>
              <a:path w="5859145" h="827404">
                <a:moveTo>
                  <a:pt x="5826194" y="722175"/>
                </a:moveTo>
                <a:lnTo>
                  <a:pt x="5826307" y="721842"/>
                </a:lnTo>
                <a:lnTo>
                  <a:pt x="5826194" y="722175"/>
                </a:lnTo>
                <a:close/>
              </a:path>
              <a:path w="5859145" h="827404">
                <a:moveTo>
                  <a:pt x="5851059" y="727913"/>
                </a:moveTo>
                <a:lnTo>
                  <a:pt x="5823938" y="727913"/>
                </a:lnTo>
                <a:lnTo>
                  <a:pt x="5824179" y="727341"/>
                </a:lnTo>
                <a:lnTo>
                  <a:pt x="5826194" y="722175"/>
                </a:lnTo>
                <a:lnTo>
                  <a:pt x="5826109" y="722426"/>
                </a:lnTo>
                <a:lnTo>
                  <a:pt x="5852823" y="722426"/>
                </a:lnTo>
                <a:lnTo>
                  <a:pt x="5852271" y="724369"/>
                </a:lnTo>
                <a:lnTo>
                  <a:pt x="5851059" y="727913"/>
                </a:lnTo>
                <a:close/>
              </a:path>
              <a:path w="5859145" h="827404">
                <a:moveTo>
                  <a:pt x="5824055" y="727615"/>
                </a:moveTo>
                <a:lnTo>
                  <a:pt x="5824163" y="727341"/>
                </a:lnTo>
                <a:lnTo>
                  <a:pt x="5824055" y="727615"/>
                </a:lnTo>
                <a:close/>
              </a:path>
              <a:path w="5859145" h="827404">
                <a:moveTo>
                  <a:pt x="5849126" y="733247"/>
                </a:moveTo>
                <a:lnTo>
                  <a:pt x="5821499" y="733247"/>
                </a:lnTo>
                <a:lnTo>
                  <a:pt x="5821766" y="732701"/>
                </a:lnTo>
                <a:lnTo>
                  <a:pt x="5824055" y="727615"/>
                </a:lnTo>
                <a:lnTo>
                  <a:pt x="5823938" y="727913"/>
                </a:lnTo>
                <a:lnTo>
                  <a:pt x="5851059" y="727913"/>
                </a:lnTo>
                <a:lnTo>
                  <a:pt x="5849947" y="731164"/>
                </a:lnTo>
                <a:lnTo>
                  <a:pt x="5849126" y="733247"/>
                </a:lnTo>
                <a:close/>
              </a:path>
              <a:path w="5859145" h="827404">
                <a:moveTo>
                  <a:pt x="5821600" y="733024"/>
                </a:moveTo>
                <a:lnTo>
                  <a:pt x="5821747" y="732701"/>
                </a:lnTo>
                <a:lnTo>
                  <a:pt x="5821600" y="733024"/>
                </a:lnTo>
                <a:close/>
              </a:path>
              <a:path w="5859145" h="827404">
                <a:moveTo>
                  <a:pt x="5847018" y="738454"/>
                </a:moveTo>
                <a:lnTo>
                  <a:pt x="5818820" y="738454"/>
                </a:lnTo>
                <a:lnTo>
                  <a:pt x="5821600" y="733024"/>
                </a:lnTo>
                <a:lnTo>
                  <a:pt x="5821499" y="733247"/>
                </a:lnTo>
                <a:lnTo>
                  <a:pt x="5849126" y="733247"/>
                </a:lnTo>
                <a:lnTo>
                  <a:pt x="5847560" y="737222"/>
                </a:lnTo>
                <a:lnTo>
                  <a:pt x="5847018" y="738454"/>
                </a:lnTo>
                <a:close/>
              </a:path>
              <a:path w="5859145" h="827404">
                <a:moveTo>
                  <a:pt x="5818996" y="738109"/>
                </a:moveTo>
                <a:lnTo>
                  <a:pt x="5819099" y="737908"/>
                </a:lnTo>
                <a:lnTo>
                  <a:pt x="5818996" y="738109"/>
                </a:lnTo>
                <a:close/>
              </a:path>
              <a:path w="5859145" h="827404">
                <a:moveTo>
                  <a:pt x="5844719" y="743508"/>
                </a:moveTo>
                <a:lnTo>
                  <a:pt x="5815899" y="743508"/>
                </a:lnTo>
                <a:lnTo>
                  <a:pt x="5816216" y="742988"/>
                </a:lnTo>
                <a:lnTo>
                  <a:pt x="5818996" y="738109"/>
                </a:lnTo>
                <a:lnTo>
                  <a:pt x="5818820" y="738454"/>
                </a:lnTo>
                <a:lnTo>
                  <a:pt x="5847018" y="738454"/>
                </a:lnTo>
                <a:lnTo>
                  <a:pt x="5844719" y="743508"/>
                </a:lnTo>
                <a:close/>
              </a:path>
              <a:path w="5859145" h="827404">
                <a:moveTo>
                  <a:pt x="5816042" y="743258"/>
                </a:moveTo>
                <a:lnTo>
                  <a:pt x="5816197" y="742988"/>
                </a:lnTo>
                <a:lnTo>
                  <a:pt x="5816042" y="743258"/>
                </a:lnTo>
                <a:close/>
              </a:path>
              <a:path w="5859145" h="827404">
                <a:moveTo>
                  <a:pt x="5842263" y="748398"/>
                </a:moveTo>
                <a:lnTo>
                  <a:pt x="5812736" y="748398"/>
                </a:lnTo>
                <a:lnTo>
                  <a:pt x="5813079" y="747902"/>
                </a:lnTo>
                <a:lnTo>
                  <a:pt x="5816042" y="743258"/>
                </a:lnTo>
                <a:lnTo>
                  <a:pt x="5815899" y="743508"/>
                </a:lnTo>
                <a:lnTo>
                  <a:pt x="5844719" y="743508"/>
                </a:lnTo>
                <a:lnTo>
                  <a:pt x="5844372" y="744270"/>
                </a:lnTo>
                <a:lnTo>
                  <a:pt x="5842263" y="748398"/>
                </a:lnTo>
                <a:close/>
              </a:path>
              <a:path w="5859145" h="827404">
                <a:moveTo>
                  <a:pt x="5812825" y="748260"/>
                </a:moveTo>
                <a:lnTo>
                  <a:pt x="5813055" y="747902"/>
                </a:lnTo>
                <a:lnTo>
                  <a:pt x="5812825" y="748260"/>
                </a:lnTo>
                <a:close/>
              </a:path>
              <a:path w="5859145" h="827404">
                <a:moveTo>
                  <a:pt x="5839655" y="753135"/>
                </a:moveTo>
                <a:lnTo>
                  <a:pt x="5809358" y="753135"/>
                </a:lnTo>
                <a:lnTo>
                  <a:pt x="5809726" y="752652"/>
                </a:lnTo>
                <a:lnTo>
                  <a:pt x="5812825" y="748260"/>
                </a:lnTo>
                <a:lnTo>
                  <a:pt x="5812736" y="748398"/>
                </a:lnTo>
                <a:lnTo>
                  <a:pt x="5842263" y="748398"/>
                </a:lnTo>
                <a:lnTo>
                  <a:pt x="5841426" y="750036"/>
                </a:lnTo>
                <a:lnTo>
                  <a:pt x="5839655" y="753135"/>
                </a:lnTo>
                <a:close/>
              </a:path>
              <a:path w="5859145" h="827404">
                <a:moveTo>
                  <a:pt x="5809470" y="752977"/>
                </a:moveTo>
                <a:lnTo>
                  <a:pt x="5809701" y="752652"/>
                </a:lnTo>
                <a:lnTo>
                  <a:pt x="5809470" y="752977"/>
                </a:lnTo>
                <a:close/>
              </a:path>
              <a:path w="5859145" h="827404">
                <a:moveTo>
                  <a:pt x="5836959" y="757694"/>
                </a:moveTo>
                <a:lnTo>
                  <a:pt x="5805751" y="757694"/>
                </a:lnTo>
                <a:lnTo>
                  <a:pt x="5806145" y="757224"/>
                </a:lnTo>
                <a:lnTo>
                  <a:pt x="5809470" y="752977"/>
                </a:lnTo>
                <a:lnTo>
                  <a:pt x="5809358" y="753135"/>
                </a:lnTo>
                <a:lnTo>
                  <a:pt x="5839655" y="753135"/>
                </a:lnTo>
                <a:lnTo>
                  <a:pt x="5837920" y="756170"/>
                </a:lnTo>
                <a:lnTo>
                  <a:pt x="5836959" y="757694"/>
                </a:lnTo>
                <a:close/>
              </a:path>
              <a:path w="5859145" h="827404">
                <a:moveTo>
                  <a:pt x="5805887" y="757522"/>
                </a:moveTo>
                <a:lnTo>
                  <a:pt x="5806122" y="757224"/>
                </a:lnTo>
                <a:lnTo>
                  <a:pt x="5805887" y="757522"/>
                </a:lnTo>
                <a:close/>
              </a:path>
              <a:path w="5859145" h="827404">
                <a:moveTo>
                  <a:pt x="5834148" y="762076"/>
                </a:moveTo>
                <a:lnTo>
                  <a:pt x="5801941" y="762076"/>
                </a:lnTo>
                <a:lnTo>
                  <a:pt x="5802348" y="761619"/>
                </a:lnTo>
                <a:lnTo>
                  <a:pt x="5805887" y="757522"/>
                </a:lnTo>
                <a:lnTo>
                  <a:pt x="5805751" y="757694"/>
                </a:lnTo>
                <a:lnTo>
                  <a:pt x="5836959" y="757694"/>
                </a:lnTo>
                <a:lnTo>
                  <a:pt x="5834148" y="762076"/>
                </a:lnTo>
                <a:close/>
              </a:path>
              <a:path w="5859145" h="827404">
                <a:moveTo>
                  <a:pt x="5802232" y="761740"/>
                </a:moveTo>
                <a:close/>
              </a:path>
              <a:path w="5859145" h="827404">
                <a:moveTo>
                  <a:pt x="5831188" y="766267"/>
                </a:moveTo>
                <a:lnTo>
                  <a:pt x="5797928" y="766267"/>
                </a:lnTo>
                <a:lnTo>
                  <a:pt x="5798360" y="765835"/>
                </a:lnTo>
                <a:lnTo>
                  <a:pt x="5802232" y="761740"/>
                </a:lnTo>
                <a:lnTo>
                  <a:pt x="5801941" y="762076"/>
                </a:lnTo>
                <a:lnTo>
                  <a:pt x="5834148" y="762076"/>
                </a:lnTo>
                <a:lnTo>
                  <a:pt x="5833780" y="762622"/>
                </a:lnTo>
                <a:lnTo>
                  <a:pt x="5831188" y="766267"/>
                </a:lnTo>
                <a:close/>
              </a:path>
              <a:path w="5859145" h="827404">
                <a:moveTo>
                  <a:pt x="5798139" y="766045"/>
                </a:moveTo>
                <a:lnTo>
                  <a:pt x="5798339" y="765835"/>
                </a:lnTo>
                <a:lnTo>
                  <a:pt x="5798139" y="766045"/>
                </a:lnTo>
                <a:close/>
              </a:path>
              <a:path w="5859145" h="827404">
                <a:moveTo>
                  <a:pt x="5828182" y="770254"/>
                </a:moveTo>
                <a:lnTo>
                  <a:pt x="5793712" y="770254"/>
                </a:lnTo>
                <a:lnTo>
                  <a:pt x="5794169" y="769848"/>
                </a:lnTo>
                <a:lnTo>
                  <a:pt x="5798139" y="766045"/>
                </a:lnTo>
                <a:lnTo>
                  <a:pt x="5797928" y="766267"/>
                </a:lnTo>
                <a:lnTo>
                  <a:pt x="5831188" y="766267"/>
                </a:lnTo>
                <a:lnTo>
                  <a:pt x="5830059" y="767854"/>
                </a:lnTo>
                <a:lnTo>
                  <a:pt x="5828182" y="770254"/>
                </a:lnTo>
                <a:close/>
              </a:path>
              <a:path w="5859145" h="827404">
                <a:moveTo>
                  <a:pt x="5793833" y="770139"/>
                </a:moveTo>
                <a:lnTo>
                  <a:pt x="5794139" y="769848"/>
                </a:lnTo>
                <a:lnTo>
                  <a:pt x="5793833" y="770139"/>
                </a:lnTo>
                <a:close/>
              </a:path>
              <a:path w="5859145" h="827404">
                <a:moveTo>
                  <a:pt x="5825158" y="774052"/>
                </a:moveTo>
                <a:lnTo>
                  <a:pt x="5789318" y="774052"/>
                </a:lnTo>
                <a:lnTo>
                  <a:pt x="5789787" y="773658"/>
                </a:lnTo>
                <a:lnTo>
                  <a:pt x="5793833" y="770139"/>
                </a:lnTo>
                <a:lnTo>
                  <a:pt x="5828182" y="770254"/>
                </a:lnTo>
                <a:lnTo>
                  <a:pt x="5825728" y="773391"/>
                </a:lnTo>
                <a:lnTo>
                  <a:pt x="5825158" y="774052"/>
                </a:lnTo>
                <a:close/>
              </a:path>
              <a:path w="5859145" h="827404">
                <a:moveTo>
                  <a:pt x="5789620" y="773789"/>
                </a:moveTo>
                <a:lnTo>
                  <a:pt x="5789772" y="773658"/>
                </a:lnTo>
                <a:lnTo>
                  <a:pt x="5789620" y="773789"/>
                </a:lnTo>
                <a:close/>
              </a:path>
              <a:path w="5859145" h="827404">
                <a:moveTo>
                  <a:pt x="5822076" y="777621"/>
                </a:moveTo>
                <a:lnTo>
                  <a:pt x="5784746" y="777621"/>
                </a:lnTo>
                <a:lnTo>
                  <a:pt x="5785228" y="777265"/>
                </a:lnTo>
                <a:lnTo>
                  <a:pt x="5789620" y="773789"/>
                </a:lnTo>
                <a:lnTo>
                  <a:pt x="5789318" y="774052"/>
                </a:lnTo>
                <a:lnTo>
                  <a:pt x="5825158" y="774052"/>
                </a:lnTo>
                <a:lnTo>
                  <a:pt x="5822076" y="777621"/>
                </a:lnTo>
                <a:close/>
              </a:path>
              <a:path w="5859145" h="827404">
                <a:moveTo>
                  <a:pt x="5784911" y="777490"/>
                </a:moveTo>
                <a:lnTo>
                  <a:pt x="5785198" y="777265"/>
                </a:lnTo>
                <a:lnTo>
                  <a:pt x="5784911" y="777490"/>
                </a:lnTo>
                <a:close/>
              </a:path>
              <a:path w="5859145" h="827404">
                <a:moveTo>
                  <a:pt x="5818977" y="780986"/>
                </a:moveTo>
                <a:lnTo>
                  <a:pt x="5779996" y="780986"/>
                </a:lnTo>
                <a:lnTo>
                  <a:pt x="5780491" y="780643"/>
                </a:lnTo>
                <a:lnTo>
                  <a:pt x="5784911" y="777490"/>
                </a:lnTo>
                <a:lnTo>
                  <a:pt x="5784746" y="777621"/>
                </a:lnTo>
                <a:lnTo>
                  <a:pt x="5822076" y="777621"/>
                </a:lnTo>
                <a:lnTo>
                  <a:pt x="5821144" y="778700"/>
                </a:lnTo>
                <a:lnTo>
                  <a:pt x="5818977" y="780986"/>
                </a:lnTo>
                <a:close/>
              </a:path>
              <a:path w="5859145" h="827404">
                <a:moveTo>
                  <a:pt x="5780354" y="780731"/>
                </a:moveTo>
                <a:lnTo>
                  <a:pt x="5780491" y="780643"/>
                </a:lnTo>
                <a:lnTo>
                  <a:pt x="5780354" y="780731"/>
                </a:lnTo>
                <a:close/>
              </a:path>
              <a:path w="5859145" h="827404">
                <a:moveTo>
                  <a:pt x="5815973" y="784123"/>
                </a:moveTo>
                <a:lnTo>
                  <a:pt x="5775081" y="784123"/>
                </a:lnTo>
                <a:lnTo>
                  <a:pt x="5775602" y="783805"/>
                </a:lnTo>
                <a:lnTo>
                  <a:pt x="5780354" y="780731"/>
                </a:lnTo>
                <a:lnTo>
                  <a:pt x="5779996" y="780986"/>
                </a:lnTo>
                <a:lnTo>
                  <a:pt x="5818977" y="780986"/>
                </a:lnTo>
                <a:lnTo>
                  <a:pt x="5816304" y="783805"/>
                </a:lnTo>
                <a:lnTo>
                  <a:pt x="5815973" y="784123"/>
                </a:lnTo>
                <a:close/>
              </a:path>
              <a:path w="5859145" h="827404">
                <a:moveTo>
                  <a:pt x="5775346" y="783952"/>
                </a:moveTo>
                <a:lnTo>
                  <a:pt x="5775574" y="783805"/>
                </a:lnTo>
                <a:lnTo>
                  <a:pt x="5775346" y="783952"/>
                </a:lnTo>
                <a:close/>
              </a:path>
              <a:path w="5859145" h="827404">
                <a:moveTo>
                  <a:pt x="5812948" y="787019"/>
                </a:moveTo>
                <a:lnTo>
                  <a:pt x="5770014" y="787019"/>
                </a:lnTo>
                <a:lnTo>
                  <a:pt x="5770547" y="786726"/>
                </a:lnTo>
                <a:lnTo>
                  <a:pt x="5775346" y="783952"/>
                </a:lnTo>
                <a:lnTo>
                  <a:pt x="5775081" y="784123"/>
                </a:lnTo>
                <a:lnTo>
                  <a:pt x="5815973" y="784123"/>
                </a:lnTo>
                <a:lnTo>
                  <a:pt x="5812948" y="787019"/>
                </a:lnTo>
                <a:close/>
              </a:path>
              <a:path w="5859145" h="827404">
                <a:moveTo>
                  <a:pt x="5770315" y="786845"/>
                </a:moveTo>
                <a:lnTo>
                  <a:pt x="5770522" y="786726"/>
                </a:lnTo>
                <a:lnTo>
                  <a:pt x="5770315" y="786845"/>
                </a:lnTo>
                <a:close/>
              </a:path>
              <a:path w="5859145" h="827404">
                <a:moveTo>
                  <a:pt x="5810062" y="789673"/>
                </a:moveTo>
                <a:lnTo>
                  <a:pt x="5764794" y="789673"/>
                </a:lnTo>
                <a:lnTo>
                  <a:pt x="5765353" y="789406"/>
                </a:lnTo>
                <a:lnTo>
                  <a:pt x="5770315" y="786845"/>
                </a:lnTo>
                <a:lnTo>
                  <a:pt x="5770014" y="787019"/>
                </a:lnTo>
                <a:lnTo>
                  <a:pt x="5812948" y="787019"/>
                </a:lnTo>
                <a:lnTo>
                  <a:pt x="5811250" y="788644"/>
                </a:lnTo>
                <a:lnTo>
                  <a:pt x="5810062" y="789673"/>
                </a:lnTo>
                <a:close/>
              </a:path>
              <a:path w="5859145" h="827404">
                <a:moveTo>
                  <a:pt x="5765024" y="789555"/>
                </a:moveTo>
                <a:lnTo>
                  <a:pt x="5765315" y="789406"/>
                </a:lnTo>
                <a:lnTo>
                  <a:pt x="5765024" y="789555"/>
                </a:lnTo>
                <a:close/>
              </a:path>
              <a:path w="5859145" h="827404">
                <a:moveTo>
                  <a:pt x="5807275" y="792086"/>
                </a:moveTo>
                <a:lnTo>
                  <a:pt x="5759434" y="792086"/>
                </a:lnTo>
                <a:lnTo>
                  <a:pt x="5760006" y="791832"/>
                </a:lnTo>
                <a:lnTo>
                  <a:pt x="5765024" y="789555"/>
                </a:lnTo>
                <a:lnTo>
                  <a:pt x="5764794" y="789673"/>
                </a:lnTo>
                <a:lnTo>
                  <a:pt x="5810062" y="789673"/>
                </a:lnTo>
                <a:lnTo>
                  <a:pt x="5807275" y="792086"/>
                </a:lnTo>
                <a:close/>
              </a:path>
              <a:path w="5859145" h="827404">
                <a:moveTo>
                  <a:pt x="5759923" y="791865"/>
                </a:moveTo>
                <a:close/>
              </a:path>
              <a:path w="5859145" h="827404">
                <a:moveTo>
                  <a:pt x="5804721" y="794232"/>
                </a:moveTo>
                <a:lnTo>
                  <a:pt x="5753935" y="794232"/>
                </a:lnTo>
                <a:lnTo>
                  <a:pt x="5754520" y="794016"/>
                </a:lnTo>
                <a:lnTo>
                  <a:pt x="5759923" y="791865"/>
                </a:lnTo>
                <a:lnTo>
                  <a:pt x="5759434" y="792086"/>
                </a:lnTo>
                <a:lnTo>
                  <a:pt x="5807275" y="792086"/>
                </a:lnTo>
                <a:lnTo>
                  <a:pt x="5805485" y="793635"/>
                </a:lnTo>
                <a:lnTo>
                  <a:pt x="5804721" y="794232"/>
                </a:lnTo>
                <a:close/>
              </a:path>
              <a:path w="5859145" h="827404">
                <a:moveTo>
                  <a:pt x="5754256" y="794105"/>
                </a:moveTo>
                <a:lnTo>
                  <a:pt x="5754481" y="794016"/>
                </a:lnTo>
                <a:lnTo>
                  <a:pt x="5754256" y="794105"/>
                </a:lnTo>
                <a:close/>
              </a:path>
              <a:path w="5859145" h="827404">
                <a:moveTo>
                  <a:pt x="5802318" y="796112"/>
                </a:moveTo>
                <a:lnTo>
                  <a:pt x="5748322" y="796112"/>
                </a:lnTo>
                <a:lnTo>
                  <a:pt x="5748919" y="795921"/>
                </a:lnTo>
                <a:lnTo>
                  <a:pt x="5754256" y="794105"/>
                </a:lnTo>
                <a:lnTo>
                  <a:pt x="5753935" y="794232"/>
                </a:lnTo>
                <a:lnTo>
                  <a:pt x="5804721" y="794232"/>
                </a:lnTo>
                <a:lnTo>
                  <a:pt x="5802318" y="796112"/>
                </a:lnTo>
                <a:close/>
              </a:path>
              <a:path w="5859145" h="827404">
                <a:moveTo>
                  <a:pt x="5748707" y="795981"/>
                </a:moveTo>
                <a:lnTo>
                  <a:pt x="5748885" y="795921"/>
                </a:lnTo>
                <a:lnTo>
                  <a:pt x="5748707" y="795981"/>
                </a:lnTo>
                <a:close/>
              </a:path>
              <a:path w="5859145" h="827404">
                <a:moveTo>
                  <a:pt x="5800256" y="797725"/>
                </a:moveTo>
                <a:lnTo>
                  <a:pt x="5742582" y="797725"/>
                </a:lnTo>
                <a:lnTo>
                  <a:pt x="5743191" y="797572"/>
                </a:lnTo>
                <a:lnTo>
                  <a:pt x="5748707" y="795981"/>
                </a:lnTo>
                <a:lnTo>
                  <a:pt x="5748322" y="796112"/>
                </a:lnTo>
                <a:lnTo>
                  <a:pt x="5802318" y="796112"/>
                </a:lnTo>
                <a:lnTo>
                  <a:pt x="5800256" y="797725"/>
                </a:lnTo>
                <a:close/>
              </a:path>
              <a:path w="5859145" h="827404">
                <a:moveTo>
                  <a:pt x="5742806" y="797661"/>
                </a:moveTo>
                <a:lnTo>
                  <a:pt x="5743117" y="797572"/>
                </a:lnTo>
                <a:lnTo>
                  <a:pt x="5742806" y="797661"/>
                </a:lnTo>
                <a:close/>
              </a:path>
              <a:path w="5859145" h="827404">
                <a:moveTo>
                  <a:pt x="5798412" y="799058"/>
                </a:moveTo>
                <a:lnTo>
                  <a:pt x="5736727" y="799058"/>
                </a:lnTo>
                <a:lnTo>
                  <a:pt x="5737349" y="798931"/>
                </a:lnTo>
                <a:lnTo>
                  <a:pt x="5742806" y="797661"/>
                </a:lnTo>
                <a:lnTo>
                  <a:pt x="5742582" y="797725"/>
                </a:lnTo>
                <a:lnTo>
                  <a:pt x="5800256" y="797725"/>
                </a:lnTo>
                <a:lnTo>
                  <a:pt x="5799947" y="797966"/>
                </a:lnTo>
                <a:lnTo>
                  <a:pt x="5798412" y="799058"/>
                </a:lnTo>
                <a:close/>
              </a:path>
              <a:path w="5859145" h="827404">
                <a:moveTo>
                  <a:pt x="5737030" y="798988"/>
                </a:moveTo>
                <a:lnTo>
                  <a:pt x="5737279" y="798931"/>
                </a:lnTo>
                <a:lnTo>
                  <a:pt x="5737030" y="798988"/>
                </a:lnTo>
                <a:close/>
              </a:path>
              <a:path w="5859145" h="827404">
                <a:moveTo>
                  <a:pt x="5796929" y="800112"/>
                </a:moveTo>
                <a:lnTo>
                  <a:pt x="5730771" y="800112"/>
                </a:lnTo>
                <a:lnTo>
                  <a:pt x="5731406" y="800011"/>
                </a:lnTo>
                <a:lnTo>
                  <a:pt x="5737030" y="798988"/>
                </a:lnTo>
                <a:lnTo>
                  <a:pt x="5736727" y="799058"/>
                </a:lnTo>
                <a:lnTo>
                  <a:pt x="5798412" y="799058"/>
                </a:lnTo>
                <a:lnTo>
                  <a:pt x="5796929" y="800112"/>
                </a:lnTo>
                <a:close/>
              </a:path>
              <a:path w="5859145" h="827404">
                <a:moveTo>
                  <a:pt x="5731168" y="800041"/>
                </a:moveTo>
                <a:lnTo>
                  <a:pt x="5731336" y="800011"/>
                </a:lnTo>
                <a:lnTo>
                  <a:pt x="5731168" y="800041"/>
                </a:lnTo>
                <a:close/>
              </a:path>
              <a:path w="5859145" h="827404">
                <a:moveTo>
                  <a:pt x="5725029" y="800823"/>
                </a:moveTo>
                <a:lnTo>
                  <a:pt x="5731168" y="800041"/>
                </a:lnTo>
                <a:lnTo>
                  <a:pt x="5730771" y="800112"/>
                </a:lnTo>
                <a:lnTo>
                  <a:pt x="5796929" y="800112"/>
                </a:lnTo>
                <a:lnTo>
                  <a:pt x="5795965" y="800798"/>
                </a:lnTo>
                <a:lnTo>
                  <a:pt x="5725360" y="800798"/>
                </a:lnTo>
                <a:lnTo>
                  <a:pt x="5725029" y="800823"/>
                </a:lnTo>
                <a:close/>
              </a:path>
              <a:path w="5859145" h="827404">
                <a:moveTo>
                  <a:pt x="5795876" y="800862"/>
                </a:moveTo>
                <a:lnTo>
                  <a:pt x="5724725" y="800862"/>
                </a:lnTo>
                <a:lnTo>
                  <a:pt x="5725360" y="800798"/>
                </a:lnTo>
                <a:lnTo>
                  <a:pt x="5795965" y="800798"/>
                </a:lnTo>
                <a:close/>
              </a:path>
              <a:path w="5859145" h="827404">
                <a:moveTo>
                  <a:pt x="5718755" y="801293"/>
                </a:moveTo>
                <a:lnTo>
                  <a:pt x="5725029" y="800823"/>
                </a:lnTo>
                <a:lnTo>
                  <a:pt x="5724725" y="800862"/>
                </a:lnTo>
                <a:lnTo>
                  <a:pt x="5795876" y="800862"/>
                </a:lnTo>
                <a:lnTo>
                  <a:pt x="5795287" y="801281"/>
                </a:lnTo>
                <a:lnTo>
                  <a:pt x="5718755" y="801293"/>
                </a:lnTo>
                <a:close/>
              </a:path>
              <a:path w="5859145" h="827404">
                <a:moveTo>
                  <a:pt x="5795251" y="801306"/>
                </a:moveTo>
                <a:lnTo>
                  <a:pt x="5718579" y="801306"/>
                </a:lnTo>
                <a:lnTo>
                  <a:pt x="5719226" y="801281"/>
                </a:lnTo>
                <a:lnTo>
                  <a:pt x="5795287" y="801281"/>
                </a:lnTo>
                <a:close/>
              </a:path>
              <a:path w="5859145" h="827404">
                <a:moveTo>
                  <a:pt x="5795036" y="801458"/>
                </a:moveTo>
                <a:lnTo>
                  <a:pt x="5712343" y="801458"/>
                </a:lnTo>
                <a:lnTo>
                  <a:pt x="5718755" y="801293"/>
                </a:lnTo>
                <a:lnTo>
                  <a:pt x="5718579" y="801306"/>
                </a:lnTo>
                <a:lnTo>
                  <a:pt x="5795251" y="801306"/>
                </a:lnTo>
                <a:lnTo>
                  <a:pt x="5795036" y="801458"/>
                </a:lnTo>
                <a:close/>
              </a:path>
              <a:path w="5859145" h="827404">
                <a:moveTo>
                  <a:pt x="25296" y="814146"/>
                </a:moveTo>
                <a:lnTo>
                  <a:pt x="12596" y="801446"/>
                </a:lnTo>
                <a:lnTo>
                  <a:pt x="25296" y="801446"/>
                </a:lnTo>
                <a:lnTo>
                  <a:pt x="25296" y="814146"/>
                </a:lnTo>
                <a:close/>
              </a:path>
              <a:path w="5859145" h="827404">
                <a:moveTo>
                  <a:pt x="5772268" y="814146"/>
                </a:moveTo>
                <a:lnTo>
                  <a:pt x="25296" y="814146"/>
                </a:lnTo>
                <a:lnTo>
                  <a:pt x="25296" y="801446"/>
                </a:lnTo>
                <a:lnTo>
                  <a:pt x="5712673" y="801446"/>
                </a:lnTo>
                <a:lnTo>
                  <a:pt x="5712343" y="801458"/>
                </a:lnTo>
                <a:lnTo>
                  <a:pt x="5795036" y="801458"/>
                </a:lnTo>
                <a:lnTo>
                  <a:pt x="5794207" y="802030"/>
                </a:lnTo>
                <a:lnTo>
                  <a:pt x="5788263" y="805814"/>
                </a:lnTo>
                <a:lnTo>
                  <a:pt x="5782129" y="809332"/>
                </a:lnTo>
                <a:lnTo>
                  <a:pt x="5776364" y="812279"/>
                </a:lnTo>
                <a:lnTo>
                  <a:pt x="5772268" y="814146"/>
                </a:lnTo>
                <a:close/>
              </a:path>
            </a:pathLst>
          </a:custGeom>
          <a:solidFill>
            <a:srgbClr val="A0B5D3"/>
          </a:solidFill>
        </p:spPr>
        <p:txBody>
          <a:bodyPr wrap="square" lIns="0" tIns="0" rIns="0" bIns="0" rtlCol="0"/>
          <a:lstStyle/>
          <a:p>
            <a:endParaRPr/>
          </a:p>
        </p:txBody>
      </p:sp>
      <p:sp>
        <p:nvSpPr>
          <p:cNvPr id="30" name="object 30"/>
          <p:cNvSpPr txBox="1"/>
          <p:nvPr/>
        </p:nvSpPr>
        <p:spPr>
          <a:xfrm>
            <a:off x="3072295" y="3794734"/>
            <a:ext cx="2692400" cy="330200"/>
          </a:xfrm>
          <a:prstGeom prst="rect">
            <a:avLst/>
          </a:prstGeom>
        </p:spPr>
        <p:txBody>
          <a:bodyPr vert="horz" wrap="square" lIns="0" tIns="0" rIns="0" bIns="0" rtlCol="0">
            <a:spAutoFit/>
          </a:bodyPr>
          <a:lstStyle/>
          <a:p>
            <a:pPr marL="12700">
              <a:lnSpc>
                <a:spcPts val="2835"/>
              </a:lnSpc>
            </a:pPr>
            <a:r>
              <a:rPr sz="2400" dirty="0">
                <a:latin typeface="宋体" panose="02010600030101010101" pitchFamily="2" charset="-122"/>
                <a:cs typeface="宋体" panose="02010600030101010101" pitchFamily="2" charset="-122"/>
              </a:rPr>
              <a:t>•</a:t>
            </a:r>
            <a:r>
              <a:rPr sz="2400" spc="-600" dirty="0">
                <a:latin typeface="宋体" panose="02010600030101010101" pitchFamily="2" charset="-122"/>
                <a:cs typeface="宋体" panose="02010600030101010101" pitchFamily="2" charset="-122"/>
              </a:rPr>
              <a:t> </a:t>
            </a:r>
            <a:r>
              <a:rPr sz="2400" dirty="0">
                <a:latin typeface="宋体" panose="02010600030101010101" pitchFamily="2" charset="-122"/>
                <a:cs typeface="宋体" panose="02010600030101010101" pitchFamily="2" charset="-122"/>
              </a:rPr>
              <a:t>安全生产单行法律</a:t>
            </a:r>
            <a:endParaRPr sz="2400">
              <a:latin typeface="宋体" panose="02010600030101010101" pitchFamily="2" charset="-122"/>
              <a:cs typeface="宋体" panose="02010600030101010101" pitchFamily="2" charset="-122"/>
            </a:endParaRPr>
          </a:p>
        </p:txBody>
      </p:sp>
      <p:sp>
        <p:nvSpPr>
          <p:cNvPr id="31" name="object 31"/>
          <p:cNvSpPr/>
          <p:nvPr/>
        </p:nvSpPr>
        <p:spPr>
          <a:xfrm>
            <a:off x="3047136" y="2696222"/>
            <a:ext cx="2978150" cy="673735"/>
          </a:xfrm>
          <a:custGeom>
            <a:avLst/>
            <a:gdLst/>
            <a:ahLst/>
            <a:cxnLst/>
            <a:rect l="l" t="t" r="r" b="b"/>
            <a:pathLst>
              <a:path w="2978150" h="673735">
                <a:moveTo>
                  <a:pt x="2965018" y="673468"/>
                </a:moveTo>
                <a:lnTo>
                  <a:pt x="12700" y="673468"/>
                </a:lnTo>
                <a:lnTo>
                  <a:pt x="10223" y="673226"/>
                </a:lnTo>
                <a:lnTo>
                  <a:pt x="0" y="660768"/>
                </a:lnTo>
                <a:lnTo>
                  <a:pt x="0" y="12700"/>
                </a:lnTo>
                <a:lnTo>
                  <a:pt x="12700" y="0"/>
                </a:lnTo>
                <a:lnTo>
                  <a:pt x="2965018" y="0"/>
                </a:lnTo>
                <a:lnTo>
                  <a:pt x="2977718" y="12700"/>
                </a:lnTo>
                <a:lnTo>
                  <a:pt x="25400" y="12700"/>
                </a:lnTo>
                <a:lnTo>
                  <a:pt x="12700" y="25400"/>
                </a:lnTo>
                <a:lnTo>
                  <a:pt x="25400" y="25400"/>
                </a:lnTo>
                <a:lnTo>
                  <a:pt x="25400" y="648068"/>
                </a:lnTo>
                <a:lnTo>
                  <a:pt x="12700" y="648068"/>
                </a:lnTo>
                <a:lnTo>
                  <a:pt x="25400" y="660768"/>
                </a:lnTo>
                <a:lnTo>
                  <a:pt x="2977718" y="660768"/>
                </a:lnTo>
                <a:lnTo>
                  <a:pt x="2977476" y="663244"/>
                </a:lnTo>
                <a:lnTo>
                  <a:pt x="2967507" y="673226"/>
                </a:lnTo>
                <a:lnTo>
                  <a:pt x="2965018" y="673468"/>
                </a:lnTo>
                <a:close/>
              </a:path>
              <a:path w="2978150" h="673735">
                <a:moveTo>
                  <a:pt x="25400" y="25400"/>
                </a:moveTo>
                <a:lnTo>
                  <a:pt x="12700" y="25400"/>
                </a:lnTo>
                <a:lnTo>
                  <a:pt x="25400" y="12700"/>
                </a:lnTo>
                <a:lnTo>
                  <a:pt x="25400" y="25400"/>
                </a:lnTo>
                <a:close/>
              </a:path>
              <a:path w="2978150" h="673735">
                <a:moveTo>
                  <a:pt x="2952318" y="25400"/>
                </a:moveTo>
                <a:lnTo>
                  <a:pt x="25400" y="25400"/>
                </a:lnTo>
                <a:lnTo>
                  <a:pt x="25400" y="12700"/>
                </a:lnTo>
                <a:lnTo>
                  <a:pt x="2952318" y="12700"/>
                </a:lnTo>
                <a:lnTo>
                  <a:pt x="2952318" y="25400"/>
                </a:lnTo>
                <a:close/>
              </a:path>
              <a:path w="2978150" h="673735">
                <a:moveTo>
                  <a:pt x="2952318" y="660768"/>
                </a:moveTo>
                <a:lnTo>
                  <a:pt x="2952318" y="12700"/>
                </a:lnTo>
                <a:lnTo>
                  <a:pt x="2965018" y="25400"/>
                </a:lnTo>
                <a:lnTo>
                  <a:pt x="2977718" y="25400"/>
                </a:lnTo>
                <a:lnTo>
                  <a:pt x="2977718" y="648068"/>
                </a:lnTo>
                <a:lnTo>
                  <a:pt x="2965018" y="648068"/>
                </a:lnTo>
                <a:lnTo>
                  <a:pt x="2952318" y="660768"/>
                </a:lnTo>
                <a:close/>
              </a:path>
              <a:path w="2978150" h="673735">
                <a:moveTo>
                  <a:pt x="2977718" y="25400"/>
                </a:moveTo>
                <a:lnTo>
                  <a:pt x="2965018" y="25400"/>
                </a:lnTo>
                <a:lnTo>
                  <a:pt x="2952318" y="12700"/>
                </a:lnTo>
                <a:lnTo>
                  <a:pt x="2977718" y="12700"/>
                </a:lnTo>
                <a:lnTo>
                  <a:pt x="2977718" y="25400"/>
                </a:lnTo>
                <a:close/>
              </a:path>
              <a:path w="2978150" h="673735">
                <a:moveTo>
                  <a:pt x="25400" y="660768"/>
                </a:moveTo>
                <a:lnTo>
                  <a:pt x="12700" y="648068"/>
                </a:lnTo>
                <a:lnTo>
                  <a:pt x="25400" y="648068"/>
                </a:lnTo>
                <a:lnTo>
                  <a:pt x="25400" y="660768"/>
                </a:lnTo>
                <a:close/>
              </a:path>
              <a:path w="2978150" h="673735">
                <a:moveTo>
                  <a:pt x="2952318" y="660768"/>
                </a:moveTo>
                <a:lnTo>
                  <a:pt x="25400" y="660768"/>
                </a:lnTo>
                <a:lnTo>
                  <a:pt x="25400" y="648068"/>
                </a:lnTo>
                <a:lnTo>
                  <a:pt x="2952318" y="648068"/>
                </a:lnTo>
                <a:lnTo>
                  <a:pt x="2952318" y="660768"/>
                </a:lnTo>
                <a:close/>
              </a:path>
              <a:path w="2978150" h="673735">
                <a:moveTo>
                  <a:pt x="2977718" y="660768"/>
                </a:moveTo>
                <a:lnTo>
                  <a:pt x="2952318" y="660768"/>
                </a:lnTo>
                <a:lnTo>
                  <a:pt x="2965018" y="648068"/>
                </a:lnTo>
                <a:lnTo>
                  <a:pt x="2977718" y="648068"/>
                </a:lnTo>
                <a:lnTo>
                  <a:pt x="2977718" y="660768"/>
                </a:lnTo>
                <a:close/>
              </a:path>
            </a:pathLst>
          </a:custGeom>
          <a:solidFill>
            <a:srgbClr val="943735"/>
          </a:solid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安全生产单行法律</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30</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marR="2094230">
              <a:lnSpc>
                <a:spcPct val="150000"/>
              </a:lnSpc>
            </a:pPr>
            <a:r>
              <a:rPr sz="2000" b="0" dirty="0">
                <a:latin typeface="宋体" panose="02010600030101010101" pitchFamily="2" charset="-122"/>
                <a:cs typeface="宋体" panose="02010600030101010101" pitchFamily="2" charset="-122"/>
              </a:rPr>
              <a:t>女职工和未成年工特殊保</a:t>
            </a:r>
            <a:r>
              <a:rPr sz="2000" b="0" spc="5" dirty="0">
                <a:latin typeface="宋体" panose="02010600030101010101" pitchFamily="2" charset="-122"/>
                <a:cs typeface="宋体" panose="02010600030101010101" pitchFamily="2" charset="-122"/>
              </a:rPr>
              <a:t>护</a:t>
            </a:r>
            <a:r>
              <a:rPr sz="2000" b="0" dirty="0">
                <a:latin typeface="宋体" panose="02010600030101010101" pitchFamily="2" charset="-122"/>
                <a:cs typeface="宋体" panose="02010600030101010101" pitchFamily="2" charset="-122"/>
              </a:rPr>
              <a:t> 未成年工是指年满十六周岁未满十八周岁的劳动者</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74650" marR="5080">
              <a:lnSpc>
                <a:spcPct val="150000"/>
              </a:lnSpc>
            </a:pPr>
            <a:r>
              <a:rPr sz="2000" b="0" dirty="0">
                <a:latin typeface="宋体" panose="02010600030101010101" pitchFamily="2" charset="-122"/>
                <a:cs typeface="宋体" panose="02010600030101010101" pitchFamily="2" charset="-122"/>
              </a:rPr>
              <a:t>第六十四</a:t>
            </a:r>
            <a:r>
              <a:rPr sz="2000" b="0" spc="5" dirty="0">
                <a:latin typeface="宋体" panose="02010600030101010101" pitchFamily="2" charset="-122"/>
                <a:cs typeface="宋体" panose="02010600030101010101" pitchFamily="2" charset="-122"/>
              </a:rPr>
              <a:t>条</a:t>
            </a:r>
            <a:r>
              <a:rPr sz="2000" b="0" spc="-555" dirty="0">
                <a:latin typeface="宋体" panose="02010600030101010101" pitchFamily="2" charset="-122"/>
                <a:cs typeface="宋体" panose="02010600030101010101" pitchFamily="2" charset="-122"/>
              </a:rPr>
              <a:t> </a:t>
            </a:r>
            <a:r>
              <a:rPr sz="2000" b="0" dirty="0">
                <a:latin typeface="宋体" panose="02010600030101010101" pitchFamily="2" charset="-122"/>
                <a:cs typeface="宋体" panose="02010600030101010101" pitchFamily="2" charset="-122"/>
              </a:rPr>
              <a:t>不得安排未成年工从事矿山井下、有毒有害、国家规定的</a:t>
            </a:r>
            <a:r>
              <a:rPr sz="2000" b="0" spc="5" dirty="0">
                <a:latin typeface="宋体" panose="02010600030101010101" pitchFamily="2" charset="-122"/>
                <a:cs typeface="宋体" panose="02010600030101010101" pitchFamily="2" charset="-122"/>
              </a:rPr>
              <a:t>第</a:t>
            </a:r>
            <a:r>
              <a:rPr sz="2000" b="0" dirty="0">
                <a:latin typeface="宋体" panose="02010600030101010101" pitchFamily="2" charset="-122"/>
                <a:cs typeface="宋体" panose="02010600030101010101" pitchFamily="2" charset="-122"/>
              </a:rPr>
              <a:t> 四级体力劳动强度的劳动和其他禁忌从</a:t>
            </a:r>
            <a:r>
              <a:rPr sz="2000" b="0" spc="5" dirty="0">
                <a:latin typeface="宋体" panose="02010600030101010101" pitchFamily="2" charset="-122"/>
                <a:cs typeface="宋体" panose="02010600030101010101" pitchFamily="2" charset="-122"/>
              </a:rPr>
              <a:t>事</a:t>
            </a:r>
            <a:r>
              <a:rPr sz="2000" b="0" spc="-555" dirty="0">
                <a:latin typeface="宋体" panose="02010600030101010101" pitchFamily="2" charset="-122"/>
                <a:cs typeface="宋体" panose="02010600030101010101" pitchFamily="2" charset="-122"/>
              </a:rPr>
              <a:t> </a:t>
            </a:r>
            <a:r>
              <a:rPr sz="2000" b="0" dirty="0">
                <a:latin typeface="宋体" panose="02010600030101010101" pitchFamily="2" charset="-122"/>
                <a:cs typeface="宋体" panose="02010600030101010101" pitchFamily="2" charset="-122"/>
              </a:rPr>
              <a:t>的劳动</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74650">
              <a:lnSpc>
                <a:spcPts val="2380"/>
              </a:lnSpc>
              <a:spcBef>
                <a:spcPts val="1200"/>
              </a:spcBef>
            </a:pPr>
            <a:r>
              <a:rPr sz="2000" b="0" dirty="0">
                <a:latin typeface="宋体" panose="02010600030101010101" pitchFamily="2" charset="-122"/>
                <a:cs typeface="宋体" panose="02010600030101010101" pitchFamily="2" charset="-122"/>
              </a:rPr>
              <a:t>第六十五</a:t>
            </a:r>
            <a:r>
              <a:rPr sz="2000" b="0" spc="5" dirty="0">
                <a:latin typeface="宋体" panose="02010600030101010101" pitchFamily="2" charset="-122"/>
                <a:cs typeface="宋体" panose="02010600030101010101" pitchFamily="2" charset="-122"/>
              </a:rPr>
              <a:t>条</a:t>
            </a:r>
            <a:r>
              <a:rPr sz="2000" b="0" spc="-555" dirty="0">
                <a:latin typeface="宋体" panose="02010600030101010101" pitchFamily="2" charset="-122"/>
                <a:cs typeface="宋体" panose="02010600030101010101" pitchFamily="2" charset="-122"/>
              </a:rPr>
              <a:t> </a:t>
            </a:r>
            <a:r>
              <a:rPr sz="2000" b="0" dirty="0">
                <a:latin typeface="宋体" panose="02010600030101010101" pitchFamily="2" charset="-122"/>
                <a:cs typeface="宋体" panose="02010600030101010101" pitchFamily="2" charset="-122"/>
              </a:rPr>
              <a:t>用人单位应当对未成年工定期进行健康检查</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txBox="1"/>
          <p:nvPr/>
        </p:nvSpPr>
        <p:spPr>
          <a:xfrm>
            <a:off x="3782237" y="5147976"/>
            <a:ext cx="4956810" cy="419734"/>
          </a:xfrm>
          <a:prstGeom prst="rect">
            <a:avLst/>
          </a:prstGeom>
        </p:spPr>
        <p:txBody>
          <a:bodyPr vert="horz" wrap="square" lIns="0" tIns="0" rIns="0" bIns="0" rtlCol="0">
            <a:spAutoFit/>
          </a:bodyPr>
          <a:lstStyle/>
          <a:p>
            <a:pPr marL="12700">
              <a:lnSpc>
                <a:spcPct val="100000"/>
              </a:lnSpc>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《中华人民共和国劳动法</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安全生产单行法律</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31</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marR="43815">
              <a:lnSpc>
                <a:spcPct val="150000"/>
              </a:lnSpc>
            </a:pPr>
            <a:r>
              <a:rPr sz="2000" b="0" dirty="0">
                <a:latin typeface="宋体" panose="02010600030101010101" pitchFamily="2" charset="-122"/>
                <a:cs typeface="宋体" panose="02010600030101010101" pitchFamily="2" charset="-122"/>
              </a:rPr>
              <a:t>一、职业病的范</a:t>
            </a:r>
            <a:r>
              <a:rPr sz="2000" b="0" spc="5" dirty="0">
                <a:latin typeface="宋体" panose="02010600030101010101" pitchFamily="2" charset="-122"/>
                <a:cs typeface="宋体" panose="02010600030101010101" pitchFamily="2" charset="-122"/>
              </a:rPr>
              <a:t>围</a:t>
            </a:r>
            <a:r>
              <a:rPr sz="2000" b="0" dirty="0">
                <a:latin typeface="宋体" panose="02010600030101010101" pitchFamily="2" charset="-122"/>
                <a:cs typeface="宋体" panose="02010600030101010101" pitchFamily="2" charset="-122"/>
              </a:rPr>
              <a:t> 职业病是指企业、事业单位和个体经济组织的劳动者在职业活动中，因</a:t>
            </a:r>
            <a:r>
              <a:rPr sz="2000" b="0" spc="5" dirty="0">
                <a:latin typeface="宋体" panose="02010600030101010101" pitchFamily="2" charset="-122"/>
                <a:cs typeface="宋体" panose="02010600030101010101" pitchFamily="2" charset="-122"/>
              </a:rPr>
              <a:t>接</a:t>
            </a:r>
            <a:r>
              <a:rPr sz="2000" b="0" dirty="0">
                <a:latin typeface="宋体" panose="02010600030101010101" pitchFamily="2" charset="-122"/>
                <a:cs typeface="宋体" panose="02010600030101010101" pitchFamily="2" charset="-122"/>
              </a:rPr>
              <a:t> 触粉尘、放射性物质和其他有毒、有害物质等因素引起的疾病</a:t>
            </a:r>
            <a:r>
              <a:rPr sz="2000" b="0" spc="5" dirty="0">
                <a:latin typeface="宋体" panose="02010600030101010101" pitchFamily="2" charset="-122"/>
                <a:cs typeface="宋体" panose="02010600030101010101" pitchFamily="2" charset="-122"/>
              </a:rPr>
              <a:t>。</a:t>
            </a:r>
            <a:r>
              <a:rPr sz="2000" b="0" dirty="0">
                <a:latin typeface="宋体" panose="02010600030101010101" pitchFamily="2" charset="-122"/>
                <a:cs typeface="宋体" panose="02010600030101010101" pitchFamily="2" charset="-122"/>
              </a:rPr>
              <a:t> 二、由法律授权国务院的卫生行政部门会同国务院安监部门和劳动保障</a:t>
            </a:r>
            <a:r>
              <a:rPr sz="2000" b="0" spc="5" dirty="0">
                <a:latin typeface="宋体" panose="02010600030101010101" pitchFamily="2" charset="-122"/>
                <a:cs typeface="宋体" panose="02010600030101010101" pitchFamily="2" charset="-122"/>
              </a:rPr>
              <a:t>行</a:t>
            </a:r>
            <a:r>
              <a:rPr sz="2000" b="0" dirty="0">
                <a:latin typeface="宋体" panose="02010600030101010101" pitchFamily="2" charset="-122"/>
                <a:cs typeface="宋体" panose="02010600030101010101" pitchFamily="2" charset="-122"/>
              </a:rPr>
              <a:t> 政部门规定职业病目录</a:t>
            </a:r>
            <a:r>
              <a:rPr sz="2000" b="0" spc="5" dirty="0">
                <a:latin typeface="宋体" panose="02010600030101010101" pitchFamily="2" charset="-122"/>
                <a:cs typeface="宋体" panose="02010600030101010101" pitchFamily="2" charset="-122"/>
              </a:rPr>
              <a:t>。</a:t>
            </a:r>
            <a:r>
              <a:rPr sz="2000" b="0" dirty="0">
                <a:latin typeface="宋体" panose="02010600030101010101" pitchFamily="2" charset="-122"/>
                <a:cs typeface="宋体" panose="02010600030101010101" pitchFamily="2" charset="-122"/>
              </a:rPr>
              <a:t> 三、用人单位在职业病防治方面的职责和职业病的前期预防的规</a:t>
            </a:r>
            <a:r>
              <a:rPr sz="2000" b="0" spc="5" dirty="0">
                <a:latin typeface="宋体" panose="02010600030101010101" pitchFamily="2" charset="-122"/>
                <a:cs typeface="宋体" panose="02010600030101010101" pitchFamily="2" charset="-122"/>
              </a:rPr>
              <a:t>定</a:t>
            </a:r>
            <a:endParaRPr sz="2000">
              <a:latin typeface="宋体" panose="02010600030101010101" pitchFamily="2" charset="-122"/>
              <a:cs typeface="宋体" panose="02010600030101010101" pitchFamily="2" charset="-122"/>
            </a:endParaRPr>
          </a:p>
          <a:p>
            <a:pPr marL="2456815">
              <a:lnSpc>
                <a:spcPct val="100000"/>
              </a:lnSpc>
              <a:spcBef>
                <a:spcPts val="1550"/>
              </a:spcBef>
            </a:pPr>
            <a:r>
              <a:rPr sz="2800" dirty="0">
                <a:solidFill>
                  <a:srgbClr val="006FC0"/>
                </a:solidFill>
                <a:latin typeface="Calibri" panose="020F0502020204030204"/>
                <a:cs typeface="Calibri" panose="020F0502020204030204"/>
              </a:rPr>
              <a:t>——</a:t>
            </a:r>
            <a:r>
              <a:rPr sz="2800" spc="-20" dirty="0">
                <a:solidFill>
                  <a:srgbClr val="006FC0"/>
                </a:solidFill>
              </a:rPr>
              <a:t>《</a:t>
            </a:r>
            <a:r>
              <a:rPr sz="2800" spc="-760" dirty="0">
                <a:solidFill>
                  <a:srgbClr val="006FC0"/>
                </a:solidFill>
              </a:rPr>
              <a:t> </a:t>
            </a:r>
            <a:r>
              <a:rPr sz="2800" dirty="0">
                <a:solidFill>
                  <a:srgbClr val="006FC0"/>
                </a:solidFill>
              </a:rPr>
              <a:t>中华人民共和国职业病防治法</a:t>
            </a:r>
            <a:r>
              <a:rPr sz="2800" spc="-20" dirty="0">
                <a:solidFill>
                  <a:srgbClr val="006FC0"/>
                </a:solidFill>
              </a:rPr>
              <a:t>》</a:t>
            </a:r>
            <a:endParaRPr sz="2800">
              <a:latin typeface="Calibri" panose="020F0502020204030204"/>
              <a:cs typeface="Calibri" panose="020F050202020403020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安全生产单行法律</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32</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a:lnSpc>
                <a:spcPct val="100000"/>
              </a:lnSpc>
            </a:pPr>
            <a:r>
              <a:rPr sz="2000" b="0" dirty="0">
                <a:latin typeface="宋体" panose="02010600030101010101" pitchFamily="2" charset="-122"/>
                <a:cs typeface="宋体" panose="02010600030101010101" pitchFamily="2" charset="-122"/>
              </a:rPr>
              <a:t>（一）用人单位在职业病防治方面的职</a:t>
            </a:r>
            <a:r>
              <a:rPr sz="2000" b="0" spc="5" dirty="0">
                <a:latin typeface="宋体" panose="02010600030101010101" pitchFamily="2" charset="-122"/>
                <a:cs typeface="宋体" panose="02010600030101010101" pitchFamily="2" charset="-122"/>
              </a:rPr>
              <a:t>责</a:t>
            </a:r>
            <a:endParaRPr sz="2000">
              <a:latin typeface="宋体" panose="02010600030101010101" pitchFamily="2" charset="-122"/>
              <a:cs typeface="宋体" panose="02010600030101010101" pitchFamily="2" charset="-122"/>
            </a:endParaRPr>
          </a:p>
          <a:p>
            <a:pPr marL="374650">
              <a:lnSpc>
                <a:spcPct val="100000"/>
              </a:lnSpc>
              <a:spcBef>
                <a:spcPts val="1200"/>
              </a:spcBef>
            </a:pPr>
            <a:r>
              <a:rPr sz="2000" b="0" spc="-5" dirty="0">
                <a:latin typeface="Calibri" panose="020F0502020204030204"/>
                <a:cs typeface="Calibri" panose="020F0502020204030204"/>
              </a:rPr>
              <a:t>1.</a:t>
            </a:r>
            <a:r>
              <a:rPr sz="2000" b="0" dirty="0">
                <a:latin typeface="宋体" panose="02010600030101010101" pitchFamily="2" charset="-122"/>
                <a:cs typeface="宋体" panose="02010600030101010101" pitchFamily="2" charset="-122"/>
              </a:rPr>
              <a:t>工作环境、职业卫生防</a:t>
            </a:r>
            <a:r>
              <a:rPr sz="2000" b="0" spc="5" dirty="0">
                <a:latin typeface="宋体" panose="02010600030101010101" pitchFamily="2" charset="-122"/>
                <a:cs typeface="宋体" panose="02010600030101010101" pitchFamily="2" charset="-122"/>
              </a:rPr>
              <a:t>护</a:t>
            </a:r>
            <a:endParaRPr sz="2000">
              <a:latin typeface="宋体" panose="02010600030101010101" pitchFamily="2" charset="-122"/>
              <a:cs typeface="宋体" panose="02010600030101010101" pitchFamily="2" charset="-122"/>
            </a:endParaRPr>
          </a:p>
          <a:p>
            <a:pPr marL="374650">
              <a:lnSpc>
                <a:spcPct val="100000"/>
              </a:lnSpc>
              <a:spcBef>
                <a:spcPts val="1200"/>
              </a:spcBef>
            </a:pPr>
            <a:r>
              <a:rPr sz="2000" b="0" spc="-5" dirty="0">
                <a:latin typeface="Calibri" panose="020F0502020204030204"/>
                <a:cs typeface="Calibri" panose="020F0502020204030204"/>
              </a:rPr>
              <a:t>2.</a:t>
            </a:r>
            <a:r>
              <a:rPr sz="2000" b="0" dirty="0">
                <a:latin typeface="宋体" panose="02010600030101010101" pitchFamily="2" charset="-122"/>
                <a:cs typeface="宋体" panose="02010600030101010101" pitchFamily="2" charset="-122"/>
              </a:rPr>
              <a:t>建立健全职业病防治责任</a:t>
            </a:r>
            <a:r>
              <a:rPr sz="2000" b="0" spc="5" dirty="0">
                <a:latin typeface="宋体" panose="02010600030101010101" pitchFamily="2" charset="-122"/>
                <a:cs typeface="宋体" panose="02010600030101010101" pitchFamily="2" charset="-122"/>
              </a:rPr>
              <a:t>制</a:t>
            </a:r>
            <a:endParaRPr sz="2000">
              <a:latin typeface="宋体" panose="02010600030101010101" pitchFamily="2" charset="-122"/>
              <a:cs typeface="宋体" panose="02010600030101010101" pitchFamily="2" charset="-122"/>
            </a:endParaRPr>
          </a:p>
          <a:p>
            <a:pPr marL="374650">
              <a:lnSpc>
                <a:spcPct val="100000"/>
              </a:lnSpc>
              <a:spcBef>
                <a:spcPts val="1200"/>
              </a:spcBef>
            </a:pPr>
            <a:r>
              <a:rPr sz="2000" b="0" spc="-5" dirty="0">
                <a:latin typeface="Calibri" panose="020F0502020204030204"/>
                <a:cs typeface="Calibri" panose="020F0502020204030204"/>
              </a:rPr>
              <a:t>3.</a:t>
            </a:r>
            <a:r>
              <a:rPr sz="2000" b="0" dirty="0">
                <a:latin typeface="宋体" panose="02010600030101010101" pitchFamily="2" charset="-122"/>
                <a:cs typeface="宋体" panose="02010600030101010101" pitchFamily="2" charset="-122"/>
              </a:rPr>
              <a:t>工伤社会保</a:t>
            </a:r>
            <a:r>
              <a:rPr sz="2000" b="0" spc="5" dirty="0">
                <a:latin typeface="宋体" panose="02010600030101010101" pitchFamily="2" charset="-122"/>
                <a:cs typeface="宋体" panose="02010600030101010101" pitchFamily="2" charset="-122"/>
              </a:rPr>
              <a:t>险</a:t>
            </a:r>
            <a:endParaRPr sz="2000">
              <a:latin typeface="宋体" panose="02010600030101010101" pitchFamily="2" charset="-122"/>
              <a:cs typeface="宋体" panose="02010600030101010101" pitchFamily="2" charset="-122"/>
            </a:endParaRPr>
          </a:p>
        </p:txBody>
      </p:sp>
      <p:sp>
        <p:nvSpPr>
          <p:cNvPr id="4" name="object 4"/>
          <p:cNvSpPr txBox="1"/>
          <p:nvPr/>
        </p:nvSpPr>
        <p:spPr>
          <a:xfrm>
            <a:off x="2629077" y="5239416"/>
            <a:ext cx="6109970" cy="419734"/>
          </a:xfrm>
          <a:prstGeom prst="rect">
            <a:avLst/>
          </a:prstGeom>
        </p:spPr>
        <p:txBody>
          <a:bodyPr vert="horz" wrap="square" lIns="0" tIns="0" rIns="0" bIns="0" rtlCol="0">
            <a:spAutoFit/>
          </a:bodyPr>
          <a:lstStyle/>
          <a:p>
            <a:pPr marL="12700">
              <a:lnSpc>
                <a:spcPct val="100000"/>
              </a:lnSpc>
            </a:pPr>
            <a:r>
              <a:rPr sz="2800" b="1" dirty="0">
                <a:solidFill>
                  <a:srgbClr val="006FC0"/>
                </a:solidFill>
                <a:latin typeface="Calibri" panose="020F0502020204030204"/>
                <a:cs typeface="Calibri" panose="020F0502020204030204"/>
              </a:rPr>
              <a:t>——</a:t>
            </a:r>
            <a:r>
              <a:rPr sz="2800" b="1" spc="-20" dirty="0">
                <a:solidFill>
                  <a:srgbClr val="006FC0"/>
                </a:solidFill>
                <a:latin typeface="宋体" panose="02010600030101010101" pitchFamily="2" charset="-122"/>
                <a:cs typeface="宋体" panose="02010600030101010101" pitchFamily="2" charset="-122"/>
              </a:rPr>
              <a:t>《</a:t>
            </a:r>
            <a:r>
              <a:rPr sz="2800" b="1" spc="-760" dirty="0">
                <a:solidFill>
                  <a:srgbClr val="006FC0"/>
                </a:solidFill>
                <a:latin typeface="宋体" panose="02010600030101010101" pitchFamily="2" charset="-122"/>
                <a:cs typeface="宋体" panose="02010600030101010101" pitchFamily="2" charset="-122"/>
              </a:rPr>
              <a:t> </a:t>
            </a:r>
            <a:r>
              <a:rPr sz="2800" b="1" dirty="0">
                <a:solidFill>
                  <a:srgbClr val="006FC0"/>
                </a:solidFill>
                <a:latin typeface="宋体" panose="02010600030101010101" pitchFamily="2" charset="-122"/>
                <a:cs typeface="宋体" panose="02010600030101010101" pitchFamily="2" charset="-122"/>
              </a:rPr>
              <a:t>中华人民共和国职业病防治法</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3" name="object 3"/>
          <p:cNvSpPr/>
          <p:nvPr/>
        </p:nvSpPr>
        <p:spPr>
          <a:xfrm>
            <a:off x="899160" y="1705355"/>
            <a:ext cx="7345680" cy="378460"/>
          </a:xfrm>
          <a:custGeom>
            <a:avLst/>
            <a:gdLst/>
            <a:ahLst/>
            <a:cxnLst/>
            <a:rect l="l" t="t" r="r" b="b"/>
            <a:pathLst>
              <a:path w="7345680" h="378460">
                <a:moveTo>
                  <a:pt x="0" y="0"/>
                </a:moveTo>
                <a:lnTo>
                  <a:pt x="7345680" y="0"/>
                </a:lnTo>
                <a:lnTo>
                  <a:pt x="7345680" y="377952"/>
                </a:lnTo>
                <a:lnTo>
                  <a:pt x="0" y="377952"/>
                </a:lnTo>
                <a:lnTo>
                  <a:pt x="0" y="0"/>
                </a:lnTo>
                <a:close/>
              </a:path>
            </a:pathLst>
          </a:custGeom>
          <a:solidFill>
            <a:srgbClr val="FFFFFF"/>
          </a:solidFill>
        </p:spPr>
        <p:txBody>
          <a:bodyPr wrap="square" lIns="0" tIns="0" rIns="0" bIns="0" rtlCol="0"/>
          <a:lstStyle/>
          <a:p>
            <a:endParaRPr/>
          </a:p>
        </p:txBody>
      </p:sp>
      <p:sp>
        <p:nvSpPr>
          <p:cNvPr id="4" name="object 4"/>
          <p:cNvSpPr/>
          <p:nvPr/>
        </p:nvSpPr>
        <p:spPr>
          <a:xfrm>
            <a:off x="886891" y="1692846"/>
            <a:ext cx="7370445" cy="403860"/>
          </a:xfrm>
          <a:custGeom>
            <a:avLst/>
            <a:gdLst/>
            <a:ahLst/>
            <a:cxnLst/>
            <a:rect l="l" t="t" r="r" b="b"/>
            <a:pathLst>
              <a:path w="7370445" h="403860">
                <a:moveTo>
                  <a:pt x="7357516" y="403402"/>
                </a:moveTo>
                <a:lnTo>
                  <a:pt x="12700" y="403402"/>
                </a:lnTo>
                <a:lnTo>
                  <a:pt x="10223" y="403148"/>
                </a:lnTo>
                <a:lnTo>
                  <a:pt x="0" y="390702"/>
                </a:lnTo>
                <a:lnTo>
                  <a:pt x="0" y="12700"/>
                </a:lnTo>
                <a:lnTo>
                  <a:pt x="12700" y="0"/>
                </a:lnTo>
                <a:lnTo>
                  <a:pt x="7357516" y="0"/>
                </a:lnTo>
                <a:lnTo>
                  <a:pt x="7370216" y="12700"/>
                </a:lnTo>
                <a:lnTo>
                  <a:pt x="25400" y="12700"/>
                </a:lnTo>
                <a:lnTo>
                  <a:pt x="12700" y="25400"/>
                </a:lnTo>
                <a:lnTo>
                  <a:pt x="25400" y="25400"/>
                </a:lnTo>
                <a:lnTo>
                  <a:pt x="25400" y="378002"/>
                </a:lnTo>
                <a:lnTo>
                  <a:pt x="12700" y="378002"/>
                </a:lnTo>
                <a:lnTo>
                  <a:pt x="25400" y="390702"/>
                </a:lnTo>
                <a:lnTo>
                  <a:pt x="7370216" y="390702"/>
                </a:lnTo>
                <a:lnTo>
                  <a:pt x="7369975" y="393179"/>
                </a:lnTo>
                <a:lnTo>
                  <a:pt x="7359992" y="403148"/>
                </a:lnTo>
                <a:lnTo>
                  <a:pt x="7357516" y="403402"/>
                </a:lnTo>
                <a:close/>
              </a:path>
              <a:path w="7370445" h="403860">
                <a:moveTo>
                  <a:pt x="25400" y="25400"/>
                </a:moveTo>
                <a:lnTo>
                  <a:pt x="12700" y="25400"/>
                </a:lnTo>
                <a:lnTo>
                  <a:pt x="25400" y="12700"/>
                </a:lnTo>
                <a:lnTo>
                  <a:pt x="25400" y="25400"/>
                </a:lnTo>
                <a:close/>
              </a:path>
              <a:path w="7370445" h="403860">
                <a:moveTo>
                  <a:pt x="7344816" y="25400"/>
                </a:moveTo>
                <a:lnTo>
                  <a:pt x="25400" y="25400"/>
                </a:lnTo>
                <a:lnTo>
                  <a:pt x="25400" y="12700"/>
                </a:lnTo>
                <a:lnTo>
                  <a:pt x="7344816" y="12700"/>
                </a:lnTo>
                <a:lnTo>
                  <a:pt x="7344816" y="25400"/>
                </a:lnTo>
                <a:close/>
              </a:path>
              <a:path w="7370445" h="403860">
                <a:moveTo>
                  <a:pt x="7344816" y="390702"/>
                </a:moveTo>
                <a:lnTo>
                  <a:pt x="7344816" y="12700"/>
                </a:lnTo>
                <a:lnTo>
                  <a:pt x="7357516" y="25400"/>
                </a:lnTo>
                <a:lnTo>
                  <a:pt x="7370216" y="25400"/>
                </a:lnTo>
                <a:lnTo>
                  <a:pt x="7370216" y="378002"/>
                </a:lnTo>
                <a:lnTo>
                  <a:pt x="7357516" y="378002"/>
                </a:lnTo>
                <a:lnTo>
                  <a:pt x="7344816" y="390702"/>
                </a:lnTo>
                <a:close/>
              </a:path>
              <a:path w="7370445" h="403860">
                <a:moveTo>
                  <a:pt x="7370216" y="25400"/>
                </a:moveTo>
                <a:lnTo>
                  <a:pt x="7357516" y="25400"/>
                </a:lnTo>
                <a:lnTo>
                  <a:pt x="7344816" y="12700"/>
                </a:lnTo>
                <a:lnTo>
                  <a:pt x="7370216" y="12700"/>
                </a:lnTo>
                <a:lnTo>
                  <a:pt x="7370216" y="25400"/>
                </a:lnTo>
                <a:close/>
              </a:path>
              <a:path w="7370445" h="403860">
                <a:moveTo>
                  <a:pt x="25400" y="390702"/>
                </a:moveTo>
                <a:lnTo>
                  <a:pt x="12700" y="378002"/>
                </a:lnTo>
                <a:lnTo>
                  <a:pt x="25400" y="378002"/>
                </a:lnTo>
                <a:lnTo>
                  <a:pt x="25400" y="390702"/>
                </a:lnTo>
                <a:close/>
              </a:path>
              <a:path w="7370445" h="403860">
                <a:moveTo>
                  <a:pt x="7344816" y="390702"/>
                </a:moveTo>
                <a:lnTo>
                  <a:pt x="25400" y="390702"/>
                </a:lnTo>
                <a:lnTo>
                  <a:pt x="25400" y="378002"/>
                </a:lnTo>
                <a:lnTo>
                  <a:pt x="7344816" y="378002"/>
                </a:lnTo>
                <a:lnTo>
                  <a:pt x="7344816" y="390702"/>
                </a:lnTo>
                <a:close/>
              </a:path>
              <a:path w="7370445" h="403860">
                <a:moveTo>
                  <a:pt x="7370216" y="390702"/>
                </a:moveTo>
                <a:lnTo>
                  <a:pt x="7344816" y="390702"/>
                </a:lnTo>
                <a:lnTo>
                  <a:pt x="7357516" y="378002"/>
                </a:lnTo>
                <a:lnTo>
                  <a:pt x="7370216" y="378002"/>
                </a:lnTo>
                <a:lnTo>
                  <a:pt x="7370216" y="390702"/>
                </a:lnTo>
                <a:close/>
              </a:path>
            </a:pathLst>
          </a:custGeom>
          <a:solidFill>
            <a:srgbClr val="4F81BC"/>
          </a:solidFill>
        </p:spPr>
        <p:txBody>
          <a:bodyPr wrap="square" lIns="0" tIns="0" rIns="0" bIns="0" rtlCol="0"/>
          <a:lstStyle/>
          <a:p>
            <a:endParaRPr/>
          </a:p>
        </p:txBody>
      </p:sp>
      <p:sp>
        <p:nvSpPr>
          <p:cNvPr id="5" name="object 5"/>
          <p:cNvSpPr/>
          <p:nvPr/>
        </p:nvSpPr>
        <p:spPr>
          <a:xfrm>
            <a:off x="1266444" y="1484375"/>
            <a:ext cx="5142230" cy="441959"/>
          </a:xfrm>
          <a:custGeom>
            <a:avLst/>
            <a:gdLst/>
            <a:ahLst/>
            <a:cxnLst/>
            <a:rect l="l" t="t" r="r" b="b"/>
            <a:pathLst>
              <a:path w="5142230" h="441960">
                <a:moveTo>
                  <a:pt x="74675" y="441960"/>
                </a:moveTo>
                <a:lnTo>
                  <a:pt x="34315" y="430653"/>
                </a:lnTo>
                <a:lnTo>
                  <a:pt x="7320" y="400323"/>
                </a:lnTo>
                <a:lnTo>
                  <a:pt x="0" y="73152"/>
                </a:lnTo>
                <a:lnTo>
                  <a:pt x="1536" y="58859"/>
                </a:lnTo>
                <a:lnTo>
                  <a:pt x="20777" y="22610"/>
                </a:lnTo>
                <a:lnTo>
                  <a:pt x="56501" y="2114"/>
                </a:lnTo>
                <a:lnTo>
                  <a:pt x="5067300" y="0"/>
                </a:lnTo>
                <a:lnTo>
                  <a:pt x="5081936" y="1334"/>
                </a:lnTo>
                <a:lnTo>
                  <a:pt x="5118818" y="20138"/>
                </a:lnTo>
                <a:lnTo>
                  <a:pt x="5139682" y="55332"/>
                </a:lnTo>
                <a:lnTo>
                  <a:pt x="5141976" y="368807"/>
                </a:lnTo>
                <a:lnTo>
                  <a:pt x="5140510" y="383147"/>
                </a:lnTo>
                <a:lnTo>
                  <a:pt x="5121521" y="419428"/>
                </a:lnTo>
                <a:lnTo>
                  <a:pt x="5086033" y="439873"/>
                </a:lnTo>
                <a:lnTo>
                  <a:pt x="74675" y="441960"/>
                </a:lnTo>
                <a:close/>
              </a:path>
            </a:pathLst>
          </a:custGeom>
          <a:solidFill>
            <a:srgbClr val="4F81BC"/>
          </a:solidFill>
        </p:spPr>
        <p:txBody>
          <a:bodyPr wrap="square" lIns="0" tIns="0" rIns="0" bIns="0" rtlCol="0"/>
          <a:lstStyle/>
          <a:p>
            <a:endParaRPr/>
          </a:p>
        </p:txBody>
      </p:sp>
      <p:sp>
        <p:nvSpPr>
          <p:cNvPr id="6" name="object 6"/>
          <p:cNvSpPr/>
          <p:nvPr/>
        </p:nvSpPr>
        <p:spPr>
          <a:xfrm>
            <a:off x="1254332" y="1471447"/>
            <a:ext cx="5166995" cy="467359"/>
          </a:xfrm>
          <a:custGeom>
            <a:avLst/>
            <a:gdLst/>
            <a:ahLst/>
            <a:cxnLst/>
            <a:rect l="l" t="t" r="r" b="b"/>
            <a:pathLst>
              <a:path w="5166995" h="467360">
                <a:moveTo>
                  <a:pt x="5097178" y="1270"/>
                </a:moveTo>
                <a:lnTo>
                  <a:pt x="69198" y="1270"/>
                </a:lnTo>
                <a:lnTo>
                  <a:pt x="72830" y="0"/>
                </a:lnTo>
                <a:lnTo>
                  <a:pt x="5093546" y="0"/>
                </a:lnTo>
                <a:lnTo>
                  <a:pt x="5097178" y="1270"/>
                </a:lnTo>
                <a:close/>
              </a:path>
              <a:path w="5166995" h="467360">
                <a:moveTo>
                  <a:pt x="5101369" y="2540"/>
                </a:moveTo>
                <a:lnTo>
                  <a:pt x="65007" y="2540"/>
                </a:lnTo>
                <a:lnTo>
                  <a:pt x="68575" y="1270"/>
                </a:lnTo>
                <a:lnTo>
                  <a:pt x="5097801" y="1270"/>
                </a:lnTo>
                <a:lnTo>
                  <a:pt x="5101369" y="2540"/>
                </a:lnTo>
                <a:close/>
              </a:path>
              <a:path w="5166995" h="467360">
                <a:moveTo>
                  <a:pt x="5113460" y="6350"/>
                </a:moveTo>
                <a:lnTo>
                  <a:pt x="52916" y="6350"/>
                </a:lnTo>
                <a:lnTo>
                  <a:pt x="56853" y="5080"/>
                </a:lnTo>
                <a:lnTo>
                  <a:pt x="60892" y="2540"/>
                </a:lnTo>
                <a:lnTo>
                  <a:pt x="5105484" y="2540"/>
                </a:lnTo>
                <a:lnTo>
                  <a:pt x="5109510" y="5080"/>
                </a:lnTo>
                <a:lnTo>
                  <a:pt x="5110107" y="5080"/>
                </a:lnTo>
                <a:lnTo>
                  <a:pt x="5113460" y="6350"/>
                </a:lnTo>
                <a:close/>
              </a:path>
              <a:path w="5166995" h="467360">
                <a:moveTo>
                  <a:pt x="35454" y="52070"/>
                </a:moveTo>
                <a:lnTo>
                  <a:pt x="6726" y="52070"/>
                </a:lnTo>
                <a:lnTo>
                  <a:pt x="8199" y="48260"/>
                </a:lnTo>
                <a:lnTo>
                  <a:pt x="10397" y="44450"/>
                </a:lnTo>
                <a:lnTo>
                  <a:pt x="12175" y="40640"/>
                </a:lnTo>
                <a:lnTo>
                  <a:pt x="14410" y="38100"/>
                </a:lnTo>
                <a:lnTo>
                  <a:pt x="16810" y="34290"/>
                </a:lnTo>
                <a:lnTo>
                  <a:pt x="19363" y="30480"/>
                </a:lnTo>
                <a:lnTo>
                  <a:pt x="22068" y="27940"/>
                </a:lnTo>
                <a:lnTo>
                  <a:pt x="24925" y="25400"/>
                </a:lnTo>
                <a:lnTo>
                  <a:pt x="27910" y="21590"/>
                </a:lnTo>
                <a:lnTo>
                  <a:pt x="31504" y="19050"/>
                </a:lnTo>
                <a:lnTo>
                  <a:pt x="34781" y="16510"/>
                </a:lnTo>
                <a:lnTo>
                  <a:pt x="38184" y="13970"/>
                </a:lnTo>
                <a:lnTo>
                  <a:pt x="41702" y="11430"/>
                </a:lnTo>
                <a:lnTo>
                  <a:pt x="44788" y="10160"/>
                </a:lnTo>
                <a:lnTo>
                  <a:pt x="49068" y="7620"/>
                </a:lnTo>
                <a:lnTo>
                  <a:pt x="52345" y="6350"/>
                </a:lnTo>
                <a:lnTo>
                  <a:pt x="5114031" y="6350"/>
                </a:lnTo>
                <a:lnTo>
                  <a:pt x="5117854" y="7620"/>
                </a:lnTo>
                <a:lnTo>
                  <a:pt x="5121042" y="10160"/>
                </a:lnTo>
                <a:lnTo>
                  <a:pt x="5124674" y="11430"/>
                </a:lnTo>
                <a:lnTo>
                  <a:pt x="5128192" y="13970"/>
                </a:lnTo>
                <a:lnTo>
                  <a:pt x="5132078" y="16510"/>
                </a:lnTo>
                <a:lnTo>
                  <a:pt x="5134859" y="19050"/>
                </a:lnTo>
                <a:lnTo>
                  <a:pt x="5138009" y="21590"/>
                </a:lnTo>
                <a:lnTo>
                  <a:pt x="5141019" y="24130"/>
                </a:lnTo>
                <a:lnTo>
                  <a:pt x="86622" y="24130"/>
                </a:lnTo>
                <a:lnTo>
                  <a:pt x="82825" y="25400"/>
                </a:lnTo>
                <a:lnTo>
                  <a:pt x="74278" y="25400"/>
                </a:lnTo>
                <a:lnTo>
                  <a:pt x="70709" y="26670"/>
                </a:lnTo>
                <a:lnTo>
                  <a:pt x="71331" y="26670"/>
                </a:lnTo>
                <a:lnTo>
                  <a:pt x="67826" y="27940"/>
                </a:lnTo>
                <a:lnTo>
                  <a:pt x="65578" y="27940"/>
                </a:lnTo>
                <a:lnTo>
                  <a:pt x="62238" y="29210"/>
                </a:lnTo>
                <a:lnTo>
                  <a:pt x="62809" y="29210"/>
                </a:lnTo>
                <a:lnTo>
                  <a:pt x="59533" y="30480"/>
                </a:lnTo>
                <a:lnTo>
                  <a:pt x="60092" y="30480"/>
                </a:lnTo>
                <a:lnTo>
                  <a:pt x="56917" y="31750"/>
                </a:lnTo>
                <a:lnTo>
                  <a:pt x="57450" y="31750"/>
                </a:lnTo>
                <a:lnTo>
                  <a:pt x="55907" y="33020"/>
                </a:lnTo>
                <a:lnTo>
                  <a:pt x="54885" y="33020"/>
                </a:lnTo>
                <a:lnTo>
                  <a:pt x="51887" y="35560"/>
                </a:lnTo>
                <a:lnTo>
                  <a:pt x="52395" y="35560"/>
                </a:lnTo>
                <a:lnTo>
                  <a:pt x="49500" y="36830"/>
                </a:lnTo>
                <a:lnTo>
                  <a:pt x="49995" y="36830"/>
                </a:lnTo>
                <a:lnTo>
                  <a:pt x="48598" y="38100"/>
                </a:lnTo>
                <a:lnTo>
                  <a:pt x="47671" y="38100"/>
                </a:lnTo>
                <a:lnTo>
                  <a:pt x="44991" y="40640"/>
                </a:lnTo>
                <a:lnTo>
                  <a:pt x="45449" y="40640"/>
                </a:lnTo>
                <a:lnTo>
                  <a:pt x="44166" y="41910"/>
                </a:lnTo>
                <a:lnTo>
                  <a:pt x="43302" y="41910"/>
                </a:lnTo>
                <a:lnTo>
                  <a:pt x="40864" y="44450"/>
                </a:lnTo>
                <a:lnTo>
                  <a:pt x="41270" y="44450"/>
                </a:lnTo>
                <a:lnTo>
                  <a:pt x="38946" y="46990"/>
                </a:lnTo>
                <a:lnTo>
                  <a:pt x="39340" y="46990"/>
                </a:lnTo>
                <a:lnTo>
                  <a:pt x="37143" y="49530"/>
                </a:lnTo>
                <a:lnTo>
                  <a:pt x="37511" y="49530"/>
                </a:lnTo>
                <a:lnTo>
                  <a:pt x="35454" y="52070"/>
                </a:lnTo>
                <a:close/>
              </a:path>
              <a:path w="5166995" h="467360">
                <a:moveTo>
                  <a:pt x="5080071" y="25400"/>
                </a:moveTo>
                <a:lnTo>
                  <a:pt x="86304" y="25400"/>
                </a:lnTo>
                <a:lnTo>
                  <a:pt x="86622" y="24130"/>
                </a:lnTo>
                <a:lnTo>
                  <a:pt x="5079754" y="24130"/>
                </a:lnTo>
                <a:lnTo>
                  <a:pt x="5080071" y="25400"/>
                </a:lnTo>
                <a:close/>
              </a:path>
              <a:path w="5166995" h="467360">
                <a:moveTo>
                  <a:pt x="5112012" y="34290"/>
                </a:moveTo>
                <a:lnTo>
                  <a:pt x="5108913" y="31750"/>
                </a:lnTo>
                <a:lnTo>
                  <a:pt x="5109459" y="31750"/>
                </a:lnTo>
                <a:lnTo>
                  <a:pt x="5106272" y="30480"/>
                </a:lnTo>
                <a:lnTo>
                  <a:pt x="5106830" y="30480"/>
                </a:lnTo>
                <a:lnTo>
                  <a:pt x="5103566" y="29210"/>
                </a:lnTo>
                <a:lnTo>
                  <a:pt x="5104138" y="29210"/>
                </a:lnTo>
                <a:lnTo>
                  <a:pt x="5100785" y="27940"/>
                </a:lnTo>
                <a:lnTo>
                  <a:pt x="5098550" y="27940"/>
                </a:lnTo>
                <a:lnTo>
                  <a:pt x="5095045" y="26670"/>
                </a:lnTo>
                <a:lnTo>
                  <a:pt x="5095654" y="26670"/>
                </a:lnTo>
                <a:lnTo>
                  <a:pt x="5092086" y="25400"/>
                </a:lnTo>
                <a:lnTo>
                  <a:pt x="5083551" y="25400"/>
                </a:lnTo>
                <a:lnTo>
                  <a:pt x="5079754" y="24130"/>
                </a:lnTo>
                <a:lnTo>
                  <a:pt x="5141019" y="24130"/>
                </a:lnTo>
                <a:lnTo>
                  <a:pt x="5141451" y="25400"/>
                </a:lnTo>
                <a:lnTo>
                  <a:pt x="5144295" y="27940"/>
                </a:lnTo>
                <a:lnTo>
                  <a:pt x="5146619" y="30480"/>
                </a:lnTo>
                <a:lnTo>
                  <a:pt x="5148338" y="33020"/>
                </a:lnTo>
                <a:lnTo>
                  <a:pt x="5111479" y="33020"/>
                </a:lnTo>
                <a:lnTo>
                  <a:pt x="5112012" y="34290"/>
                </a:lnTo>
                <a:close/>
              </a:path>
              <a:path w="5166995" h="467360">
                <a:moveTo>
                  <a:pt x="73655" y="26670"/>
                </a:moveTo>
                <a:lnTo>
                  <a:pt x="74278" y="25400"/>
                </a:lnTo>
                <a:lnTo>
                  <a:pt x="77300" y="25400"/>
                </a:lnTo>
                <a:lnTo>
                  <a:pt x="73655" y="26670"/>
                </a:lnTo>
                <a:close/>
              </a:path>
              <a:path w="5166995" h="467360">
                <a:moveTo>
                  <a:pt x="5092708" y="26670"/>
                </a:moveTo>
                <a:lnTo>
                  <a:pt x="5089076" y="25400"/>
                </a:lnTo>
                <a:lnTo>
                  <a:pt x="5092086" y="25400"/>
                </a:lnTo>
                <a:lnTo>
                  <a:pt x="5092708" y="26670"/>
                </a:lnTo>
                <a:close/>
              </a:path>
              <a:path w="5166995" h="467360">
                <a:moveTo>
                  <a:pt x="64994" y="29210"/>
                </a:moveTo>
                <a:lnTo>
                  <a:pt x="65578" y="27940"/>
                </a:lnTo>
                <a:lnTo>
                  <a:pt x="68423" y="27940"/>
                </a:lnTo>
                <a:lnTo>
                  <a:pt x="64994" y="29210"/>
                </a:lnTo>
                <a:close/>
              </a:path>
              <a:path w="5166995" h="467360">
                <a:moveTo>
                  <a:pt x="5101369" y="29210"/>
                </a:moveTo>
                <a:lnTo>
                  <a:pt x="5097940" y="27940"/>
                </a:lnTo>
                <a:lnTo>
                  <a:pt x="5100785" y="27940"/>
                </a:lnTo>
                <a:lnTo>
                  <a:pt x="5101369" y="29210"/>
                </a:lnTo>
                <a:close/>
              </a:path>
              <a:path w="5166995" h="467360">
                <a:moveTo>
                  <a:pt x="54364" y="34290"/>
                </a:moveTo>
                <a:lnTo>
                  <a:pt x="54885" y="33020"/>
                </a:lnTo>
                <a:lnTo>
                  <a:pt x="55907" y="33020"/>
                </a:lnTo>
                <a:lnTo>
                  <a:pt x="54364" y="34290"/>
                </a:lnTo>
                <a:close/>
              </a:path>
              <a:path w="5166995" h="467360">
                <a:moveTo>
                  <a:pt x="5119162" y="39370"/>
                </a:moveTo>
                <a:lnTo>
                  <a:pt x="5116381" y="36830"/>
                </a:lnTo>
                <a:lnTo>
                  <a:pt x="5116863" y="36830"/>
                </a:lnTo>
                <a:lnTo>
                  <a:pt x="5113968" y="35560"/>
                </a:lnTo>
                <a:lnTo>
                  <a:pt x="5114476" y="35560"/>
                </a:lnTo>
                <a:lnTo>
                  <a:pt x="5111479" y="33020"/>
                </a:lnTo>
                <a:lnTo>
                  <a:pt x="5148338" y="33020"/>
                </a:lnTo>
                <a:lnTo>
                  <a:pt x="5149198" y="34290"/>
                </a:lnTo>
                <a:lnTo>
                  <a:pt x="5151611" y="36830"/>
                </a:lnTo>
                <a:lnTo>
                  <a:pt x="5152368" y="38100"/>
                </a:lnTo>
                <a:lnTo>
                  <a:pt x="5118705" y="38100"/>
                </a:lnTo>
                <a:lnTo>
                  <a:pt x="5119162" y="39370"/>
                </a:lnTo>
                <a:close/>
              </a:path>
              <a:path w="5166995" h="467360">
                <a:moveTo>
                  <a:pt x="47201" y="39370"/>
                </a:moveTo>
                <a:lnTo>
                  <a:pt x="47671" y="38100"/>
                </a:lnTo>
                <a:lnTo>
                  <a:pt x="48598" y="38100"/>
                </a:lnTo>
                <a:lnTo>
                  <a:pt x="47201" y="39370"/>
                </a:lnTo>
                <a:close/>
              </a:path>
              <a:path w="5166995" h="467360">
                <a:moveTo>
                  <a:pt x="5153884" y="40640"/>
                </a:moveTo>
                <a:lnTo>
                  <a:pt x="5121372" y="40640"/>
                </a:lnTo>
                <a:lnTo>
                  <a:pt x="5118705" y="38100"/>
                </a:lnTo>
                <a:lnTo>
                  <a:pt x="5152368" y="38100"/>
                </a:lnTo>
                <a:lnTo>
                  <a:pt x="5153884" y="40640"/>
                </a:lnTo>
                <a:close/>
              </a:path>
              <a:path w="5166995" h="467360">
                <a:moveTo>
                  <a:pt x="5123493" y="43180"/>
                </a:moveTo>
                <a:lnTo>
                  <a:pt x="5120927" y="40640"/>
                </a:lnTo>
                <a:lnTo>
                  <a:pt x="5154201" y="40640"/>
                </a:lnTo>
                <a:lnTo>
                  <a:pt x="5154794" y="41910"/>
                </a:lnTo>
                <a:lnTo>
                  <a:pt x="5123061" y="41910"/>
                </a:lnTo>
                <a:lnTo>
                  <a:pt x="5123493" y="43180"/>
                </a:lnTo>
                <a:close/>
              </a:path>
              <a:path w="5166995" h="467360">
                <a:moveTo>
                  <a:pt x="42883" y="43180"/>
                </a:moveTo>
                <a:lnTo>
                  <a:pt x="43302" y="41910"/>
                </a:lnTo>
                <a:lnTo>
                  <a:pt x="44166" y="41910"/>
                </a:lnTo>
                <a:lnTo>
                  <a:pt x="42883" y="43180"/>
                </a:lnTo>
                <a:close/>
              </a:path>
              <a:path w="5166995" h="467360">
                <a:moveTo>
                  <a:pt x="5159650" y="52070"/>
                </a:moveTo>
                <a:lnTo>
                  <a:pt x="5130922" y="52070"/>
                </a:lnTo>
                <a:lnTo>
                  <a:pt x="5128865" y="49530"/>
                </a:lnTo>
                <a:lnTo>
                  <a:pt x="5129220" y="49530"/>
                </a:lnTo>
                <a:lnTo>
                  <a:pt x="5127036" y="46990"/>
                </a:lnTo>
                <a:lnTo>
                  <a:pt x="5127417" y="46990"/>
                </a:lnTo>
                <a:lnTo>
                  <a:pt x="5125093" y="44450"/>
                </a:lnTo>
                <a:lnTo>
                  <a:pt x="5125512" y="44450"/>
                </a:lnTo>
                <a:lnTo>
                  <a:pt x="5123061" y="41910"/>
                </a:lnTo>
                <a:lnTo>
                  <a:pt x="5154794" y="41910"/>
                </a:lnTo>
                <a:lnTo>
                  <a:pt x="5155979" y="44450"/>
                </a:lnTo>
                <a:lnTo>
                  <a:pt x="5157897" y="48260"/>
                </a:lnTo>
                <a:lnTo>
                  <a:pt x="5159650" y="52070"/>
                </a:lnTo>
                <a:close/>
              </a:path>
              <a:path w="5166995" h="467360">
                <a:moveTo>
                  <a:pt x="5097801" y="466090"/>
                </a:moveTo>
                <a:lnTo>
                  <a:pt x="68575" y="466090"/>
                </a:lnTo>
                <a:lnTo>
                  <a:pt x="64384" y="464820"/>
                </a:lnTo>
                <a:lnTo>
                  <a:pt x="60892" y="463550"/>
                </a:lnTo>
                <a:lnTo>
                  <a:pt x="60282" y="463550"/>
                </a:lnTo>
                <a:lnTo>
                  <a:pt x="56269" y="462280"/>
                </a:lnTo>
                <a:lnTo>
                  <a:pt x="52916" y="461010"/>
                </a:lnTo>
                <a:lnTo>
                  <a:pt x="49068" y="459740"/>
                </a:lnTo>
                <a:lnTo>
                  <a:pt x="45334" y="457200"/>
                </a:lnTo>
                <a:lnTo>
                  <a:pt x="41702" y="454660"/>
                </a:lnTo>
                <a:lnTo>
                  <a:pt x="38184" y="453390"/>
                </a:lnTo>
                <a:lnTo>
                  <a:pt x="34298" y="449580"/>
                </a:lnTo>
                <a:lnTo>
                  <a:pt x="31504" y="448310"/>
                </a:lnTo>
                <a:lnTo>
                  <a:pt x="27910" y="444500"/>
                </a:lnTo>
                <a:lnTo>
                  <a:pt x="24925" y="441960"/>
                </a:lnTo>
                <a:lnTo>
                  <a:pt x="22068" y="439420"/>
                </a:lnTo>
                <a:lnTo>
                  <a:pt x="19363" y="435610"/>
                </a:lnTo>
                <a:lnTo>
                  <a:pt x="17178" y="433070"/>
                </a:lnTo>
                <a:lnTo>
                  <a:pt x="14410" y="429260"/>
                </a:lnTo>
                <a:lnTo>
                  <a:pt x="12492" y="426720"/>
                </a:lnTo>
                <a:lnTo>
                  <a:pt x="10104" y="421640"/>
                </a:lnTo>
                <a:lnTo>
                  <a:pt x="8199" y="417830"/>
                </a:lnTo>
                <a:lnTo>
                  <a:pt x="6726" y="415290"/>
                </a:lnTo>
                <a:lnTo>
                  <a:pt x="6485" y="414020"/>
                </a:lnTo>
                <a:lnTo>
                  <a:pt x="5164" y="411480"/>
                </a:lnTo>
                <a:lnTo>
                  <a:pt x="2446" y="402590"/>
                </a:lnTo>
                <a:lnTo>
                  <a:pt x="1621" y="398780"/>
                </a:lnTo>
                <a:lnTo>
                  <a:pt x="1494" y="398780"/>
                </a:lnTo>
                <a:lnTo>
                  <a:pt x="846" y="394970"/>
                </a:lnTo>
                <a:lnTo>
                  <a:pt x="211" y="389890"/>
                </a:lnTo>
                <a:lnTo>
                  <a:pt x="25" y="387350"/>
                </a:lnTo>
                <a:lnTo>
                  <a:pt x="0" y="80010"/>
                </a:lnTo>
                <a:lnTo>
                  <a:pt x="211" y="77470"/>
                </a:lnTo>
                <a:lnTo>
                  <a:pt x="846" y="72390"/>
                </a:lnTo>
                <a:lnTo>
                  <a:pt x="1494" y="68580"/>
                </a:lnTo>
                <a:lnTo>
                  <a:pt x="1621" y="68580"/>
                </a:lnTo>
                <a:lnTo>
                  <a:pt x="2446" y="64770"/>
                </a:lnTo>
                <a:lnTo>
                  <a:pt x="3602" y="60960"/>
                </a:lnTo>
                <a:lnTo>
                  <a:pt x="4948" y="55880"/>
                </a:lnTo>
                <a:lnTo>
                  <a:pt x="6485" y="52070"/>
                </a:lnTo>
                <a:lnTo>
                  <a:pt x="35797" y="52070"/>
                </a:lnTo>
                <a:lnTo>
                  <a:pt x="34838" y="53340"/>
                </a:lnTo>
                <a:lnTo>
                  <a:pt x="34196" y="53340"/>
                </a:lnTo>
                <a:lnTo>
                  <a:pt x="33011" y="55880"/>
                </a:lnTo>
                <a:lnTo>
                  <a:pt x="32710" y="55880"/>
                </a:lnTo>
                <a:lnTo>
                  <a:pt x="31085" y="59690"/>
                </a:lnTo>
                <a:lnTo>
                  <a:pt x="31352" y="59690"/>
                </a:lnTo>
                <a:lnTo>
                  <a:pt x="29866" y="62230"/>
                </a:lnTo>
                <a:lnTo>
                  <a:pt x="30120" y="62230"/>
                </a:lnTo>
                <a:lnTo>
                  <a:pt x="28799" y="64770"/>
                </a:lnTo>
                <a:lnTo>
                  <a:pt x="29002" y="64770"/>
                </a:lnTo>
                <a:lnTo>
                  <a:pt x="28232" y="67310"/>
                </a:lnTo>
                <a:lnTo>
                  <a:pt x="28037" y="67310"/>
                </a:lnTo>
                <a:lnTo>
                  <a:pt x="27376" y="69850"/>
                </a:lnTo>
                <a:lnTo>
                  <a:pt x="27199" y="69850"/>
                </a:lnTo>
                <a:lnTo>
                  <a:pt x="26373" y="73660"/>
                </a:lnTo>
                <a:lnTo>
                  <a:pt x="26068" y="76200"/>
                </a:lnTo>
                <a:lnTo>
                  <a:pt x="25641" y="78740"/>
                </a:lnTo>
                <a:lnTo>
                  <a:pt x="25353" y="81280"/>
                </a:lnTo>
                <a:lnTo>
                  <a:pt x="25294" y="82550"/>
                </a:lnTo>
                <a:lnTo>
                  <a:pt x="25205" y="86360"/>
                </a:lnTo>
                <a:lnTo>
                  <a:pt x="25192" y="381000"/>
                </a:lnTo>
                <a:lnTo>
                  <a:pt x="25256" y="383540"/>
                </a:lnTo>
                <a:lnTo>
                  <a:pt x="25450" y="386080"/>
                </a:lnTo>
                <a:lnTo>
                  <a:pt x="25484" y="387350"/>
                </a:lnTo>
                <a:lnTo>
                  <a:pt x="25954" y="391160"/>
                </a:lnTo>
                <a:lnTo>
                  <a:pt x="26500" y="393700"/>
                </a:lnTo>
                <a:lnTo>
                  <a:pt x="27199" y="396240"/>
                </a:lnTo>
                <a:lnTo>
                  <a:pt x="27046" y="396240"/>
                </a:lnTo>
                <a:lnTo>
                  <a:pt x="28037" y="400050"/>
                </a:lnTo>
                <a:lnTo>
                  <a:pt x="28232" y="400050"/>
                </a:lnTo>
                <a:lnTo>
                  <a:pt x="29002" y="402590"/>
                </a:lnTo>
                <a:lnTo>
                  <a:pt x="29239" y="402590"/>
                </a:lnTo>
                <a:lnTo>
                  <a:pt x="30120" y="405130"/>
                </a:lnTo>
                <a:lnTo>
                  <a:pt x="29866" y="405130"/>
                </a:lnTo>
                <a:lnTo>
                  <a:pt x="31352" y="407670"/>
                </a:lnTo>
                <a:lnTo>
                  <a:pt x="31085" y="407670"/>
                </a:lnTo>
                <a:lnTo>
                  <a:pt x="32710" y="410210"/>
                </a:lnTo>
                <a:lnTo>
                  <a:pt x="32418" y="410210"/>
                </a:lnTo>
                <a:lnTo>
                  <a:pt x="34196" y="412750"/>
                </a:lnTo>
                <a:lnTo>
                  <a:pt x="33879" y="412750"/>
                </a:lnTo>
                <a:lnTo>
                  <a:pt x="35797" y="415290"/>
                </a:lnTo>
                <a:lnTo>
                  <a:pt x="35454" y="415290"/>
                </a:lnTo>
                <a:lnTo>
                  <a:pt x="37511" y="417830"/>
                </a:lnTo>
                <a:lnTo>
                  <a:pt x="37143" y="417830"/>
                </a:lnTo>
                <a:lnTo>
                  <a:pt x="39340" y="420370"/>
                </a:lnTo>
                <a:lnTo>
                  <a:pt x="39721" y="420370"/>
                </a:lnTo>
                <a:lnTo>
                  <a:pt x="41270" y="422910"/>
                </a:lnTo>
                <a:lnTo>
                  <a:pt x="42083" y="422910"/>
                </a:lnTo>
                <a:lnTo>
                  <a:pt x="43302" y="424180"/>
                </a:lnTo>
                <a:lnTo>
                  <a:pt x="42883" y="424180"/>
                </a:lnTo>
                <a:lnTo>
                  <a:pt x="45449" y="426720"/>
                </a:lnTo>
                <a:lnTo>
                  <a:pt x="46331" y="426720"/>
                </a:lnTo>
                <a:lnTo>
                  <a:pt x="47671" y="427990"/>
                </a:lnTo>
                <a:lnTo>
                  <a:pt x="47201" y="427990"/>
                </a:lnTo>
                <a:lnTo>
                  <a:pt x="49995" y="430530"/>
                </a:lnTo>
                <a:lnTo>
                  <a:pt x="50948" y="430530"/>
                </a:lnTo>
                <a:lnTo>
                  <a:pt x="52395" y="431800"/>
                </a:lnTo>
                <a:lnTo>
                  <a:pt x="51887" y="431800"/>
                </a:lnTo>
                <a:lnTo>
                  <a:pt x="54885" y="433070"/>
                </a:lnTo>
                <a:lnTo>
                  <a:pt x="54364" y="433070"/>
                </a:lnTo>
                <a:lnTo>
                  <a:pt x="57450" y="434340"/>
                </a:lnTo>
                <a:lnTo>
                  <a:pt x="56917" y="434340"/>
                </a:lnTo>
                <a:lnTo>
                  <a:pt x="60092" y="436880"/>
                </a:lnTo>
                <a:lnTo>
                  <a:pt x="62238" y="436880"/>
                </a:lnTo>
                <a:lnTo>
                  <a:pt x="65578" y="438150"/>
                </a:lnTo>
                <a:lnTo>
                  <a:pt x="64994" y="438150"/>
                </a:lnTo>
                <a:lnTo>
                  <a:pt x="68423" y="439420"/>
                </a:lnTo>
                <a:lnTo>
                  <a:pt x="67826" y="439420"/>
                </a:lnTo>
                <a:lnTo>
                  <a:pt x="71331" y="440690"/>
                </a:lnTo>
                <a:lnTo>
                  <a:pt x="73655" y="440690"/>
                </a:lnTo>
                <a:lnTo>
                  <a:pt x="77300" y="441960"/>
                </a:lnTo>
                <a:lnTo>
                  <a:pt x="5141019" y="441960"/>
                </a:lnTo>
                <a:lnTo>
                  <a:pt x="5138009" y="445770"/>
                </a:lnTo>
                <a:lnTo>
                  <a:pt x="5135329" y="447040"/>
                </a:lnTo>
                <a:lnTo>
                  <a:pt x="5132078" y="449580"/>
                </a:lnTo>
                <a:lnTo>
                  <a:pt x="5128192" y="453390"/>
                </a:lnTo>
                <a:lnTo>
                  <a:pt x="5124674" y="454660"/>
                </a:lnTo>
                <a:lnTo>
                  <a:pt x="5121042" y="457200"/>
                </a:lnTo>
                <a:lnTo>
                  <a:pt x="5117854" y="458470"/>
                </a:lnTo>
                <a:lnTo>
                  <a:pt x="5113460" y="461010"/>
                </a:lnTo>
                <a:lnTo>
                  <a:pt x="5110107" y="462280"/>
                </a:lnTo>
                <a:lnTo>
                  <a:pt x="5105484" y="463550"/>
                </a:lnTo>
                <a:lnTo>
                  <a:pt x="5101979" y="464820"/>
                </a:lnTo>
                <a:lnTo>
                  <a:pt x="5097801" y="466090"/>
                </a:lnTo>
                <a:close/>
              </a:path>
              <a:path w="5166995" h="467360">
                <a:moveTo>
                  <a:pt x="5132497" y="54610"/>
                </a:moveTo>
                <a:lnTo>
                  <a:pt x="5130579" y="52070"/>
                </a:lnTo>
                <a:lnTo>
                  <a:pt x="5159891" y="52070"/>
                </a:lnTo>
                <a:lnTo>
                  <a:pt x="5160403" y="53340"/>
                </a:lnTo>
                <a:lnTo>
                  <a:pt x="5132180" y="53340"/>
                </a:lnTo>
                <a:lnTo>
                  <a:pt x="5132497" y="54610"/>
                </a:lnTo>
                <a:close/>
              </a:path>
              <a:path w="5166995" h="467360">
                <a:moveTo>
                  <a:pt x="33879" y="54610"/>
                </a:moveTo>
                <a:lnTo>
                  <a:pt x="34196" y="53340"/>
                </a:lnTo>
                <a:lnTo>
                  <a:pt x="34838" y="53340"/>
                </a:lnTo>
                <a:lnTo>
                  <a:pt x="33879" y="54610"/>
                </a:lnTo>
                <a:close/>
              </a:path>
              <a:path w="5166995" h="467360">
                <a:moveTo>
                  <a:pt x="5133958" y="57150"/>
                </a:moveTo>
                <a:lnTo>
                  <a:pt x="5132180" y="53340"/>
                </a:lnTo>
                <a:lnTo>
                  <a:pt x="5160403" y="53340"/>
                </a:lnTo>
                <a:lnTo>
                  <a:pt x="5161428" y="55880"/>
                </a:lnTo>
                <a:lnTo>
                  <a:pt x="5133665" y="55880"/>
                </a:lnTo>
                <a:lnTo>
                  <a:pt x="5133958" y="57150"/>
                </a:lnTo>
                <a:close/>
              </a:path>
              <a:path w="5166995" h="467360">
                <a:moveTo>
                  <a:pt x="32418" y="57150"/>
                </a:moveTo>
                <a:lnTo>
                  <a:pt x="32710" y="55880"/>
                </a:lnTo>
                <a:lnTo>
                  <a:pt x="33011" y="55880"/>
                </a:lnTo>
                <a:lnTo>
                  <a:pt x="32418" y="57150"/>
                </a:lnTo>
                <a:close/>
              </a:path>
              <a:path w="5166995" h="467360">
                <a:moveTo>
                  <a:pt x="5138517" y="68580"/>
                </a:moveTo>
                <a:lnTo>
                  <a:pt x="5137361" y="64770"/>
                </a:lnTo>
                <a:lnTo>
                  <a:pt x="5137577" y="64770"/>
                </a:lnTo>
                <a:lnTo>
                  <a:pt x="5136256" y="62230"/>
                </a:lnTo>
                <a:lnTo>
                  <a:pt x="5136498" y="62230"/>
                </a:lnTo>
                <a:lnTo>
                  <a:pt x="5135024" y="59690"/>
                </a:lnTo>
                <a:lnTo>
                  <a:pt x="5135291" y="59690"/>
                </a:lnTo>
                <a:lnTo>
                  <a:pt x="5133665" y="55880"/>
                </a:lnTo>
                <a:lnTo>
                  <a:pt x="5161428" y="55880"/>
                </a:lnTo>
                <a:lnTo>
                  <a:pt x="5162774" y="60960"/>
                </a:lnTo>
                <a:lnTo>
                  <a:pt x="5163764" y="63500"/>
                </a:lnTo>
                <a:lnTo>
                  <a:pt x="5164498" y="67310"/>
                </a:lnTo>
                <a:lnTo>
                  <a:pt x="5138339" y="67310"/>
                </a:lnTo>
                <a:lnTo>
                  <a:pt x="5138517" y="68580"/>
                </a:lnTo>
                <a:close/>
              </a:path>
              <a:path w="5166995" h="467360">
                <a:moveTo>
                  <a:pt x="27846" y="68580"/>
                </a:moveTo>
                <a:lnTo>
                  <a:pt x="28037" y="67310"/>
                </a:lnTo>
                <a:lnTo>
                  <a:pt x="28232" y="67310"/>
                </a:lnTo>
                <a:lnTo>
                  <a:pt x="27846" y="68580"/>
                </a:lnTo>
                <a:close/>
              </a:path>
              <a:path w="5166995" h="467360">
                <a:moveTo>
                  <a:pt x="5139330" y="71120"/>
                </a:moveTo>
                <a:lnTo>
                  <a:pt x="5138339" y="67310"/>
                </a:lnTo>
                <a:lnTo>
                  <a:pt x="5164498" y="67310"/>
                </a:lnTo>
                <a:lnTo>
                  <a:pt x="5164742" y="68580"/>
                </a:lnTo>
                <a:lnTo>
                  <a:pt x="5165057" y="69850"/>
                </a:lnTo>
                <a:lnTo>
                  <a:pt x="5139177" y="69850"/>
                </a:lnTo>
                <a:lnTo>
                  <a:pt x="5139330" y="71120"/>
                </a:lnTo>
                <a:close/>
              </a:path>
              <a:path w="5166995" h="467360">
                <a:moveTo>
                  <a:pt x="27046" y="71120"/>
                </a:moveTo>
                <a:lnTo>
                  <a:pt x="27199" y="69850"/>
                </a:lnTo>
                <a:lnTo>
                  <a:pt x="27376" y="69850"/>
                </a:lnTo>
                <a:lnTo>
                  <a:pt x="27046" y="71120"/>
                </a:lnTo>
                <a:close/>
              </a:path>
              <a:path w="5166995" h="467360">
                <a:moveTo>
                  <a:pt x="5166445" y="384810"/>
                </a:moveTo>
                <a:lnTo>
                  <a:pt x="5141082" y="384810"/>
                </a:lnTo>
                <a:lnTo>
                  <a:pt x="5141082" y="82550"/>
                </a:lnTo>
                <a:lnTo>
                  <a:pt x="5140828" y="78740"/>
                </a:lnTo>
                <a:lnTo>
                  <a:pt x="5140422" y="76200"/>
                </a:lnTo>
                <a:lnTo>
                  <a:pt x="5139863" y="73660"/>
                </a:lnTo>
                <a:lnTo>
                  <a:pt x="5140003" y="73660"/>
                </a:lnTo>
                <a:lnTo>
                  <a:pt x="5139177" y="69850"/>
                </a:lnTo>
                <a:lnTo>
                  <a:pt x="5165057" y="69850"/>
                </a:lnTo>
                <a:lnTo>
                  <a:pt x="5165619" y="73660"/>
                </a:lnTo>
                <a:lnTo>
                  <a:pt x="5166089" y="76200"/>
                </a:lnTo>
                <a:lnTo>
                  <a:pt x="5166444" y="81280"/>
                </a:lnTo>
                <a:lnTo>
                  <a:pt x="5166486" y="82550"/>
                </a:lnTo>
                <a:lnTo>
                  <a:pt x="5166445" y="384810"/>
                </a:lnTo>
                <a:close/>
              </a:path>
              <a:path w="5166995" h="467360">
                <a:moveTo>
                  <a:pt x="25852" y="77470"/>
                </a:moveTo>
                <a:lnTo>
                  <a:pt x="25954" y="76200"/>
                </a:lnTo>
                <a:lnTo>
                  <a:pt x="25852" y="77470"/>
                </a:lnTo>
                <a:close/>
              </a:path>
              <a:path w="5166995" h="467360">
                <a:moveTo>
                  <a:pt x="5140523" y="77470"/>
                </a:moveTo>
                <a:lnTo>
                  <a:pt x="5140303" y="76200"/>
                </a:lnTo>
                <a:lnTo>
                  <a:pt x="5140523" y="77470"/>
                </a:lnTo>
                <a:close/>
              </a:path>
              <a:path w="5166995" h="467360">
                <a:moveTo>
                  <a:pt x="25484" y="80010"/>
                </a:moveTo>
                <a:lnTo>
                  <a:pt x="25548" y="78740"/>
                </a:lnTo>
                <a:lnTo>
                  <a:pt x="25484" y="80010"/>
                </a:lnTo>
                <a:close/>
              </a:path>
              <a:path w="5166995" h="467360">
                <a:moveTo>
                  <a:pt x="5140892" y="80010"/>
                </a:moveTo>
                <a:lnTo>
                  <a:pt x="5140735" y="78740"/>
                </a:lnTo>
                <a:lnTo>
                  <a:pt x="5140892" y="80010"/>
                </a:lnTo>
                <a:close/>
              </a:path>
              <a:path w="5166995" h="467360">
                <a:moveTo>
                  <a:pt x="5165932" y="391160"/>
                </a:moveTo>
                <a:lnTo>
                  <a:pt x="5140422" y="391160"/>
                </a:lnTo>
                <a:lnTo>
                  <a:pt x="5140892" y="387350"/>
                </a:lnTo>
                <a:lnTo>
                  <a:pt x="5140921" y="386080"/>
                </a:lnTo>
                <a:lnTo>
                  <a:pt x="5141108" y="383540"/>
                </a:lnTo>
                <a:lnTo>
                  <a:pt x="5141082" y="384810"/>
                </a:lnTo>
                <a:lnTo>
                  <a:pt x="5166445" y="384810"/>
                </a:lnTo>
                <a:lnTo>
                  <a:pt x="5166326" y="387350"/>
                </a:lnTo>
                <a:lnTo>
                  <a:pt x="5166089" y="389890"/>
                </a:lnTo>
                <a:lnTo>
                  <a:pt x="5165932" y="391160"/>
                </a:lnTo>
                <a:close/>
              </a:path>
              <a:path w="5166995" h="467360">
                <a:moveTo>
                  <a:pt x="25353" y="384810"/>
                </a:moveTo>
                <a:lnTo>
                  <a:pt x="25262" y="383624"/>
                </a:lnTo>
                <a:lnTo>
                  <a:pt x="25353" y="384810"/>
                </a:lnTo>
                <a:close/>
              </a:path>
              <a:path w="5166995" h="467360">
                <a:moveTo>
                  <a:pt x="26068" y="391160"/>
                </a:moveTo>
                <a:lnTo>
                  <a:pt x="25852" y="389890"/>
                </a:lnTo>
                <a:lnTo>
                  <a:pt x="26068" y="391160"/>
                </a:lnTo>
                <a:close/>
              </a:path>
              <a:path w="5166995" h="467360">
                <a:moveTo>
                  <a:pt x="5164414" y="400050"/>
                </a:moveTo>
                <a:lnTo>
                  <a:pt x="5138339" y="400050"/>
                </a:lnTo>
                <a:lnTo>
                  <a:pt x="5139330" y="396240"/>
                </a:lnTo>
                <a:lnTo>
                  <a:pt x="5139177" y="396240"/>
                </a:lnTo>
                <a:lnTo>
                  <a:pt x="5140003" y="393700"/>
                </a:lnTo>
                <a:lnTo>
                  <a:pt x="5139863" y="393700"/>
                </a:lnTo>
                <a:lnTo>
                  <a:pt x="5140523" y="389890"/>
                </a:lnTo>
                <a:lnTo>
                  <a:pt x="5140422" y="391160"/>
                </a:lnTo>
                <a:lnTo>
                  <a:pt x="5165932" y="391160"/>
                </a:lnTo>
                <a:lnTo>
                  <a:pt x="5165619" y="393700"/>
                </a:lnTo>
                <a:lnTo>
                  <a:pt x="5164869" y="398780"/>
                </a:lnTo>
                <a:lnTo>
                  <a:pt x="5164414" y="400050"/>
                </a:lnTo>
                <a:close/>
              </a:path>
              <a:path w="5166995" h="467360">
                <a:moveTo>
                  <a:pt x="28232" y="400050"/>
                </a:moveTo>
                <a:lnTo>
                  <a:pt x="28037" y="400050"/>
                </a:lnTo>
                <a:lnTo>
                  <a:pt x="27846" y="398780"/>
                </a:lnTo>
                <a:lnTo>
                  <a:pt x="28232" y="400050"/>
                </a:lnTo>
                <a:close/>
              </a:path>
              <a:path w="5166995" h="467360">
                <a:moveTo>
                  <a:pt x="5163758" y="402590"/>
                </a:moveTo>
                <a:lnTo>
                  <a:pt x="5137361" y="402590"/>
                </a:lnTo>
                <a:lnTo>
                  <a:pt x="5138517" y="398780"/>
                </a:lnTo>
                <a:lnTo>
                  <a:pt x="5138339" y="400050"/>
                </a:lnTo>
                <a:lnTo>
                  <a:pt x="5164414" y="400050"/>
                </a:lnTo>
                <a:lnTo>
                  <a:pt x="5163758" y="402590"/>
                </a:lnTo>
                <a:close/>
              </a:path>
              <a:path w="5166995" h="467360">
                <a:moveTo>
                  <a:pt x="29239" y="402590"/>
                </a:moveTo>
                <a:lnTo>
                  <a:pt x="29002" y="402590"/>
                </a:lnTo>
                <a:lnTo>
                  <a:pt x="28799" y="401320"/>
                </a:lnTo>
                <a:lnTo>
                  <a:pt x="29239" y="402590"/>
                </a:lnTo>
                <a:close/>
              </a:path>
              <a:path w="5166995" h="467360">
                <a:moveTo>
                  <a:pt x="5157084" y="420370"/>
                </a:moveTo>
                <a:lnTo>
                  <a:pt x="5127036" y="420370"/>
                </a:lnTo>
                <a:lnTo>
                  <a:pt x="5129220" y="417830"/>
                </a:lnTo>
                <a:lnTo>
                  <a:pt x="5128865" y="417830"/>
                </a:lnTo>
                <a:lnTo>
                  <a:pt x="5130922" y="415290"/>
                </a:lnTo>
                <a:lnTo>
                  <a:pt x="5130579" y="415290"/>
                </a:lnTo>
                <a:lnTo>
                  <a:pt x="5132497" y="412750"/>
                </a:lnTo>
                <a:lnTo>
                  <a:pt x="5132180" y="412750"/>
                </a:lnTo>
                <a:lnTo>
                  <a:pt x="5133958" y="410210"/>
                </a:lnTo>
                <a:lnTo>
                  <a:pt x="5133665" y="410210"/>
                </a:lnTo>
                <a:lnTo>
                  <a:pt x="5135291" y="407670"/>
                </a:lnTo>
                <a:lnTo>
                  <a:pt x="5135024" y="407670"/>
                </a:lnTo>
                <a:lnTo>
                  <a:pt x="5136498" y="405130"/>
                </a:lnTo>
                <a:lnTo>
                  <a:pt x="5136256" y="405130"/>
                </a:lnTo>
                <a:lnTo>
                  <a:pt x="5137577" y="401320"/>
                </a:lnTo>
                <a:lnTo>
                  <a:pt x="5137361" y="402590"/>
                </a:lnTo>
                <a:lnTo>
                  <a:pt x="5163758" y="402590"/>
                </a:lnTo>
                <a:lnTo>
                  <a:pt x="5162774" y="406400"/>
                </a:lnTo>
                <a:lnTo>
                  <a:pt x="5161428" y="410210"/>
                </a:lnTo>
                <a:lnTo>
                  <a:pt x="5161212" y="411480"/>
                </a:lnTo>
                <a:lnTo>
                  <a:pt x="5159891" y="414020"/>
                </a:lnTo>
                <a:lnTo>
                  <a:pt x="5159650" y="415290"/>
                </a:lnTo>
                <a:lnTo>
                  <a:pt x="5157897" y="419100"/>
                </a:lnTo>
                <a:lnTo>
                  <a:pt x="5157084" y="420370"/>
                </a:lnTo>
                <a:close/>
              </a:path>
              <a:path w="5166995" h="467360">
                <a:moveTo>
                  <a:pt x="39721" y="420370"/>
                </a:moveTo>
                <a:lnTo>
                  <a:pt x="39340" y="420370"/>
                </a:lnTo>
                <a:lnTo>
                  <a:pt x="38946" y="419100"/>
                </a:lnTo>
                <a:lnTo>
                  <a:pt x="39721" y="420370"/>
                </a:lnTo>
                <a:close/>
              </a:path>
              <a:path w="5166995" h="467360">
                <a:moveTo>
                  <a:pt x="5155675" y="422910"/>
                </a:moveTo>
                <a:lnTo>
                  <a:pt x="5125093" y="422910"/>
                </a:lnTo>
                <a:lnTo>
                  <a:pt x="5127417" y="419100"/>
                </a:lnTo>
                <a:lnTo>
                  <a:pt x="5127036" y="420370"/>
                </a:lnTo>
                <a:lnTo>
                  <a:pt x="5157084" y="420370"/>
                </a:lnTo>
                <a:lnTo>
                  <a:pt x="5156271" y="421640"/>
                </a:lnTo>
                <a:lnTo>
                  <a:pt x="5155675" y="422910"/>
                </a:lnTo>
                <a:close/>
              </a:path>
              <a:path w="5166995" h="467360">
                <a:moveTo>
                  <a:pt x="42083" y="422910"/>
                </a:moveTo>
                <a:lnTo>
                  <a:pt x="41270" y="422910"/>
                </a:lnTo>
                <a:lnTo>
                  <a:pt x="40864" y="421640"/>
                </a:lnTo>
                <a:lnTo>
                  <a:pt x="42083" y="422910"/>
                </a:lnTo>
                <a:close/>
              </a:path>
              <a:path w="5166995" h="467360">
                <a:moveTo>
                  <a:pt x="5153884" y="426720"/>
                </a:moveTo>
                <a:lnTo>
                  <a:pt x="5120927" y="426720"/>
                </a:lnTo>
                <a:lnTo>
                  <a:pt x="5123493" y="424180"/>
                </a:lnTo>
                <a:lnTo>
                  <a:pt x="5123061" y="424180"/>
                </a:lnTo>
                <a:lnTo>
                  <a:pt x="5125512" y="421640"/>
                </a:lnTo>
                <a:lnTo>
                  <a:pt x="5125093" y="422910"/>
                </a:lnTo>
                <a:lnTo>
                  <a:pt x="5155675" y="422910"/>
                </a:lnTo>
                <a:lnTo>
                  <a:pt x="5153884" y="426720"/>
                </a:lnTo>
                <a:close/>
              </a:path>
              <a:path w="5166995" h="467360">
                <a:moveTo>
                  <a:pt x="46331" y="426720"/>
                </a:moveTo>
                <a:lnTo>
                  <a:pt x="45449" y="426720"/>
                </a:lnTo>
                <a:lnTo>
                  <a:pt x="44991" y="425450"/>
                </a:lnTo>
                <a:lnTo>
                  <a:pt x="46331" y="426720"/>
                </a:lnTo>
                <a:close/>
              </a:path>
              <a:path w="5166995" h="467360">
                <a:moveTo>
                  <a:pt x="5151035" y="430530"/>
                </a:moveTo>
                <a:lnTo>
                  <a:pt x="5116381" y="430530"/>
                </a:lnTo>
                <a:lnTo>
                  <a:pt x="5119162" y="427990"/>
                </a:lnTo>
                <a:lnTo>
                  <a:pt x="5118705" y="427990"/>
                </a:lnTo>
                <a:lnTo>
                  <a:pt x="5121372" y="425450"/>
                </a:lnTo>
                <a:lnTo>
                  <a:pt x="5120927" y="426720"/>
                </a:lnTo>
                <a:lnTo>
                  <a:pt x="5153884" y="426720"/>
                </a:lnTo>
                <a:lnTo>
                  <a:pt x="5151953" y="429260"/>
                </a:lnTo>
                <a:lnTo>
                  <a:pt x="5151035" y="430530"/>
                </a:lnTo>
                <a:close/>
              </a:path>
              <a:path w="5166995" h="467360">
                <a:moveTo>
                  <a:pt x="50948" y="430530"/>
                </a:moveTo>
                <a:lnTo>
                  <a:pt x="49995" y="430530"/>
                </a:lnTo>
                <a:lnTo>
                  <a:pt x="49500" y="429260"/>
                </a:lnTo>
                <a:lnTo>
                  <a:pt x="50948" y="430530"/>
                </a:lnTo>
                <a:close/>
              </a:path>
              <a:path w="5166995" h="467360">
                <a:moveTo>
                  <a:pt x="5141451" y="441960"/>
                </a:moveTo>
                <a:lnTo>
                  <a:pt x="5089076" y="441960"/>
                </a:lnTo>
                <a:lnTo>
                  <a:pt x="5092708" y="440690"/>
                </a:lnTo>
                <a:lnTo>
                  <a:pt x="5095045" y="440690"/>
                </a:lnTo>
                <a:lnTo>
                  <a:pt x="5098550" y="439420"/>
                </a:lnTo>
                <a:lnTo>
                  <a:pt x="5097940" y="439420"/>
                </a:lnTo>
                <a:lnTo>
                  <a:pt x="5101369" y="438150"/>
                </a:lnTo>
                <a:lnTo>
                  <a:pt x="5100785" y="438150"/>
                </a:lnTo>
                <a:lnTo>
                  <a:pt x="5104138" y="436880"/>
                </a:lnTo>
                <a:lnTo>
                  <a:pt x="5106272" y="436880"/>
                </a:lnTo>
                <a:lnTo>
                  <a:pt x="5109459" y="434340"/>
                </a:lnTo>
                <a:lnTo>
                  <a:pt x="5108913" y="434340"/>
                </a:lnTo>
                <a:lnTo>
                  <a:pt x="5112012" y="433070"/>
                </a:lnTo>
                <a:lnTo>
                  <a:pt x="5111479" y="433070"/>
                </a:lnTo>
                <a:lnTo>
                  <a:pt x="5114476" y="431800"/>
                </a:lnTo>
                <a:lnTo>
                  <a:pt x="5113968" y="431800"/>
                </a:lnTo>
                <a:lnTo>
                  <a:pt x="5116863" y="429260"/>
                </a:lnTo>
                <a:lnTo>
                  <a:pt x="5116381" y="430530"/>
                </a:lnTo>
                <a:lnTo>
                  <a:pt x="5151035" y="430530"/>
                </a:lnTo>
                <a:lnTo>
                  <a:pt x="5149198" y="433070"/>
                </a:lnTo>
                <a:lnTo>
                  <a:pt x="5146619" y="436880"/>
                </a:lnTo>
                <a:lnTo>
                  <a:pt x="5144295" y="439420"/>
                </a:lnTo>
                <a:lnTo>
                  <a:pt x="5141451" y="441960"/>
                </a:lnTo>
                <a:close/>
              </a:path>
              <a:path w="5166995" h="467360">
                <a:moveTo>
                  <a:pt x="62809" y="436880"/>
                </a:moveTo>
                <a:lnTo>
                  <a:pt x="60092" y="436880"/>
                </a:lnTo>
                <a:lnTo>
                  <a:pt x="59533" y="435610"/>
                </a:lnTo>
                <a:lnTo>
                  <a:pt x="62809" y="436880"/>
                </a:lnTo>
                <a:close/>
              </a:path>
              <a:path w="5166995" h="467360">
                <a:moveTo>
                  <a:pt x="5106272" y="436880"/>
                </a:moveTo>
                <a:lnTo>
                  <a:pt x="5103566" y="436880"/>
                </a:lnTo>
                <a:lnTo>
                  <a:pt x="5106830" y="435610"/>
                </a:lnTo>
                <a:lnTo>
                  <a:pt x="5106272" y="436880"/>
                </a:lnTo>
                <a:close/>
              </a:path>
              <a:path w="5166995" h="467360">
                <a:moveTo>
                  <a:pt x="5089215" y="467360"/>
                </a:moveTo>
                <a:lnTo>
                  <a:pt x="77160" y="467360"/>
                </a:lnTo>
                <a:lnTo>
                  <a:pt x="73465" y="466090"/>
                </a:lnTo>
                <a:lnTo>
                  <a:pt x="5092911" y="466090"/>
                </a:lnTo>
                <a:lnTo>
                  <a:pt x="5089215" y="467360"/>
                </a:lnTo>
                <a:close/>
              </a:path>
            </a:pathLst>
          </a:custGeom>
          <a:solidFill>
            <a:srgbClr val="FFFFFF"/>
          </a:solidFill>
        </p:spPr>
        <p:txBody>
          <a:bodyPr wrap="square" lIns="0" tIns="0" rIns="0" bIns="0" rtlCol="0"/>
          <a:lstStyle/>
          <a:p>
            <a:endParaRPr/>
          </a:p>
        </p:txBody>
      </p:sp>
      <p:sp>
        <p:nvSpPr>
          <p:cNvPr id="7" name="object 7"/>
          <p:cNvSpPr/>
          <p:nvPr/>
        </p:nvSpPr>
        <p:spPr>
          <a:xfrm>
            <a:off x="899160" y="2386583"/>
            <a:ext cx="7345680" cy="378460"/>
          </a:xfrm>
          <a:custGeom>
            <a:avLst/>
            <a:gdLst/>
            <a:ahLst/>
            <a:cxnLst/>
            <a:rect l="l" t="t" r="r" b="b"/>
            <a:pathLst>
              <a:path w="7345680" h="378460">
                <a:moveTo>
                  <a:pt x="0" y="0"/>
                </a:moveTo>
                <a:lnTo>
                  <a:pt x="7345680" y="0"/>
                </a:lnTo>
                <a:lnTo>
                  <a:pt x="7345680" y="377952"/>
                </a:lnTo>
                <a:lnTo>
                  <a:pt x="0" y="377952"/>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886891" y="2373248"/>
            <a:ext cx="7370445" cy="403860"/>
          </a:xfrm>
          <a:custGeom>
            <a:avLst/>
            <a:gdLst/>
            <a:ahLst/>
            <a:cxnLst/>
            <a:rect l="l" t="t" r="r" b="b"/>
            <a:pathLst>
              <a:path w="7370445" h="403860">
                <a:moveTo>
                  <a:pt x="7357516" y="403390"/>
                </a:moveTo>
                <a:lnTo>
                  <a:pt x="12700" y="403390"/>
                </a:lnTo>
                <a:lnTo>
                  <a:pt x="10223" y="403148"/>
                </a:lnTo>
                <a:lnTo>
                  <a:pt x="0" y="390690"/>
                </a:lnTo>
                <a:lnTo>
                  <a:pt x="0" y="12700"/>
                </a:lnTo>
                <a:lnTo>
                  <a:pt x="12700" y="0"/>
                </a:lnTo>
                <a:lnTo>
                  <a:pt x="7357516" y="0"/>
                </a:lnTo>
                <a:lnTo>
                  <a:pt x="7370216" y="12700"/>
                </a:lnTo>
                <a:lnTo>
                  <a:pt x="25400" y="12700"/>
                </a:lnTo>
                <a:lnTo>
                  <a:pt x="12700" y="25400"/>
                </a:lnTo>
                <a:lnTo>
                  <a:pt x="25400" y="25400"/>
                </a:lnTo>
                <a:lnTo>
                  <a:pt x="25400" y="377990"/>
                </a:lnTo>
                <a:lnTo>
                  <a:pt x="12700" y="377990"/>
                </a:lnTo>
                <a:lnTo>
                  <a:pt x="25400" y="390690"/>
                </a:lnTo>
                <a:lnTo>
                  <a:pt x="7370216" y="390690"/>
                </a:lnTo>
                <a:lnTo>
                  <a:pt x="7369975" y="393166"/>
                </a:lnTo>
                <a:lnTo>
                  <a:pt x="7359992" y="403148"/>
                </a:lnTo>
                <a:lnTo>
                  <a:pt x="7357516" y="403390"/>
                </a:lnTo>
                <a:close/>
              </a:path>
              <a:path w="7370445" h="403860">
                <a:moveTo>
                  <a:pt x="25400" y="25400"/>
                </a:moveTo>
                <a:lnTo>
                  <a:pt x="12700" y="25400"/>
                </a:lnTo>
                <a:lnTo>
                  <a:pt x="25400" y="12700"/>
                </a:lnTo>
                <a:lnTo>
                  <a:pt x="25400" y="25400"/>
                </a:lnTo>
                <a:close/>
              </a:path>
              <a:path w="7370445" h="403860">
                <a:moveTo>
                  <a:pt x="7344816" y="25400"/>
                </a:moveTo>
                <a:lnTo>
                  <a:pt x="25400" y="25400"/>
                </a:lnTo>
                <a:lnTo>
                  <a:pt x="25400" y="12700"/>
                </a:lnTo>
                <a:lnTo>
                  <a:pt x="7344816" y="12700"/>
                </a:lnTo>
                <a:lnTo>
                  <a:pt x="7344816" y="25400"/>
                </a:lnTo>
                <a:close/>
              </a:path>
              <a:path w="7370445" h="403860">
                <a:moveTo>
                  <a:pt x="7344816" y="390690"/>
                </a:moveTo>
                <a:lnTo>
                  <a:pt x="7344816" y="12700"/>
                </a:lnTo>
                <a:lnTo>
                  <a:pt x="7357516" y="25400"/>
                </a:lnTo>
                <a:lnTo>
                  <a:pt x="7370216" y="25400"/>
                </a:lnTo>
                <a:lnTo>
                  <a:pt x="7370216" y="377990"/>
                </a:lnTo>
                <a:lnTo>
                  <a:pt x="7357516" y="377990"/>
                </a:lnTo>
                <a:lnTo>
                  <a:pt x="7344816" y="390690"/>
                </a:lnTo>
                <a:close/>
              </a:path>
              <a:path w="7370445" h="403860">
                <a:moveTo>
                  <a:pt x="7370216" y="25400"/>
                </a:moveTo>
                <a:lnTo>
                  <a:pt x="7357516" y="25400"/>
                </a:lnTo>
                <a:lnTo>
                  <a:pt x="7344816" y="12700"/>
                </a:lnTo>
                <a:lnTo>
                  <a:pt x="7370216" y="12700"/>
                </a:lnTo>
                <a:lnTo>
                  <a:pt x="7370216" y="25400"/>
                </a:lnTo>
                <a:close/>
              </a:path>
              <a:path w="7370445" h="403860">
                <a:moveTo>
                  <a:pt x="25400" y="390690"/>
                </a:moveTo>
                <a:lnTo>
                  <a:pt x="12700" y="377990"/>
                </a:lnTo>
                <a:lnTo>
                  <a:pt x="25400" y="377990"/>
                </a:lnTo>
                <a:lnTo>
                  <a:pt x="25400" y="390690"/>
                </a:lnTo>
                <a:close/>
              </a:path>
              <a:path w="7370445" h="403860">
                <a:moveTo>
                  <a:pt x="7344816" y="390690"/>
                </a:moveTo>
                <a:lnTo>
                  <a:pt x="25400" y="390690"/>
                </a:lnTo>
                <a:lnTo>
                  <a:pt x="25400" y="377990"/>
                </a:lnTo>
                <a:lnTo>
                  <a:pt x="7344816" y="377990"/>
                </a:lnTo>
                <a:lnTo>
                  <a:pt x="7344816" y="390690"/>
                </a:lnTo>
                <a:close/>
              </a:path>
              <a:path w="7370445" h="403860">
                <a:moveTo>
                  <a:pt x="7370216" y="390690"/>
                </a:moveTo>
                <a:lnTo>
                  <a:pt x="7344816" y="390690"/>
                </a:lnTo>
                <a:lnTo>
                  <a:pt x="7357516" y="377990"/>
                </a:lnTo>
                <a:lnTo>
                  <a:pt x="7370216" y="377990"/>
                </a:lnTo>
                <a:lnTo>
                  <a:pt x="7370216" y="390690"/>
                </a:lnTo>
                <a:close/>
              </a:path>
            </a:pathLst>
          </a:custGeom>
          <a:solidFill>
            <a:srgbClr val="4F81BC"/>
          </a:solidFill>
        </p:spPr>
        <p:txBody>
          <a:bodyPr wrap="square" lIns="0" tIns="0" rIns="0" bIns="0" rtlCol="0"/>
          <a:lstStyle/>
          <a:p>
            <a:endParaRPr/>
          </a:p>
        </p:txBody>
      </p:sp>
      <p:sp>
        <p:nvSpPr>
          <p:cNvPr id="9" name="object 9"/>
          <p:cNvSpPr/>
          <p:nvPr/>
        </p:nvSpPr>
        <p:spPr>
          <a:xfrm>
            <a:off x="1266444" y="2164079"/>
            <a:ext cx="5142230" cy="443865"/>
          </a:xfrm>
          <a:custGeom>
            <a:avLst/>
            <a:gdLst/>
            <a:ahLst/>
            <a:cxnLst/>
            <a:rect l="l" t="t" r="r" b="b"/>
            <a:pathLst>
              <a:path w="5142230" h="443864">
                <a:moveTo>
                  <a:pt x="74675" y="443484"/>
                </a:moveTo>
                <a:lnTo>
                  <a:pt x="34386" y="431580"/>
                </a:lnTo>
                <a:lnTo>
                  <a:pt x="7394" y="400930"/>
                </a:lnTo>
                <a:lnTo>
                  <a:pt x="0" y="74676"/>
                </a:lnTo>
                <a:lnTo>
                  <a:pt x="1515" y="60217"/>
                </a:lnTo>
                <a:lnTo>
                  <a:pt x="20506" y="23628"/>
                </a:lnTo>
                <a:lnTo>
                  <a:pt x="55811" y="2571"/>
                </a:lnTo>
                <a:lnTo>
                  <a:pt x="5067300" y="0"/>
                </a:lnTo>
                <a:lnTo>
                  <a:pt x="5081835" y="1539"/>
                </a:lnTo>
                <a:lnTo>
                  <a:pt x="5118532" y="20563"/>
                </a:lnTo>
                <a:lnTo>
                  <a:pt x="5139505" y="55842"/>
                </a:lnTo>
                <a:lnTo>
                  <a:pt x="5141976" y="368808"/>
                </a:lnTo>
                <a:lnTo>
                  <a:pt x="5140516" y="383343"/>
                </a:lnTo>
                <a:lnTo>
                  <a:pt x="5121598" y="420040"/>
                </a:lnTo>
                <a:lnTo>
                  <a:pt x="5086230" y="441013"/>
                </a:lnTo>
                <a:lnTo>
                  <a:pt x="74675" y="443484"/>
                </a:lnTo>
                <a:close/>
              </a:path>
            </a:pathLst>
          </a:custGeom>
          <a:solidFill>
            <a:srgbClr val="4F81BC"/>
          </a:solidFill>
        </p:spPr>
        <p:txBody>
          <a:bodyPr wrap="square" lIns="0" tIns="0" rIns="0" bIns="0" rtlCol="0"/>
          <a:lstStyle/>
          <a:p>
            <a:endParaRPr/>
          </a:p>
        </p:txBody>
      </p:sp>
      <p:sp>
        <p:nvSpPr>
          <p:cNvPr id="10" name="object 10"/>
          <p:cNvSpPr/>
          <p:nvPr/>
        </p:nvSpPr>
        <p:spPr>
          <a:xfrm>
            <a:off x="1254332" y="2151976"/>
            <a:ext cx="5166995" cy="467359"/>
          </a:xfrm>
          <a:custGeom>
            <a:avLst/>
            <a:gdLst/>
            <a:ahLst/>
            <a:cxnLst/>
            <a:rect l="l" t="t" r="r" b="b"/>
            <a:pathLst>
              <a:path w="5166995" h="467360">
                <a:moveTo>
                  <a:pt x="5097178" y="1269"/>
                </a:moveTo>
                <a:lnTo>
                  <a:pt x="69198" y="1269"/>
                </a:lnTo>
                <a:lnTo>
                  <a:pt x="73465" y="0"/>
                </a:lnTo>
                <a:lnTo>
                  <a:pt x="5092911" y="0"/>
                </a:lnTo>
                <a:lnTo>
                  <a:pt x="5097178" y="1269"/>
                </a:lnTo>
                <a:close/>
              </a:path>
              <a:path w="5166995" h="467360">
                <a:moveTo>
                  <a:pt x="5097801" y="466089"/>
                </a:moveTo>
                <a:lnTo>
                  <a:pt x="68575" y="466089"/>
                </a:lnTo>
                <a:lnTo>
                  <a:pt x="60282" y="463550"/>
                </a:lnTo>
                <a:lnTo>
                  <a:pt x="56853" y="462280"/>
                </a:lnTo>
                <a:lnTo>
                  <a:pt x="52916" y="461010"/>
                </a:lnTo>
                <a:lnTo>
                  <a:pt x="49068" y="458469"/>
                </a:lnTo>
                <a:lnTo>
                  <a:pt x="44788" y="457200"/>
                </a:lnTo>
                <a:lnTo>
                  <a:pt x="41702" y="454660"/>
                </a:lnTo>
                <a:lnTo>
                  <a:pt x="38184" y="453389"/>
                </a:lnTo>
                <a:lnTo>
                  <a:pt x="34781" y="450850"/>
                </a:lnTo>
                <a:lnTo>
                  <a:pt x="31504" y="448310"/>
                </a:lnTo>
                <a:lnTo>
                  <a:pt x="27910" y="444500"/>
                </a:lnTo>
                <a:lnTo>
                  <a:pt x="24925" y="441960"/>
                </a:lnTo>
                <a:lnTo>
                  <a:pt x="22068" y="439419"/>
                </a:lnTo>
                <a:lnTo>
                  <a:pt x="19363" y="435610"/>
                </a:lnTo>
                <a:lnTo>
                  <a:pt x="16810" y="433069"/>
                </a:lnTo>
                <a:lnTo>
                  <a:pt x="14410" y="429260"/>
                </a:lnTo>
                <a:lnTo>
                  <a:pt x="12492" y="425450"/>
                </a:lnTo>
                <a:lnTo>
                  <a:pt x="10397" y="422910"/>
                </a:lnTo>
                <a:lnTo>
                  <a:pt x="8199" y="417830"/>
                </a:lnTo>
                <a:lnTo>
                  <a:pt x="6485" y="414019"/>
                </a:lnTo>
                <a:lnTo>
                  <a:pt x="4948" y="410210"/>
                </a:lnTo>
                <a:lnTo>
                  <a:pt x="0" y="80010"/>
                </a:lnTo>
                <a:lnTo>
                  <a:pt x="211" y="77469"/>
                </a:lnTo>
                <a:lnTo>
                  <a:pt x="846" y="72389"/>
                </a:lnTo>
                <a:lnTo>
                  <a:pt x="1494" y="68580"/>
                </a:lnTo>
                <a:lnTo>
                  <a:pt x="1621" y="68580"/>
                </a:lnTo>
                <a:lnTo>
                  <a:pt x="2446" y="64769"/>
                </a:lnTo>
                <a:lnTo>
                  <a:pt x="10397" y="44450"/>
                </a:lnTo>
                <a:lnTo>
                  <a:pt x="12175" y="40639"/>
                </a:lnTo>
                <a:lnTo>
                  <a:pt x="14410" y="38100"/>
                </a:lnTo>
                <a:lnTo>
                  <a:pt x="16810" y="34289"/>
                </a:lnTo>
                <a:lnTo>
                  <a:pt x="19363" y="30480"/>
                </a:lnTo>
                <a:lnTo>
                  <a:pt x="22474" y="27939"/>
                </a:lnTo>
                <a:lnTo>
                  <a:pt x="25357" y="24130"/>
                </a:lnTo>
                <a:lnTo>
                  <a:pt x="27910" y="21589"/>
                </a:lnTo>
                <a:lnTo>
                  <a:pt x="31504" y="19050"/>
                </a:lnTo>
                <a:lnTo>
                  <a:pt x="34781" y="16510"/>
                </a:lnTo>
                <a:lnTo>
                  <a:pt x="38184" y="13969"/>
                </a:lnTo>
                <a:lnTo>
                  <a:pt x="41702" y="11430"/>
                </a:lnTo>
                <a:lnTo>
                  <a:pt x="44788" y="10160"/>
                </a:lnTo>
                <a:lnTo>
                  <a:pt x="49068" y="7619"/>
                </a:lnTo>
                <a:lnTo>
                  <a:pt x="52916" y="6350"/>
                </a:lnTo>
                <a:lnTo>
                  <a:pt x="56853" y="3810"/>
                </a:lnTo>
                <a:lnTo>
                  <a:pt x="65007" y="1269"/>
                </a:lnTo>
                <a:lnTo>
                  <a:pt x="5101369" y="1269"/>
                </a:lnTo>
                <a:lnTo>
                  <a:pt x="5109510" y="3810"/>
                </a:lnTo>
                <a:lnTo>
                  <a:pt x="5110107" y="5080"/>
                </a:lnTo>
                <a:lnTo>
                  <a:pt x="5113460" y="6350"/>
                </a:lnTo>
                <a:lnTo>
                  <a:pt x="5114031" y="6350"/>
                </a:lnTo>
                <a:lnTo>
                  <a:pt x="5117295" y="7619"/>
                </a:lnTo>
                <a:lnTo>
                  <a:pt x="5121042" y="10160"/>
                </a:lnTo>
                <a:lnTo>
                  <a:pt x="5124674" y="11430"/>
                </a:lnTo>
                <a:lnTo>
                  <a:pt x="5128192" y="13969"/>
                </a:lnTo>
                <a:lnTo>
                  <a:pt x="5132078" y="16510"/>
                </a:lnTo>
                <a:lnTo>
                  <a:pt x="5134859" y="19050"/>
                </a:lnTo>
                <a:lnTo>
                  <a:pt x="5138009" y="21589"/>
                </a:lnTo>
                <a:lnTo>
                  <a:pt x="5141019" y="24130"/>
                </a:lnTo>
                <a:lnTo>
                  <a:pt x="83472" y="24130"/>
                </a:lnTo>
                <a:lnTo>
                  <a:pt x="79713" y="25400"/>
                </a:lnTo>
                <a:lnTo>
                  <a:pt x="74278" y="25400"/>
                </a:lnTo>
                <a:lnTo>
                  <a:pt x="70709" y="26669"/>
                </a:lnTo>
                <a:lnTo>
                  <a:pt x="68423" y="26669"/>
                </a:lnTo>
                <a:lnTo>
                  <a:pt x="64994" y="27939"/>
                </a:lnTo>
                <a:lnTo>
                  <a:pt x="65578" y="27939"/>
                </a:lnTo>
                <a:lnTo>
                  <a:pt x="62238" y="29210"/>
                </a:lnTo>
                <a:lnTo>
                  <a:pt x="62809" y="29210"/>
                </a:lnTo>
                <a:lnTo>
                  <a:pt x="59533" y="30480"/>
                </a:lnTo>
                <a:lnTo>
                  <a:pt x="60092" y="30480"/>
                </a:lnTo>
                <a:lnTo>
                  <a:pt x="56917" y="31750"/>
                </a:lnTo>
                <a:lnTo>
                  <a:pt x="57450" y="31750"/>
                </a:lnTo>
                <a:lnTo>
                  <a:pt x="54364" y="33019"/>
                </a:lnTo>
                <a:lnTo>
                  <a:pt x="54885" y="33019"/>
                </a:lnTo>
                <a:lnTo>
                  <a:pt x="53386" y="34289"/>
                </a:lnTo>
                <a:lnTo>
                  <a:pt x="52395" y="34289"/>
                </a:lnTo>
                <a:lnTo>
                  <a:pt x="49500" y="36830"/>
                </a:lnTo>
                <a:lnTo>
                  <a:pt x="49995" y="36830"/>
                </a:lnTo>
                <a:lnTo>
                  <a:pt x="48598" y="38100"/>
                </a:lnTo>
                <a:lnTo>
                  <a:pt x="47671" y="38100"/>
                </a:lnTo>
                <a:lnTo>
                  <a:pt x="44991" y="40639"/>
                </a:lnTo>
                <a:lnTo>
                  <a:pt x="45449" y="40639"/>
                </a:lnTo>
                <a:lnTo>
                  <a:pt x="44166" y="41910"/>
                </a:lnTo>
                <a:lnTo>
                  <a:pt x="43302" y="41910"/>
                </a:lnTo>
                <a:lnTo>
                  <a:pt x="40864" y="44450"/>
                </a:lnTo>
                <a:lnTo>
                  <a:pt x="41270" y="44450"/>
                </a:lnTo>
                <a:lnTo>
                  <a:pt x="38946" y="46989"/>
                </a:lnTo>
                <a:lnTo>
                  <a:pt x="39340" y="46989"/>
                </a:lnTo>
                <a:lnTo>
                  <a:pt x="37143" y="49530"/>
                </a:lnTo>
                <a:lnTo>
                  <a:pt x="37511" y="49530"/>
                </a:lnTo>
                <a:lnTo>
                  <a:pt x="36482" y="50800"/>
                </a:lnTo>
                <a:lnTo>
                  <a:pt x="35797" y="50800"/>
                </a:lnTo>
                <a:lnTo>
                  <a:pt x="34518" y="53339"/>
                </a:lnTo>
                <a:lnTo>
                  <a:pt x="34196" y="53339"/>
                </a:lnTo>
                <a:lnTo>
                  <a:pt x="33011" y="55880"/>
                </a:lnTo>
                <a:lnTo>
                  <a:pt x="32710" y="55880"/>
                </a:lnTo>
                <a:lnTo>
                  <a:pt x="31627" y="58419"/>
                </a:lnTo>
                <a:lnTo>
                  <a:pt x="31352" y="58419"/>
                </a:lnTo>
                <a:lnTo>
                  <a:pt x="29866" y="62230"/>
                </a:lnTo>
                <a:lnTo>
                  <a:pt x="30120" y="62230"/>
                </a:lnTo>
                <a:lnTo>
                  <a:pt x="28799" y="64769"/>
                </a:lnTo>
                <a:lnTo>
                  <a:pt x="29002" y="64769"/>
                </a:lnTo>
                <a:lnTo>
                  <a:pt x="27846" y="67310"/>
                </a:lnTo>
                <a:lnTo>
                  <a:pt x="28037" y="67310"/>
                </a:lnTo>
                <a:lnTo>
                  <a:pt x="27376" y="69850"/>
                </a:lnTo>
                <a:lnTo>
                  <a:pt x="27199" y="69850"/>
                </a:lnTo>
                <a:lnTo>
                  <a:pt x="26373" y="73660"/>
                </a:lnTo>
                <a:lnTo>
                  <a:pt x="25852" y="76200"/>
                </a:lnTo>
                <a:lnTo>
                  <a:pt x="25641" y="78739"/>
                </a:lnTo>
                <a:lnTo>
                  <a:pt x="25353" y="81280"/>
                </a:lnTo>
                <a:lnTo>
                  <a:pt x="25294" y="82550"/>
                </a:lnTo>
                <a:lnTo>
                  <a:pt x="25205" y="86360"/>
                </a:lnTo>
                <a:lnTo>
                  <a:pt x="25192" y="381000"/>
                </a:lnTo>
                <a:lnTo>
                  <a:pt x="25256" y="383539"/>
                </a:lnTo>
                <a:lnTo>
                  <a:pt x="25450" y="386080"/>
                </a:lnTo>
                <a:lnTo>
                  <a:pt x="25484" y="387350"/>
                </a:lnTo>
                <a:lnTo>
                  <a:pt x="25954" y="391160"/>
                </a:lnTo>
                <a:lnTo>
                  <a:pt x="26500" y="393700"/>
                </a:lnTo>
                <a:lnTo>
                  <a:pt x="26648" y="393700"/>
                </a:lnTo>
                <a:lnTo>
                  <a:pt x="27199" y="396239"/>
                </a:lnTo>
                <a:lnTo>
                  <a:pt x="27046" y="396239"/>
                </a:lnTo>
                <a:lnTo>
                  <a:pt x="28037" y="398780"/>
                </a:lnTo>
                <a:lnTo>
                  <a:pt x="27846" y="398780"/>
                </a:lnTo>
                <a:lnTo>
                  <a:pt x="29002" y="402589"/>
                </a:lnTo>
                <a:lnTo>
                  <a:pt x="29239" y="402589"/>
                </a:lnTo>
                <a:lnTo>
                  <a:pt x="30120" y="405130"/>
                </a:lnTo>
                <a:lnTo>
                  <a:pt x="30361" y="405130"/>
                </a:lnTo>
                <a:lnTo>
                  <a:pt x="31352" y="407669"/>
                </a:lnTo>
                <a:lnTo>
                  <a:pt x="31085" y="407669"/>
                </a:lnTo>
                <a:lnTo>
                  <a:pt x="32710" y="410210"/>
                </a:lnTo>
                <a:lnTo>
                  <a:pt x="32418" y="410210"/>
                </a:lnTo>
                <a:lnTo>
                  <a:pt x="34196" y="412750"/>
                </a:lnTo>
                <a:lnTo>
                  <a:pt x="33879" y="412750"/>
                </a:lnTo>
                <a:lnTo>
                  <a:pt x="35797" y="415289"/>
                </a:lnTo>
                <a:lnTo>
                  <a:pt x="35454" y="415289"/>
                </a:lnTo>
                <a:lnTo>
                  <a:pt x="37511" y="417830"/>
                </a:lnTo>
                <a:lnTo>
                  <a:pt x="37143" y="417830"/>
                </a:lnTo>
                <a:lnTo>
                  <a:pt x="39340" y="420369"/>
                </a:lnTo>
                <a:lnTo>
                  <a:pt x="40108" y="420369"/>
                </a:lnTo>
                <a:lnTo>
                  <a:pt x="41270" y="421639"/>
                </a:lnTo>
                <a:lnTo>
                  <a:pt x="40864" y="421639"/>
                </a:lnTo>
                <a:lnTo>
                  <a:pt x="43302" y="424180"/>
                </a:lnTo>
                <a:lnTo>
                  <a:pt x="42883" y="424180"/>
                </a:lnTo>
                <a:lnTo>
                  <a:pt x="45449" y="426719"/>
                </a:lnTo>
                <a:lnTo>
                  <a:pt x="46331" y="426719"/>
                </a:lnTo>
                <a:lnTo>
                  <a:pt x="47671" y="427989"/>
                </a:lnTo>
                <a:lnTo>
                  <a:pt x="47201" y="427989"/>
                </a:lnTo>
                <a:lnTo>
                  <a:pt x="49995" y="430530"/>
                </a:lnTo>
                <a:lnTo>
                  <a:pt x="50948" y="430530"/>
                </a:lnTo>
                <a:lnTo>
                  <a:pt x="52395" y="431800"/>
                </a:lnTo>
                <a:lnTo>
                  <a:pt x="51887" y="431800"/>
                </a:lnTo>
                <a:lnTo>
                  <a:pt x="54885" y="433069"/>
                </a:lnTo>
                <a:lnTo>
                  <a:pt x="54364" y="433069"/>
                </a:lnTo>
                <a:lnTo>
                  <a:pt x="57450" y="434339"/>
                </a:lnTo>
                <a:lnTo>
                  <a:pt x="56917" y="434339"/>
                </a:lnTo>
                <a:lnTo>
                  <a:pt x="60092" y="435610"/>
                </a:lnTo>
                <a:lnTo>
                  <a:pt x="59533" y="435610"/>
                </a:lnTo>
                <a:lnTo>
                  <a:pt x="62809" y="436880"/>
                </a:lnTo>
                <a:lnTo>
                  <a:pt x="62238" y="436880"/>
                </a:lnTo>
                <a:lnTo>
                  <a:pt x="65578" y="438150"/>
                </a:lnTo>
                <a:lnTo>
                  <a:pt x="64994" y="438150"/>
                </a:lnTo>
                <a:lnTo>
                  <a:pt x="68423" y="439419"/>
                </a:lnTo>
                <a:lnTo>
                  <a:pt x="67826" y="439419"/>
                </a:lnTo>
                <a:lnTo>
                  <a:pt x="71331" y="440689"/>
                </a:lnTo>
                <a:lnTo>
                  <a:pt x="73655" y="440689"/>
                </a:lnTo>
                <a:lnTo>
                  <a:pt x="77300" y="441960"/>
                </a:lnTo>
                <a:lnTo>
                  <a:pt x="5141451" y="441960"/>
                </a:lnTo>
                <a:lnTo>
                  <a:pt x="5138009" y="445769"/>
                </a:lnTo>
                <a:lnTo>
                  <a:pt x="5135329" y="447039"/>
                </a:lnTo>
                <a:lnTo>
                  <a:pt x="5132078" y="449580"/>
                </a:lnTo>
                <a:lnTo>
                  <a:pt x="5128192" y="453389"/>
                </a:lnTo>
                <a:lnTo>
                  <a:pt x="5124674" y="454660"/>
                </a:lnTo>
                <a:lnTo>
                  <a:pt x="5121042" y="457200"/>
                </a:lnTo>
                <a:lnTo>
                  <a:pt x="5117854" y="458469"/>
                </a:lnTo>
                <a:lnTo>
                  <a:pt x="5114031" y="461010"/>
                </a:lnTo>
                <a:lnTo>
                  <a:pt x="5113460" y="461010"/>
                </a:lnTo>
                <a:lnTo>
                  <a:pt x="5110107" y="462280"/>
                </a:lnTo>
                <a:lnTo>
                  <a:pt x="5097801" y="466089"/>
                </a:lnTo>
                <a:close/>
              </a:path>
              <a:path w="5166995" h="467360">
                <a:moveTo>
                  <a:pt x="5114476" y="35560"/>
                </a:moveTo>
                <a:lnTo>
                  <a:pt x="5111479" y="33019"/>
                </a:lnTo>
                <a:lnTo>
                  <a:pt x="5112012" y="33019"/>
                </a:lnTo>
                <a:lnTo>
                  <a:pt x="5108913" y="31750"/>
                </a:lnTo>
                <a:lnTo>
                  <a:pt x="5109459" y="31750"/>
                </a:lnTo>
                <a:lnTo>
                  <a:pt x="5106272" y="30480"/>
                </a:lnTo>
                <a:lnTo>
                  <a:pt x="5106830" y="30480"/>
                </a:lnTo>
                <a:lnTo>
                  <a:pt x="5103566" y="29210"/>
                </a:lnTo>
                <a:lnTo>
                  <a:pt x="5104138" y="29210"/>
                </a:lnTo>
                <a:lnTo>
                  <a:pt x="5100785" y="27939"/>
                </a:lnTo>
                <a:lnTo>
                  <a:pt x="5101369" y="27939"/>
                </a:lnTo>
                <a:lnTo>
                  <a:pt x="5097940" y="26669"/>
                </a:lnTo>
                <a:lnTo>
                  <a:pt x="5095654" y="26669"/>
                </a:lnTo>
                <a:lnTo>
                  <a:pt x="5092086" y="25400"/>
                </a:lnTo>
                <a:lnTo>
                  <a:pt x="5086650" y="25400"/>
                </a:lnTo>
                <a:lnTo>
                  <a:pt x="5082904" y="24130"/>
                </a:lnTo>
                <a:lnTo>
                  <a:pt x="5141019" y="24130"/>
                </a:lnTo>
                <a:lnTo>
                  <a:pt x="5143889" y="27939"/>
                </a:lnTo>
                <a:lnTo>
                  <a:pt x="5146619" y="30480"/>
                </a:lnTo>
                <a:lnTo>
                  <a:pt x="5149198" y="34289"/>
                </a:lnTo>
                <a:lnTo>
                  <a:pt x="5113968" y="34289"/>
                </a:lnTo>
                <a:lnTo>
                  <a:pt x="5114476" y="35560"/>
                </a:lnTo>
                <a:close/>
              </a:path>
              <a:path w="5166995" h="467360">
                <a:moveTo>
                  <a:pt x="67826" y="27939"/>
                </a:moveTo>
                <a:lnTo>
                  <a:pt x="68423" y="26669"/>
                </a:lnTo>
                <a:lnTo>
                  <a:pt x="71331" y="26669"/>
                </a:lnTo>
                <a:lnTo>
                  <a:pt x="67826" y="27939"/>
                </a:lnTo>
                <a:close/>
              </a:path>
              <a:path w="5166995" h="467360">
                <a:moveTo>
                  <a:pt x="5098550" y="27939"/>
                </a:moveTo>
                <a:lnTo>
                  <a:pt x="5095045" y="26669"/>
                </a:lnTo>
                <a:lnTo>
                  <a:pt x="5097940" y="26669"/>
                </a:lnTo>
                <a:lnTo>
                  <a:pt x="5098550" y="27939"/>
                </a:lnTo>
                <a:close/>
              </a:path>
              <a:path w="5166995" h="467360">
                <a:moveTo>
                  <a:pt x="51887" y="35560"/>
                </a:moveTo>
                <a:lnTo>
                  <a:pt x="52395" y="34289"/>
                </a:lnTo>
                <a:lnTo>
                  <a:pt x="53386" y="34289"/>
                </a:lnTo>
                <a:lnTo>
                  <a:pt x="51887" y="35560"/>
                </a:lnTo>
                <a:close/>
              </a:path>
              <a:path w="5166995" h="467360">
                <a:moveTo>
                  <a:pt x="5119162" y="39369"/>
                </a:moveTo>
                <a:lnTo>
                  <a:pt x="5116381" y="36830"/>
                </a:lnTo>
                <a:lnTo>
                  <a:pt x="5116863" y="36830"/>
                </a:lnTo>
                <a:lnTo>
                  <a:pt x="5113968" y="34289"/>
                </a:lnTo>
                <a:lnTo>
                  <a:pt x="5149198" y="34289"/>
                </a:lnTo>
                <a:lnTo>
                  <a:pt x="5151611" y="36830"/>
                </a:lnTo>
                <a:lnTo>
                  <a:pt x="5152368" y="38100"/>
                </a:lnTo>
                <a:lnTo>
                  <a:pt x="5118705" y="38100"/>
                </a:lnTo>
                <a:lnTo>
                  <a:pt x="5119162" y="39369"/>
                </a:lnTo>
                <a:close/>
              </a:path>
              <a:path w="5166995" h="467360">
                <a:moveTo>
                  <a:pt x="47201" y="39369"/>
                </a:moveTo>
                <a:lnTo>
                  <a:pt x="47671" y="38100"/>
                </a:lnTo>
                <a:lnTo>
                  <a:pt x="48598" y="38100"/>
                </a:lnTo>
                <a:lnTo>
                  <a:pt x="47201" y="39369"/>
                </a:lnTo>
                <a:close/>
              </a:path>
              <a:path w="5166995" h="467360">
                <a:moveTo>
                  <a:pt x="5153884" y="40639"/>
                </a:moveTo>
                <a:lnTo>
                  <a:pt x="5121372" y="40639"/>
                </a:lnTo>
                <a:lnTo>
                  <a:pt x="5118705" y="38100"/>
                </a:lnTo>
                <a:lnTo>
                  <a:pt x="5152368" y="38100"/>
                </a:lnTo>
                <a:lnTo>
                  <a:pt x="5153884" y="40639"/>
                </a:lnTo>
                <a:close/>
              </a:path>
              <a:path w="5166995" h="467360">
                <a:moveTo>
                  <a:pt x="5123493" y="43180"/>
                </a:moveTo>
                <a:lnTo>
                  <a:pt x="5120927" y="40639"/>
                </a:lnTo>
                <a:lnTo>
                  <a:pt x="5154201" y="40639"/>
                </a:lnTo>
                <a:lnTo>
                  <a:pt x="5154794" y="41910"/>
                </a:lnTo>
                <a:lnTo>
                  <a:pt x="5123061" y="41910"/>
                </a:lnTo>
                <a:lnTo>
                  <a:pt x="5123493" y="43180"/>
                </a:lnTo>
                <a:close/>
              </a:path>
              <a:path w="5166995" h="467360">
                <a:moveTo>
                  <a:pt x="42883" y="43180"/>
                </a:moveTo>
                <a:lnTo>
                  <a:pt x="43302" y="41910"/>
                </a:lnTo>
                <a:lnTo>
                  <a:pt x="44166" y="41910"/>
                </a:lnTo>
                <a:lnTo>
                  <a:pt x="42883" y="43180"/>
                </a:lnTo>
                <a:close/>
              </a:path>
              <a:path w="5166995" h="467360">
                <a:moveTo>
                  <a:pt x="5130922" y="52069"/>
                </a:moveTo>
                <a:lnTo>
                  <a:pt x="5128865" y="49530"/>
                </a:lnTo>
                <a:lnTo>
                  <a:pt x="5129220" y="49530"/>
                </a:lnTo>
                <a:lnTo>
                  <a:pt x="5127036" y="46989"/>
                </a:lnTo>
                <a:lnTo>
                  <a:pt x="5127417" y="46989"/>
                </a:lnTo>
                <a:lnTo>
                  <a:pt x="5125093" y="44450"/>
                </a:lnTo>
                <a:lnTo>
                  <a:pt x="5125512" y="44450"/>
                </a:lnTo>
                <a:lnTo>
                  <a:pt x="5123061" y="41910"/>
                </a:lnTo>
                <a:lnTo>
                  <a:pt x="5154794" y="41910"/>
                </a:lnTo>
                <a:lnTo>
                  <a:pt x="5155979" y="44450"/>
                </a:lnTo>
                <a:lnTo>
                  <a:pt x="5157897" y="48260"/>
                </a:lnTo>
                <a:lnTo>
                  <a:pt x="5159065" y="50800"/>
                </a:lnTo>
                <a:lnTo>
                  <a:pt x="5130579" y="50800"/>
                </a:lnTo>
                <a:lnTo>
                  <a:pt x="5130922" y="52069"/>
                </a:lnTo>
                <a:close/>
              </a:path>
              <a:path w="5166995" h="467360">
                <a:moveTo>
                  <a:pt x="35454" y="52069"/>
                </a:moveTo>
                <a:lnTo>
                  <a:pt x="35797" y="50800"/>
                </a:lnTo>
                <a:lnTo>
                  <a:pt x="36482" y="50800"/>
                </a:lnTo>
                <a:lnTo>
                  <a:pt x="35454" y="52069"/>
                </a:lnTo>
                <a:close/>
              </a:path>
              <a:path w="5166995" h="467360">
                <a:moveTo>
                  <a:pt x="5132497" y="54610"/>
                </a:moveTo>
                <a:lnTo>
                  <a:pt x="5130579" y="50800"/>
                </a:lnTo>
                <a:lnTo>
                  <a:pt x="5159065" y="50800"/>
                </a:lnTo>
                <a:lnTo>
                  <a:pt x="5159650" y="52069"/>
                </a:lnTo>
                <a:lnTo>
                  <a:pt x="5159891" y="52069"/>
                </a:lnTo>
                <a:lnTo>
                  <a:pt x="5160403" y="53339"/>
                </a:lnTo>
                <a:lnTo>
                  <a:pt x="5132180" y="53339"/>
                </a:lnTo>
                <a:lnTo>
                  <a:pt x="5132497" y="54610"/>
                </a:lnTo>
                <a:close/>
              </a:path>
              <a:path w="5166995" h="467360">
                <a:moveTo>
                  <a:pt x="33879" y="54610"/>
                </a:moveTo>
                <a:lnTo>
                  <a:pt x="34196" y="53339"/>
                </a:lnTo>
                <a:lnTo>
                  <a:pt x="34518" y="53339"/>
                </a:lnTo>
                <a:lnTo>
                  <a:pt x="33879" y="54610"/>
                </a:lnTo>
                <a:close/>
              </a:path>
              <a:path w="5166995" h="467360">
                <a:moveTo>
                  <a:pt x="5133958" y="57150"/>
                </a:moveTo>
                <a:lnTo>
                  <a:pt x="5132180" y="53339"/>
                </a:lnTo>
                <a:lnTo>
                  <a:pt x="5160403" y="53339"/>
                </a:lnTo>
                <a:lnTo>
                  <a:pt x="5161428" y="55880"/>
                </a:lnTo>
                <a:lnTo>
                  <a:pt x="5133665" y="55880"/>
                </a:lnTo>
                <a:lnTo>
                  <a:pt x="5133958" y="57150"/>
                </a:lnTo>
                <a:close/>
              </a:path>
              <a:path w="5166995" h="467360">
                <a:moveTo>
                  <a:pt x="32418" y="57150"/>
                </a:moveTo>
                <a:lnTo>
                  <a:pt x="32710" y="55880"/>
                </a:lnTo>
                <a:lnTo>
                  <a:pt x="33011" y="55880"/>
                </a:lnTo>
                <a:lnTo>
                  <a:pt x="32418" y="57150"/>
                </a:lnTo>
                <a:close/>
              </a:path>
              <a:path w="5166995" h="467360">
                <a:moveTo>
                  <a:pt x="5135291" y="59689"/>
                </a:moveTo>
                <a:lnTo>
                  <a:pt x="5133665" y="55880"/>
                </a:lnTo>
                <a:lnTo>
                  <a:pt x="5161428" y="55880"/>
                </a:lnTo>
                <a:lnTo>
                  <a:pt x="5162325" y="58419"/>
                </a:lnTo>
                <a:lnTo>
                  <a:pt x="5135024" y="58419"/>
                </a:lnTo>
                <a:lnTo>
                  <a:pt x="5135291" y="59689"/>
                </a:lnTo>
                <a:close/>
              </a:path>
              <a:path w="5166995" h="467360">
                <a:moveTo>
                  <a:pt x="31085" y="59689"/>
                </a:moveTo>
                <a:lnTo>
                  <a:pt x="31352" y="58419"/>
                </a:lnTo>
                <a:lnTo>
                  <a:pt x="31627" y="58419"/>
                </a:lnTo>
                <a:lnTo>
                  <a:pt x="31085" y="59689"/>
                </a:lnTo>
                <a:close/>
              </a:path>
              <a:path w="5166995" h="467360">
                <a:moveTo>
                  <a:pt x="5139330" y="71119"/>
                </a:moveTo>
                <a:lnTo>
                  <a:pt x="5138339" y="67310"/>
                </a:lnTo>
                <a:lnTo>
                  <a:pt x="5138517" y="67310"/>
                </a:lnTo>
                <a:lnTo>
                  <a:pt x="5137361" y="64769"/>
                </a:lnTo>
                <a:lnTo>
                  <a:pt x="5137577" y="64769"/>
                </a:lnTo>
                <a:lnTo>
                  <a:pt x="5136256" y="62230"/>
                </a:lnTo>
                <a:lnTo>
                  <a:pt x="5136498" y="62230"/>
                </a:lnTo>
                <a:lnTo>
                  <a:pt x="5135024" y="58419"/>
                </a:lnTo>
                <a:lnTo>
                  <a:pt x="5162325" y="58419"/>
                </a:lnTo>
                <a:lnTo>
                  <a:pt x="5162774" y="59689"/>
                </a:lnTo>
                <a:lnTo>
                  <a:pt x="5163764" y="63500"/>
                </a:lnTo>
                <a:lnTo>
                  <a:pt x="5164742" y="68580"/>
                </a:lnTo>
                <a:lnTo>
                  <a:pt x="5165119" y="69850"/>
                </a:lnTo>
                <a:lnTo>
                  <a:pt x="5139177" y="69850"/>
                </a:lnTo>
                <a:lnTo>
                  <a:pt x="5139330" y="71119"/>
                </a:lnTo>
                <a:close/>
              </a:path>
              <a:path w="5166995" h="467360">
                <a:moveTo>
                  <a:pt x="27046" y="71119"/>
                </a:moveTo>
                <a:lnTo>
                  <a:pt x="27199" y="69850"/>
                </a:lnTo>
                <a:lnTo>
                  <a:pt x="27376" y="69850"/>
                </a:lnTo>
                <a:lnTo>
                  <a:pt x="27046" y="71119"/>
                </a:lnTo>
                <a:close/>
              </a:path>
              <a:path w="5166995" h="467360">
                <a:moveTo>
                  <a:pt x="5166445" y="384810"/>
                </a:moveTo>
                <a:lnTo>
                  <a:pt x="5141082" y="384810"/>
                </a:lnTo>
                <a:lnTo>
                  <a:pt x="5141082" y="82550"/>
                </a:lnTo>
                <a:lnTo>
                  <a:pt x="5140828" y="78739"/>
                </a:lnTo>
                <a:lnTo>
                  <a:pt x="5140422" y="76200"/>
                </a:lnTo>
                <a:lnTo>
                  <a:pt x="5139863" y="73660"/>
                </a:lnTo>
                <a:lnTo>
                  <a:pt x="5140003" y="73660"/>
                </a:lnTo>
                <a:lnTo>
                  <a:pt x="5139177" y="69850"/>
                </a:lnTo>
                <a:lnTo>
                  <a:pt x="5165119" y="69850"/>
                </a:lnTo>
                <a:lnTo>
                  <a:pt x="5165619" y="72389"/>
                </a:lnTo>
                <a:lnTo>
                  <a:pt x="5166089" y="76200"/>
                </a:lnTo>
                <a:lnTo>
                  <a:pt x="5166444" y="81280"/>
                </a:lnTo>
                <a:lnTo>
                  <a:pt x="5166487" y="82550"/>
                </a:lnTo>
                <a:lnTo>
                  <a:pt x="5166445" y="384810"/>
                </a:lnTo>
                <a:close/>
              </a:path>
              <a:path w="5166995" h="467360">
                <a:moveTo>
                  <a:pt x="25484" y="80010"/>
                </a:moveTo>
                <a:lnTo>
                  <a:pt x="25548" y="78739"/>
                </a:lnTo>
                <a:lnTo>
                  <a:pt x="25484" y="80010"/>
                </a:lnTo>
                <a:close/>
              </a:path>
              <a:path w="5166995" h="467360">
                <a:moveTo>
                  <a:pt x="5140892" y="80010"/>
                </a:moveTo>
                <a:lnTo>
                  <a:pt x="5140735" y="78739"/>
                </a:lnTo>
                <a:lnTo>
                  <a:pt x="5140892" y="80010"/>
                </a:lnTo>
                <a:close/>
              </a:path>
              <a:path w="5166995" h="467360">
                <a:moveTo>
                  <a:pt x="5165932" y="391160"/>
                </a:moveTo>
                <a:lnTo>
                  <a:pt x="5140422" y="391160"/>
                </a:lnTo>
                <a:lnTo>
                  <a:pt x="5140892" y="387350"/>
                </a:lnTo>
                <a:lnTo>
                  <a:pt x="5140921" y="386080"/>
                </a:lnTo>
                <a:lnTo>
                  <a:pt x="5141108" y="383539"/>
                </a:lnTo>
                <a:lnTo>
                  <a:pt x="5141082" y="384810"/>
                </a:lnTo>
                <a:lnTo>
                  <a:pt x="5166445" y="384810"/>
                </a:lnTo>
                <a:lnTo>
                  <a:pt x="5166326" y="387350"/>
                </a:lnTo>
                <a:lnTo>
                  <a:pt x="5166089" y="389889"/>
                </a:lnTo>
                <a:lnTo>
                  <a:pt x="5165932" y="391160"/>
                </a:lnTo>
                <a:close/>
              </a:path>
              <a:path w="5166995" h="467360">
                <a:moveTo>
                  <a:pt x="25353" y="384810"/>
                </a:moveTo>
                <a:lnTo>
                  <a:pt x="25262" y="383624"/>
                </a:lnTo>
                <a:lnTo>
                  <a:pt x="25353" y="384810"/>
                </a:lnTo>
                <a:close/>
              </a:path>
              <a:path w="5166995" h="467360">
                <a:moveTo>
                  <a:pt x="26068" y="391160"/>
                </a:moveTo>
                <a:lnTo>
                  <a:pt x="25852" y="389889"/>
                </a:lnTo>
                <a:lnTo>
                  <a:pt x="26068" y="391160"/>
                </a:lnTo>
                <a:close/>
              </a:path>
              <a:path w="5166995" h="467360">
                <a:moveTo>
                  <a:pt x="5165619" y="393700"/>
                </a:moveTo>
                <a:lnTo>
                  <a:pt x="5139863" y="393700"/>
                </a:lnTo>
                <a:lnTo>
                  <a:pt x="5140523" y="389889"/>
                </a:lnTo>
                <a:lnTo>
                  <a:pt x="5140422" y="391160"/>
                </a:lnTo>
                <a:lnTo>
                  <a:pt x="5165932" y="391160"/>
                </a:lnTo>
                <a:lnTo>
                  <a:pt x="5165619" y="393700"/>
                </a:lnTo>
                <a:close/>
              </a:path>
              <a:path w="5166995" h="467360">
                <a:moveTo>
                  <a:pt x="26648" y="393700"/>
                </a:moveTo>
                <a:lnTo>
                  <a:pt x="26500" y="393700"/>
                </a:lnTo>
                <a:lnTo>
                  <a:pt x="26373" y="392430"/>
                </a:lnTo>
                <a:lnTo>
                  <a:pt x="26648" y="393700"/>
                </a:lnTo>
                <a:close/>
              </a:path>
              <a:path w="5166995" h="467360">
                <a:moveTo>
                  <a:pt x="5163758" y="402589"/>
                </a:moveTo>
                <a:lnTo>
                  <a:pt x="5137361" y="402589"/>
                </a:lnTo>
                <a:lnTo>
                  <a:pt x="5138517" y="398780"/>
                </a:lnTo>
                <a:lnTo>
                  <a:pt x="5138339" y="398780"/>
                </a:lnTo>
                <a:lnTo>
                  <a:pt x="5139330" y="396239"/>
                </a:lnTo>
                <a:lnTo>
                  <a:pt x="5139177" y="396239"/>
                </a:lnTo>
                <a:lnTo>
                  <a:pt x="5140003" y="392430"/>
                </a:lnTo>
                <a:lnTo>
                  <a:pt x="5139863" y="393700"/>
                </a:lnTo>
                <a:lnTo>
                  <a:pt x="5165619" y="393700"/>
                </a:lnTo>
                <a:lnTo>
                  <a:pt x="5164869" y="397510"/>
                </a:lnTo>
                <a:lnTo>
                  <a:pt x="5164742" y="398780"/>
                </a:lnTo>
                <a:lnTo>
                  <a:pt x="5163758" y="402589"/>
                </a:lnTo>
                <a:close/>
              </a:path>
              <a:path w="5166995" h="467360">
                <a:moveTo>
                  <a:pt x="29239" y="402589"/>
                </a:moveTo>
                <a:lnTo>
                  <a:pt x="29002" y="402589"/>
                </a:lnTo>
                <a:lnTo>
                  <a:pt x="28799" y="401319"/>
                </a:lnTo>
                <a:lnTo>
                  <a:pt x="29239" y="402589"/>
                </a:lnTo>
                <a:close/>
              </a:path>
              <a:path w="5166995" h="467360">
                <a:moveTo>
                  <a:pt x="5163102" y="405130"/>
                </a:moveTo>
                <a:lnTo>
                  <a:pt x="5136256" y="405130"/>
                </a:lnTo>
                <a:lnTo>
                  <a:pt x="5137577" y="401319"/>
                </a:lnTo>
                <a:lnTo>
                  <a:pt x="5137361" y="402589"/>
                </a:lnTo>
                <a:lnTo>
                  <a:pt x="5163758" y="402589"/>
                </a:lnTo>
                <a:lnTo>
                  <a:pt x="5163102" y="405130"/>
                </a:lnTo>
                <a:close/>
              </a:path>
              <a:path w="5166995" h="467360">
                <a:moveTo>
                  <a:pt x="30361" y="405130"/>
                </a:moveTo>
                <a:lnTo>
                  <a:pt x="30120" y="405130"/>
                </a:lnTo>
                <a:lnTo>
                  <a:pt x="29866" y="403860"/>
                </a:lnTo>
                <a:lnTo>
                  <a:pt x="30361" y="405130"/>
                </a:lnTo>
                <a:close/>
              </a:path>
              <a:path w="5166995" h="467360">
                <a:moveTo>
                  <a:pt x="5157258" y="420369"/>
                </a:moveTo>
                <a:lnTo>
                  <a:pt x="5127036" y="420369"/>
                </a:lnTo>
                <a:lnTo>
                  <a:pt x="5129220" y="417830"/>
                </a:lnTo>
                <a:lnTo>
                  <a:pt x="5128865" y="417830"/>
                </a:lnTo>
                <a:lnTo>
                  <a:pt x="5130922" y="415289"/>
                </a:lnTo>
                <a:lnTo>
                  <a:pt x="5130579" y="415289"/>
                </a:lnTo>
                <a:lnTo>
                  <a:pt x="5132497" y="412750"/>
                </a:lnTo>
                <a:lnTo>
                  <a:pt x="5132180" y="412750"/>
                </a:lnTo>
                <a:lnTo>
                  <a:pt x="5133958" y="410210"/>
                </a:lnTo>
                <a:lnTo>
                  <a:pt x="5133665" y="410210"/>
                </a:lnTo>
                <a:lnTo>
                  <a:pt x="5135291" y="407669"/>
                </a:lnTo>
                <a:lnTo>
                  <a:pt x="5135024" y="407669"/>
                </a:lnTo>
                <a:lnTo>
                  <a:pt x="5136498" y="403860"/>
                </a:lnTo>
                <a:lnTo>
                  <a:pt x="5136256" y="405130"/>
                </a:lnTo>
                <a:lnTo>
                  <a:pt x="5163102" y="405130"/>
                </a:lnTo>
                <a:lnTo>
                  <a:pt x="5162774" y="406400"/>
                </a:lnTo>
                <a:lnTo>
                  <a:pt x="5161428" y="410210"/>
                </a:lnTo>
                <a:lnTo>
                  <a:pt x="5159891" y="414019"/>
                </a:lnTo>
                <a:lnTo>
                  <a:pt x="5159650" y="415289"/>
                </a:lnTo>
                <a:lnTo>
                  <a:pt x="5157897" y="419100"/>
                </a:lnTo>
                <a:lnTo>
                  <a:pt x="5157258" y="420369"/>
                </a:lnTo>
                <a:close/>
              </a:path>
              <a:path w="5166995" h="467360">
                <a:moveTo>
                  <a:pt x="40108" y="420369"/>
                </a:moveTo>
                <a:lnTo>
                  <a:pt x="39340" y="420369"/>
                </a:lnTo>
                <a:lnTo>
                  <a:pt x="38946" y="419100"/>
                </a:lnTo>
                <a:lnTo>
                  <a:pt x="40108" y="420369"/>
                </a:lnTo>
                <a:close/>
              </a:path>
              <a:path w="5166995" h="467360">
                <a:moveTo>
                  <a:pt x="5153126" y="426719"/>
                </a:moveTo>
                <a:lnTo>
                  <a:pt x="5120927" y="426719"/>
                </a:lnTo>
                <a:lnTo>
                  <a:pt x="5123493" y="424180"/>
                </a:lnTo>
                <a:lnTo>
                  <a:pt x="5123061" y="424180"/>
                </a:lnTo>
                <a:lnTo>
                  <a:pt x="5125512" y="421639"/>
                </a:lnTo>
                <a:lnTo>
                  <a:pt x="5125093" y="421639"/>
                </a:lnTo>
                <a:lnTo>
                  <a:pt x="5127417" y="419100"/>
                </a:lnTo>
                <a:lnTo>
                  <a:pt x="5127036" y="420369"/>
                </a:lnTo>
                <a:lnTo>
                  <a:pt x="5157258" y="420369"/>
                </a:lnTo>
                <a:lnTo>
                  <a:pt x="5155979" y="422910"/>
                </a:lnTo>
                <a:lnTo>
                  <a:pt x="5153884" y="425450"/>
                </a:lnTo>
                <a:lnTo>
                  <a:pt x="5153126" y="426719"/>
                </a:lnTo>
                <a:close/>
              </a:path>
              <a:path w="5166995" h="467360">
                <a:moveTo>
                  <a:pt x="46331" y="426719"/>
                </a:moveTo>
                <a:lnTo>
                  <a:pt x="45449" y="426719"/>
                </a:lnTo>
                <a:lnTo>
                  <a:pt x="44991" y="425450"/>
                </a:lnTo>
                <a:lnTo>
                  <a:pt x="46331" y="426719"/>
                </a:lnTo>
                <a:close/>
              </a:path>
              <a:path w="5166995" h="467360">
                <a:moveTo>
                  <a:pt x="5150806" y="430530"/>
                </a:moveTo>
                <a:lnTo>
                  <a:pt x="5116381" y="430530"/>
                </a:lnTo>
                <a:lnTo>
                  <a:pt x="5119162" y="427989"/>
                </a:lnTo>
                <a:lnTo>
                  <a:pt x="5118705" y="427989"/>
                </a:lnTo>
                <a:lnTo>
                  <a:pt x="5121372" y="425450"/>
                </a:lnTo>
                <a:lnTo>
                  <a:pt x="5120927" y="426719"/>
                </a:lnTo>
                <a:lnTo>
                  <a:pt x="5153126" y="426719"/>
                </a:lnTo>
                <a:lnTo>
                  <a:pt x="5151611" y="429260"/>
                </a:lnTo>
                <a:lnTo>
                  <a:pt x="5150806" y="430530"/>
                </a:lnTo>
                <a:close/>
              </a:path>
              <a:path w="5166995" h="467360">
                <a:moveTo>
                  <a:pt x="50948" y="430530"/>
                </a:moveTo>
                <a:lnTo>
                  <a:pt x="49995" y="430530"/>
                </a:lnTo>
                <a:lnTo>
                  <a:pt x="49500" y="429260"/>
                </a:lnTo>
                <a:lnTo>
                  <a:pt x="50948" y="430530"/>
                </a:lnTo>
                <a:close/>
              </a:path>
              <a:path w="5166995" h="467360">
                <a:moveTo>
                  <a:pt x="5141451" y="441960"/>
                </a:moveTo>
                <a:lnTo>
                  <a:pt x="5089076" y="441960"/>
                </a:lnTo>
                <a:lnTo>
                  <a:pt x="5092708" y="440689"/>
                </a:lnTo>
                <a:lnTo>
                  <a:pt x="5095045" y="440689"/>
                </a:lnTo>
                <a:lnTo>
                  <a:pt x="5098550" y="439419"/>
                </a:lnTo>
                <a:lnTo>
                  <a:pt x="5097940" y="439419"/>
                </a:lnTo>
                <a:lnTo>
                  <a:pt x="5101369" y="438150"/>
                </a:lnTo>
                <a:lnTo>
                  <a:pt x="5100785" y="438150"/>
                </a:lnTo>
                <a:lnTo>
                  <a:pt x="5104138" y="436880"/>
                </a:lnTo>
                <a:lnTo>
                  <a:pt x="5103566" y="436880"/>
                </a:lnTo>
                <a:lnTo>
                  <a:pt x="5106830" y="435610"/>
                </a:lnTo>
                <a:lnTo>
                  <a:pt x="5106272" y="435610"/>
                </a:lnTo>
                <a:lnTo>
                  <a:pt x="5109459" y="434339"/>
                </a:lnTo>
                <a:lnTo>
                  <a:pt x="5108913" y="434339"/>
                </a:lnTo>
                <a:lnTo>
                  <a:pt x="5112012" y="433069"/>
                </a:lnTo>
                <a:lnTo>
                  <a:pt x="5111479" y="433069"/>
                </a:lnTo>
                <a:lnTo>
                  <a:pt x="5114476" y="431800"/>
                </a:lnTo>
                <a:lnTo>
                  <a:pt x="5113968" y="431800"/>
                </a:lnTo>
                <a:lnTo>
                  <a:pt x="5116863" y="429260"/>
                </a:lnTo>
                <a:lnTo>
                  <a:pt x="5116381" y="430530"/>
                </a:lnTo>
                <a:lnTo>
                  <a:pt x="5150806" y="430530"/>
                </a:lnTo>
                <a:lnTo>
                  <a:pt x="5149198" y="433069"/>
                </a:lnTo>
                <a:lnTo>
                  <a:pt x="5146619" y="435610"/>
                </a:lnTo>
                <a:lnTo>
                  <a:pt x="5144295" y="439419"/>
                </a:lnTo>
                <a:lnTo>
                  <a:pt x="5141451" y="441960"/>
                </a:lnTo>
                <a:close/>
              </a:path>
              <a:path w="5166995" h="467360">
                <a:moveTo>
                  <a:pt x="74278" y="440689"/>
                </a:moveTo>
                <a:lnTo>
                  <a:pt x="71331" y="440689"/>
                </a:lnTo>
                <a:lnTo>
                  <a:pt x="70709" y="439419"/>
                </a:lnTo>
                <a:lnTo>
                  <a:pt x="74278" y="440689"/>
                </a:lnTo>
                <a:close/>
              </a:path>
              <a:path w="5166995" h="467360">
                <a:moveTo>
                  <a:pt x="5095045" y="440689"/>
                </a:moveTo>
                <a:lnTo>
                  <a:pt x="5092086" y="440689"/>
                </a:lnTo>
                <a:lnTo>
                  <a:pt x="5095654" y="439419"/>
                </a:lnTo>
                <a:lnTo>
                  <a:pt x="5095045" y="440689"/>
                </a:lnTo>
                <a:close/>
              </a:path>
              <a:path w="5166995" h="467360">
                <a:moveTo>
                  <a:pt x="80361" y="441960"/>
                </a:moveTo>
                <a:lnTo>
                  <a:pt x="77300" y="441960"/>
                </a:lnTo>
                <a:lnTo>
                  <a:pt x="76665" y="440689"/>
                </a:lnTo>
                <a:lnTo>
                  <a:pt x="80361" y="441960"/>
                </a:lnTo>
                <a:close/>
              </a:path>
              <a:path w="5166995" h="467360">
                <a:moveTo>
                  <a:pt x="5089076" y="441960"/>
                </a:moveTo>
                <a:lnTo>
                  <a:pt x="5086015" y="441960"/>
                </a:lnTo>
                <a:lnTo>
                  <a:pt x="5089711" y="440689"/>
                </a:lnTo>
                <a:lnTo>
                  <a:pt x="5089076" y="441960"/>
                </a:lnTo>
                <a:close/>
              </a:path>
              <a:path w="5166995" h="467360">
                <a:moveTo>
                  <a:pt x="5089215" y="467360"/>
                </a:moveTo>
                <a:lnTo>
                  <a:pt x="77160" y="467360"/>
                </a:lnTo>
                <a:lnTo>
                  <a:pt x="73465" y="466089"/>
                </a:lnTo>
                <a:lnTo>
                  <a:pt x="5092911" y="466089"/>
                </a:lnTo>
                <a:lnTo>
                  <a:pt x="5089215" y="467360"/>
                </a:lnTo>
                <a:close/>
              </a:path>
            </a:pathLst>
          </a:custGeom>
          <a:solidFill>
            <a:srgbClr val="FFFFFF"/>
          </a:solidFill>
        </p:spPr>
        <p:txBody>
          <a:bodyPr wrap="square" lIns="0" tIns="0" rIns="0" bIns="0" rtlCol="0"/>
          <a:lstStyle/>
          <a:p>
            <a:endParaRPr/>
          </a:p>
        </p:txBody>
      </p:sp>
      <p:sp>
        <p:nvSpPr>
          <p:cNvPr id="11" name="object 11"/>
          <p:cNvSpPr/>
          <p:nvPr/>
        </p:nvSpPr>
        <p:spPr>
          <a:xfrm>
            <a:off x="899160" y="3066288"/>
            <a:ext cx="7345680" cy="378460"/>
          </a:xfrm>
          <a:custGeom>
            <a:avLst/>
            <a:gdLst/>
            <a:ahLst/>
            <a:cxnLst/>
            <a:rect l="l" t="t" r="r" b="b"/>
            <a:pathLst>
              <a:path w="7345680" h="378460">
                <a:moveTo>
                  <a:pt x="0" y="0"/>
                </a:moveTo>
                <a:lnTo>
                  <a:pt x="7345680" y="0"/>
                </a:lnTo>
                <a:lnTo>
                  <a:pt x="7345680" y="377951"/>
                </a:lnTo>
                <a:lnTo>
                  <a:pt x="0" y="377951"/>
                </a:lnTo>
                <a:lnTo>
                  <a:pt x="0" y="0"/>
                </a:lnTo>
                <a:close/>
              </a:path>
            </a:pathLst>
          </a:custGeom>
          <a:solidFill>
            <a:srgbClr val="FFFFFF"/>
          </a:solidFill>
        </p:spPr>
        <p:txBody>
          <a:bodyPr wrap="square" lIns="0" tIns="0" rIns="0" bIns="0" rtlCol="0"/>
          <a:lstStyle/>
          <a:p>
            <a:endParaRPr/>
          </a:p>
        </p:txBody>
      </p:sp>
      <p:sp>
        <p:nvSpPr>
          <p:cNvPr id="12" name="object 12"/>
          <p:cNvSpPr/>
          <p:nvPr/>
        </p:nvSpPr>
        <p:spPr>
          <a:xfrm>
            <a:off x="886891" y="3053638"/>
            <a:ext cx="7370445" cy="403860"/>
          </a:xfrm>
          <a:custGeom>
            <a:avLst/>
            <a:gdLst/>
            <a:ahLst/>
            <a:cxnLst/>
            <a:rect l="l" t="t" r="r" b="b"/>
            <a:pathLst>
              <a:path w="7370445" h="403860">
                <a:moveTo>
                  <a:pt x="7357516" y="403402"/>
                </a:moveTo>
                <a:lnTo>
                  <a:pt x="12700" y="403402"/>
                </a:lnTo>
                <a:lnTo>
                  <a:pt x="10223" y="403161"/>
                </a:lnTo>
                <a:lnTo>
                  <a:pt x="0" y="390702"/>
                </a:lnTo>
                <a:lnTo>
                  <a:pt x="0" y="12700"/>
                </a:lnTo>
                <a:lnTo>
                  <a:pt x="12700" y="0"/>
                </a:lnTo>
                <a:lnTo>
                  <a:pt x="7357516" y="0"/>
                </a:lnTo>
                <a:lnTo>
                  <a:pt x="7370216" y="12700"/>
                </a:lnTo>
                <a:lnTo>
                  <a:pt x="25400" y="12700"/>
                </a:lnTo>
                <a:lnTo>
                  <a:pt x="12700" y="25400"/>
                </a:lnTo>
                <a:lnTo>
                  <a:pt x="25400" y="25400"/>
                </a:lnTo>
                <a:lnTo>
                  <a:pt x="25400" y="378002"/>
                </a:lnTo>
                <a:lnTo>
                  <a:pt x="12700" y="378002"/>
                </a:lnTo>
                <a:lnTo>
                  <a:pt x="25400" y="390702"/>
                </a:lnTo>
                <a:lnTo>
                  <a:pt x="7370216" y="390702"/>
                </a:lnTo>
                <a:lnTo>
                  <a:pt x="7369975" y="393179"/>
                </a:lnTo>
                <a:lnTo>
                  <a:pt x="7359992" y="403161"/>
                </a:lnTo>
                <a:lnTo>
                  <a:pt x="7357516" y="403402"/>
                </a:lnTo>
                <a:close/>
              </a:path>
              <a:path w="7370445" h="403860">
                <a:moveTo>
                  <a:pt x="25400" y="25400"/>
                </a:moveTo>
                <a:lnTo>
                  <a:pt x="12700" y="25400"/>
                </a:lnTo>
                <a:lnTo>
                  <a:pt x="25400" y="12700"/>
                </a:lnTo>
                <a:lnTo>
                  <a:pt x="25400" y="25400"/>
                </a:lnTo>
                <a:close/>
              </a:path>
              <a:path w="7370445" h="403860">
                <a:moveTo>
                  <a:pt x="7344816" y="25400"/>
                </a:moveTo>
                <a:lnTo>
                  <a:pt x="25400" y="25400"/>
                </a:lnTo>
                <a:lnTo>
                  <a:pt x="25400" y="12700"/>
                </a:lnTo>
                <a:lnTo>
                  <a:pt x="7344816" y="12700"/>
                </a:lnTo>
                <a:lnTo>
                  <a:pt x="7344816" y="25400"/>
                </a:lnTo>
                <a:close/>
              </a:path>
              <a:path w="7370445" h="403860">
                <a:moveTo>
                  <a:pt x="7344816" y="390702"/>
                </a:moveTo>
                <a:lnTo>
                  <a:pt x="7344816" y="12700"/>
                </a:lnTo>
                <a:lnTo>
                  <a:pt x="7357516" y="25400"/>
                </a:lnTo>
                <a:lnTo>
                  <a:pt x="7370216" y="25400"/>
                </a:lnTo>
                <a:lnTo>
                  <a:pt x="7370216" y="378002"/>
                </a:lnTo>
                <a:lnTo>
                  <a:pt x="7357516" y="378002"/>
                </a:lnTo>
                <a:lnTo>
                  <a:pt x="7344816" y="390702"/>
                </a:lnTo>
                <a:close/>
              </a:path>
              <a:path w="7370445" h="403860">
                <a:moveTo>
                  <a:pt x="7370216" y="25400"/>
                </a:moveTo>
                <a:lnTo>
                  <a:pt x="7357516" y="25400"/>
                </a:lnTo>
                <a:lnTo>
                  <a:pt x="7344816" y="12700"/>
                </a:lnTo>
                <a:lnTo>
                  <a:pt x="7370216" y="12700"/>
                </a:lnTo>
                <a:lnTo>
                  <a:pt x="7370216" y="25400"/>
                </a:lnTo>
                <a:close/>
              </a:path>
              <a:path w="7370445" h="403860">
                <a:moveTo>
                  <a:pt x="25400" y="390702"/>
                </a:moveTo>
                <a:lnTo>
                  <a:pt x="12700" y="378002"/>
                </a:lnTo>
                <a:lnTo>
                  <a:pt x="25400" y="378002"/>
                </a:lnTo>
                <a:lnTo>
                  <a:pt x="25400" y="390702"/>
                </a:lnTo>
                <a:close/>
              </a:path>
              <a:path w="7370445" h="403860">
                <a:moveTo>
                  <a:pt x="7344816" y="390702"/>
                </a:moveTo>
                <a:lnTo>
                  <a:pt x="25400" y="390702"/>
                </a:lnTo>
                <a:lnTo>
                  <a:pt x="25400" y="378002"/>
                </a:lnTo>
                <a:lnTo>
                  <a:pt x="7344816" y="378002"/>
                </a:lnTo>
                <a:lnTo>
                  <a:pt x="7344816" y="390702"/>
                </a:lnTo>
                <a:close/>
              </a:path>
              <a:path w="7370445" h="403860">
                <a:moveTo>
                  <a:pt x="7370216" y="390702"/>
                </a:moveTo>
                <a:lnTo>
                  <a:pt x="7344816" y="390702"/>
                </a:lnTo>
                <a:lnTo>
                  <a:pt x="7357516" y="378002"/>
                </a:lnTo>
                <a:lnTo>
                  <a:pt x="7370216" y="378002"/>
                </a:lnTo>
                <a:lnTo>
                  <a:pt x="7370216" y="390702"/>
                </a:lnTo>
                <a:close/>
              </a:path>
            </a:pathLst>
          </a:custGeom>
          <a:solidFill>
            <a:srgbClr val="4F81BC"/>
          </a:solidFill>
        </p:spPr>
        <p:txBody>
          <a:bodyPr wrap="square" lIns="0" tIns="0" rIns="0" bIns="0" rtlCol="0"/>
          <a:lstStyle/>
          <a:p>
            <a:endParaRPr/>
          </a:p>
        </p:txBody>
      </p:sp>
      <p:sp>
        <p:nvSpPr>
          <p:cNvPr id="13" name="object 13"/>
          <p:cNvSpPr/>
          <p:nvPr/>
        </p:nvSpPr>
        <p:spPr>
          <a:xfrm>
            <a:off x="1266444" y="2845307"/>
            <a:ext cx="5142230" cy="441959"/>
          </a:xfrm>
          <a:custGeom>
            <a:avLst/>
            <a:gdLst/>
            <a:ahLst/>
            <a:cxnLst/>
            <a:rect l="l" t="t" r="r" b="b"/>
            <a:pathLst>
              <a:path w="5142230" h="441960">
                <a:moveTo>
                  <a:pt x="74675" y="441960"/>
                </a:moveTo>
                <a:lnTo>
                  <a:pt x="34250" y="430519"/>
                </a:lnTo>
                <a:lnTo>
                  <a:pt x="7253" y="400105"/>
                </a:lnTo>
                <a:lnTo>
                  <a:pt x="0" y="73152"/>
                </a:lnTo>
                <a:lnTo>
                  <a:pt x="1530" y="58844"/>
                </a:lnTo>
                <a:lnTo>
                  <a:pt x="20706" y="22585"/>
                </a:lnTo>
                <a:lnTo>
                  <a:pt x="56320" y="2105"/>
                </a:lnTo>
                <a:lnTo>
                  <a:pt x="5067300" y="0"/>
                </a:lnTo>
                <a:lnTo>
                  <a:pt x="5081909" y="1285"/>
                </a:lnTo>
                <a:lnTo>
                  <a:pt x="5118743" y="19967"/>
                </a:lnTo>
                <a:lnTo>
                  <a:pt x="5139636" y="55103"/>
                </a:lnTo>
                <a:lnTo>
                  <a:pt x="5141976" y="368808"/>
                </a:lnTo>
                <a:lnTo>
                  <a:pt x="5140505" y="383132"/>
                </a:lnTo>
                <a:lnTo>
                  <a:pt x="5121450" y="419402"/>
                </a:lnTo>
                <a:lnTo>
                  <a:pt x="5085852" y="439863"/>
                </a:lnTo>
                <a:lnTo>
                  <a:pt x="74675" y="441960"/>
                </a:lnTo>
                <a:close/>
              </a:path>
            </a:pathLst>
          </a:custGeom>
          <a:solidFill>
            <a:srgbClr val="4F81BC"/>
          </a:solidFill>
        </p:spPr>
        <p:txBody>
          <a:bodyPr wrap="square" lIns="0" tIns="0" rIns="0" bIns="0" rtlCol="0"/>
          <a:lstStyle/>
          <a:p>
            <a:endParaRPr/>
          </a:p>
        </p:txBody>
      </p:sp>
      <p:sp>
        <p:nvSpPr>
          <p:cNvPr id="14" name="object 14"/>
          <p:cNvSpPr/>
          <p:nvPr/>
        </p:nvSpPr>
        <p:spPr>
          <a:xfrm>
            <a:off x="1254332" y="2832239"/>
            <a:ext cx="5166995" cy="467359"/>
          </a:xfrm>
          <a:custGeom>
            <a:avLst/>
            <a:gdLst/>
            <a:ahLst/>
            <a:cxnLst/>
            <a:rect l="l" t="t" r="r" b="b"/>
            <a:pathLst>
              <a:path w="5166995" h="467360">
                <a:moveTo>
                  <a:pt x="5097178" y="1270"/>
                </a:moveTo>
                <a:lnTo>
                  <a:pt x="69198" y="1270"/>
                </a:lnTo>
                <a:lnTo>
                  <a:pt x="73465" y="0"/>
                </a:lnTo>
                <a:lnTo>
                  <a:pt x="5092911" y="0"/>
                </a:lnTo>
                <a:lnTo>
                  <a:pt x="5097178" y="1270"/>
                </a:lnTo>
                <a:close/>
              </a:path>
              <a:path w="5166995" h="467360">
                <a:moveTo>
                  <a:pt x="5097801" y="466090"/>
                </a:moveTo>
                <a:lnTo>
                  <a:pt x="68575" y="466090"/>
                </a:lnTo>
                <a:lnTo>
                  <a:pt x="65007" y="464820"/>
                </a:lnTo>
                <a:lnTo>
                  <a:pt x="56853" y="462280"/>
                </a:lnTo>
                <a:lnTo>
                  <a:pt x="49068" y="459740"/>
                </a:lnTo>
                <a:lnTo>
                  <a:pt x="44788" y="457200"/>
                </a:lnTo>
                <a:lnTo>
                  <a:pt x="41702" y="454660"/>
                </a:lnTo>
                <a:lnTo>
                  <a:pt x="38184" y="453390"/>
                </a:lnTo>
                <a:lnTo>
                  <a:pt x="34781" y="450850"/>
                </a:lnTo>
                <a:lnTo>
                  <a:pt x="31504" y="448310"/>
                </a:lnTo>
                <a:lnTo>
                  <a:pt x="27910" y="444500"/>
                </a:lnTo>
                <a:lnTo>
                  <a:pt x="24925" y="441960"/>
                </a:lnTo>
                <a:lnTo>
                  <a:pt x="22474" y="439420"/>
                </a:lnTo>
                <a:lnTo>
                  <a:pt x="19363" y="435610"/>
                </a:lnTo>
                <a:lnTo>
                  <a:pt x="16810" y="433070"/>
                </a:lnTo>
                <a:lnTo>
                  <a:pt x="14410" y="429260"/>
                </a:lnTo>
                <a:lnTo>
                  <a:pt x="12175" y="425450"/>
                </a:lnTo>
                <a:lnTo>
                  <a:pt x="10397" y="422910"/>
                </a:lnTo>
                <a:lnTo>
                  <a:pt x="8199" y="417830"/>
                </a:lnTo>
                <a:lnTo>
                  <a:pt x="6485" y="414020"/>
                </a:lnTo>
                <a:lnTo>
                  <a:pt x="4948" y="410210"/>
                </a:lnTo>
                <a:lnTo>
                  <a:pt x="3602" y="406400"/>
                </a:lnTo>
                <a:lnTo>
                  <a:pt x="2446" y="402590"/>
                </a:lnTo>
                <a:lnTo>
                  <a:pt x="1621" y="398780"/>
                </a:lnTo>
                <a:lnTo>
                  <a:pt x="1494" y="398780"/>
                </a:lnTo>
                <a:lnTo>
                  <a:pt x="846" y="394970"/>
                </a:lnTo>
                <a:lnTo>
                  <a:pt x="211" y="389890"/>
                </a:lnTo>
                <a:lnTo>
                  <a:pt x="25" y="387350"/>
                </a:lnTo>
                <a:lnTo>
                  <a:pt x="0" y="80010"/>
                </a:lnTo>
                <a:lnTo>
                  <a:pt x="211" y="77470"/>
                </a:lnTo>
                <a:lnTo>
                  <a:pt x="846" y="72390"/>
                </a:lnTo>
                <a:lnTo>
                  <a:pt x="1621" y="68580"/>
                </a:lnTo>
                <a:lnTo>
                  <a:pt x="2446" y="64770"/>
                </a:lnTo>
                <a:lnTo>
                  <a:pt x="3602" y="60960"/>
                </a:lnTo>
                <a:lnTo>
                  <a:pt x="4948" y="55880"/>
                </a:lnTo>
                <a:lnTo>
                  <a:pt x="6485" y="52070"/>
                </a:lnTo>
                <a:lnTo>
                  <a:pt x="8199" y="48260"/>
                </a:lnTo>
                <a:lnTo>
                  <a:pt x="10397" y="44450"/>
                </a:lnTo>
                <a:lnTo>
                  <a:pt x="12492" y="40640"/>
                </a:lnTo>
                <a:lnTo>
                  <a:pt x="14753" y="36830"/>
                </a:lnTo>
                <a:lnTo>
                  <a:pt x="16810" y="34290"/>
                </a:lnTo>
                <a:lnTo>
                  <a:pt x="19363" y="30480"/>
                </a:lnTo>
                <a:lnTo>
                  <a:pt x="22068" y="27940"/>
                </a:lnTo>
                <a:lnTo>
                  <a:pt x="24925" y="25400"/>
                </a:lnTo>
                <a:lnTo>
                  <a:pt x="27910" y="21590"/>
                </a:lnTo>
                <a:lnTo>
                  <a:pt x="31504" y="19050"/>
                </a:lnTo>
                <a:lnTo>
                  <a:pt x="34781" y="16510"/>
                </a:lnTo>
                <a:lnTo>
                  <a:pt x="38184" y="13970"/>
                </a:lnTo>
                <a:lnTo>
                  <a:pt x="41702" y="11430"/>
                </a:lnTo>
                <a:lnTo>
                  <a:pt x="44788" y="10160"/>
                </a:lnTo>
                <a:lnTo>
                  <a:pt x="49068" y="7620"/>
                </a:lnTo>
                <a:lnTo>
                  <a:pt x="56853" y="5080"/>
                </a:lnTo>
                <a:lnTo>
                  <a:pt x="60282" y="3810"/>
                </a:lnTo>
                <a:lnTo>
                  <a:pt x="68575" y="1270"/>
                </a:lnTo>
                <a:lnTo>
                  <a:pt x="5097801" y="1270"/>
                </a:lnTo>
                <a:lnTo>
                  <a:pt x="5110107" y="5080"/>
                </a:lnTo>
                <a:lnTo>
                  <a:pt x="5113460" y="6350"/>
                </a:lnTo>
                <a:lnTo>
                  <a:pt x="5114031" y="6350"/>
                </a:lnTo>
                <a:lnTo>
                  <a:pt x="5117854" y="7620"/>
                </a:lnTo>
                <a:lnTo>
                  <a:pt x="5121042" y="10160"/>
                </a:lnTo>
                <a:lnTo>
                  <a:pt x="5124674" y="11430"/>
                </a:lnTo>
                <a:lnTo>
                  <a:pt x="5128192" y="13970"/>
                </a:lnTo>
                <a:lnTo>
                  <a:pt x="5132078" y="16510"/>
                </a:lnTo>
                <a:lnTo>
                  <a:pt x="5135329" y="19050"/>
                </a:lnTo>
                <a:lnTo>
                  <a:pt x="5138009" y="21590"/>
                </a:lnTo>
                <a:lnTo>
                  <a:pt x="5141451" y="25400"/>
                </a:lnTo>
                <a:lnTo>
                  <a:pt x="74278" y="25400"/>
                </a:lnTo>
                <a:lnTo>
                  <a:pt x="70709" y="26670"/>
                </a:lnTo>
                <a:lnTo>
                  <a:pt x="71331" y="26670"/>
                </a:lnTo>
                <a:lnTo>
                  <a:pt x="67826" y="27940"/>
                </a:lnTo>
                <a:lnTo>
                  <a:pt x="65578" y="27940"/>
                </a:lnTo>
                <a:lnTo>
                  <a:pt x="62238" y="29210"/>
                </a:lnTo>
                <a:lnTo>
                  <a:pt x="62809" y="29210"/>
                </a:lnTo>
                <a:lnTo>
                  <a:pt x="59533" y="30480"/>
                </a:lnTo>
                <a:lnTo>
                  <a:pt x="60092" y="30480"/>
                </a:lnTo>
                <a:lnTo>
                  <a:pt x="56917" y="31750"/>
                </a:lnTo>
                <a:lnTo>
                  <a:pt x="57450" y="31750"/>
                </a:lnTo>
                <a:lnTo>
                  <a:pt x="55907" y="33020"/>
                </a:lnTo>
                <a:lnTo>
                  <a:pt x="54885" y="33020"/>
                </a:lnTo>
                <a:lnTo>
                  <a:pt x="51887" y="35560"/>
                </a:lnTo>
                <a:lnTo>
                  <a:pt x="52395" y="35560"/>
                </a:lnTo>
                <a:lnTo>
                  <a:pt x="49500" y="36830"/>
                </a:lnTo>
                <a:lnTo>
                  <a:pt x="49995" y="36830"/>
                </a:lnTo>
                <a:lnTo>
                  <a:pt x="48598" y="38100"/>
                </a:lnTo>
                <a:lnTo>
                  <a:pt x="47671" y="38100"/>
                </a:lnTo>
                <a:lnTo>
                  <a:pt x="44991" y="40640"/>
                </a:lnTo>
                <a:lnTo>
                  <a:pt x="45449" y="40640"/>
                </a:lnTo>
                <a:lnTo>
                  <a:pt x="44166" y="41910"/>
                </a:lnTo>
                <a:lnTo>
                  <a:pt x="43302" y="41910"/>
                </a:lnTo>
                <a:lnTo>
                  <a:pt x="40864" y="44450"/>
                </a:lnTo>
                <a:lnTo>
                  <a:pt x="41270" y="44450"/>
                </a:lnTo>
                <a:lnTo>
                  <a:pt x="38946" y="46990"/>
                </a:lnTo>
                <a:lnTo>
                  <a:pt x="39340" y="46990"/>
                </a:lnTo>
                <a:lnTo>
                  <a:pt x="37143" y="49530"/>
                </a:lnTo>
                <a:lnTo>
                  <a:pt x="37511" y="49530"/>
                </a:lnTo>
                <a:lnTo>
                  <a:pt x="35454" y="52070"/>
                </a:lnTo>
                <a:lnTo>
                  <a:pt x="35797" y="52070"/>
                </a:lnTo>
                <a:lnTo>
                  <a:pt x="34838" y="53340"/>
                </a:lnTo>
                <a:lnTo>
                  <a:pt x="34196" y="53340"/>
                </a:lnTo>
                <a:lnTo>
                  <a:pt x="33011" y="55880"/>
                </a:lnTo>
                <a:lnTo>
                  <a:pt x="32710" y="55880"/>
                </a:lnTo>
                <a:lnTo>
                  <a:pt x="31085" y="59690"/>
                </a:lnTo>
                <a:lnTo>
                  <a:pt x="31352" y="59690"/>
                </a:lnTo>
                <a:lnTo>
                  <a:pt x="29866" y="62230"/>
                </a:lnTo>
                <a:lnTo>
                  <a:pt x="30120" y="62230"/>
                </a:lnTo>
                <a:lnTo>
                  <a:pt x="28799" y="64770"/>
                </a:lnTo>
                <a:lnTo>
                  <a:pt x="29002" y="64770"/>
                </a:lnTo>
                <a:lnTo>
                  <a:pt x="28232" y="67310"/>
                </a:lnTo>
                <a:lnTo>
                  <a:pt x="28037" y="67310"/>
                </a:lnTo>
                <a:lnTo>
                  <a:pt x="27376" y="69850"/>
                </a:lnTo>
                <a:lnTo>
                  <a:pt x="27199" y="69850"/>
                </a:lnTo>
                <a:lnTo>
                  <a:pt x="26373" y="73660"/>
                </a:lnTo>
                <a:lnTo>
                  <a:pt x="26068" y="76200"/>
                </a:lnTo>
                <a:lnTo>
                  <a:pt x="25641" y="78740"/>
                </a:lnTo>
                <a:lnTo>
                  <a:pt x="25353" y="81280"/>
                </a:lnTo>
                <a:lnTo>
                  <a:pt x="25294" y="82550"/>
                </a:lnTo>
                <a:lnTo>
                  <a:pt x="25205" y="86360"/>
                </a:lnTo>
                <a:lnTo>
                  <a:pt x="25192" y="381000"/>
                </a:lnTo>
                <a:lnTo>
                  <a:pt x="25256" y="383540"/>
                </a:lnTo>
                <a:lnTo>
                  <a:pt x="25450" y="386080"/>
                </a:lnTo>
                <a:lnTo>
                  <a:pt x="25484" y="387350"/>
                </a:lnTo>
                <a:lnTo>
                  <a:pt x="25954" y="391160"/>
                </a:lnTo>
                <a:lnTo>
                  <a:pt x="26500" y="393700"/>
                </a:lnTo>
                <a:lnTo>
                  <a:pt x="27199" y="396240"/>
                </a:lnTo>
                <a:lnTo>
                  <a:pt x="27046" y="396240"/>
                </a:lnTo>
                <a:lnTo>
                  <a:pt x="28037" y="400050"/>
                </a:lnTo>
                <a:lnTo>
                  <a:pt x="28232" y="400050"/>
                </a:lnTo>
                <a:lnTo>
                  <a:pt x="29002" y="402590"/>
                </a:lnTo>
                <a:lnTo>
                  <a:pt x="29239" y="402590"/>
                </a:lnTo>
                <a:lnTo>
                  <a:pt x="30120" y="405130"/>
                </a:lnTo>
                <a:lnTo>
                  <a:pt x="29866" y="405130"/>
                </a:lnTo>
                <a:lnTo>
                  <a:pt x="31352" y="407670"/>
                </a:lnTo>
                <a:lnTo>
                  <a:pt x="31085" y="407670"/>
                </a:lnTo>
                <a:lnTo>
                  <a:pt x="32710" y="410210"/>
                </a:lnTo>
                <a:lnTo>
                  <a:pt x="32418" y="410210"/>
                </a:lnTo>
                <a:lnTo>
                  <a:pt x="34196" y="412750"/>
                </a:lnTo>
                <a:lnTo>
                  <a:pt x="33879" y="412750"/>
                </a:lnTo>
                <a:lnTo>
                  <a:pt x="35797" y="415290"/>
                </a:lnTo>
                <a:lnTo>
                  <a:pt x="35454" y="415290"/>
                </a:lnTo>
                <a:lnTo>
                  <a:pt x="37511" y="417830"/>
                </a:lnTo>
                <a:lnTo>
                  <a:pt x="37143" y="417830"/>
                </a:lnTo>
                <a:lnTo>
                  <a:pt x="39340" y="420370"/>
                </a:lnTo>
                <a:lnTo>
                  <a:pt x="39721" y="420370"/>
                </a:lnTo>
                <a:lnTo>
                  <a:pt x="41270" y="422910"/>
                </a:lnTo>
                <a:lnTo>
                  <a:pt x="42083" y="422910"/>
                </a:lnTo>
                <a:lnTo>
                  <a:pt x="43302" y="424180"/>
                </a:lnTo>
                <a:lnTo>
                  <a:pt x="42883" y="424180"/>
                </a:lnTo>
                <a:lnTo>
                  <a:pt x="45449" y="426720"/>
                </a:lnTo>
                <a:lnTo>
                  <a:pt x="44991" y="426720"/>
                </a:lnTo>
                <a:lnTo>
                  <a:pt x="47671" y="427990"/>
                </a:lnTo>
                <a:lnTo>
                  <a:pt x="47201" y="427990"/>
                </a:lnTo>
                <a:lnTo>
                  <a:pt x="49995" y="430530"/>
                </a:lnTo>
                <a:lnTo>
                  <a:pt x="50948" y="430530"/>
                </a:lnTo>
                <a:lnTo>
                  <a:pt x="52395" y="431800"/>
                </a:lnTo>
                <a:lnTo>
                  <a:pt x="51887" y="431800"/>
                </a:lnTo>
                <a:lnTo>
                  <a:pt x="54885" y="433070"/>
                </a:lnTo>
                <a:lnTo>
                  <a:pt x="54364" y="433070"/>
                </a:lnTo>
                <a:lnTo>
                  <a:pt x="57450" y="434340"/>
                </a:lnTo>
                <a:lnTo>
                  <a:pt x="56917" y="434340"/>
                </a:lnTo>
                <a:lnTo>
                  <a:pt x="60092" y="436880"/>
                </a:lnTo>
                <a:lnTo>
                  <a:pt x="62238" y="436880"/>
                </a:lnTo>
                <a:lnTo>
                  <a:pt x="65578" y="438150"/>
                </a:lnTo>
                <a:lnTo>
                  <a:pt x="64994" y="438150"/>
                </a:lnTo>
                <a:lnTo>
                  <a:pt x="68423" y="439420"/>
                </a:lnTo>
                <a:lnTo>
                  <a:pt x="67826" y="439420"/>
                </a:lnTo>
                <a:lnTo>
                  <a:pt x="71331" y="440690"/>
                </a:lnTo>
                <a:lnTo>
                  <a:pt x="73655" y="440690"/>
                </a:lnTo>
                <a:lnTo>
                  <a:pt x="77300" y="441960"/>
                </a:lnTo>
                <a:lnTo>
                  <a:pt x="5141019" y="441960"/>
                </a:lnTo>
                <a:lnTo>
                  <a:pt x="5138009" y="445770"/>
                </a:lnTo>
                <a:lnTo>
                  <a:pt x="5134859" y="448310"/>
                </a:lnTo>
                <a:lnTo>
                  <a:pt x="5132078" y="449580"/>
                </a:lnTo>
                <a:lnTo>
                  <a:pt x="5128192" y="453390"/>
                </a:lnTo>
                <a:lnTo>
                  <a:pt x="5124674" y="454660"/>
                </a:lnTo>
                <a:lnTo>
                  <a:pt x="5121042" y="457200"/>
                </a:lnTo>
                <a:lnTo>
                  <a:pt x="5117295" y="459740"/>
                </a:lnTo>
                <a:lnTo>
                  <a:pt x="5114031" y="461010"/>
                </a:lnTo>
                <a:lnTo>
                  <a:pt x="5113460" y="461010"/>
                </a:lnTo>
                <a:lnTo>
                  <a:pt x="5110107" y="462280"/>
                </a:lnTo>
                <a:lnTo>
                  <a:pt x="5105484" y="463550"/>
                </a:lnTo>
                <a:lnTo>
                  <a:pt x="5101369" y="464820"/>
                </a:lnTo>
                <a:lnTo>
                  <a:pt x="5097801" y="466090"/>
                </a:lnTo>
                <a:close/>
              </a:path>
              <a:path w="5166995" h="467360">
                <a:moveTo>
                  <a:pt x="73655" y="26670"/>
                </a:moveTo>
                <a:lnTo>
                  <a:pt x="74278" y="25400"/>
                </a:lnTo>
                <a:lnTo>
                  <a:pt x="77300" y="25400"/>
                </a:lnTo>
                <a:lnTo>
                  <a:pt x="73655" y="26670"/>
                </a:lnTo>
                <a:close/>
              </a:path>
              <a:path w="5166995" h="467360">
                <a:moveTo>
                  <a:pt x="5092708" y="26670"/>
                </a:moveTo>
                <a:lnTo>
                  <a:pt x="5089076" y="25400"/>
                </a:lnTo>
                <a:lnTo>
                  <a:pt x="5092086" y="25400"/>
                </a:lnTo>
                <a:lnTo>
                  <a:pt x="5092708" y="26670"/>
                </a:lnTo>
                <a:close/>
              </a:path>
              <a:path w="5166995" h="467360">
                <a:moveTo>
                  <a:pt x="5112012" y="34290"/>
                </a:moveTo>
                <a:lnTo>
                  <a:pt x="5108913" y="31750"/>
                </a:lnTo>
                <a:lnTo>
                  <a:pt x="5109459" y="31750"/>
                </a:lnTo>
                <a:lnTo>
                  <a:pt x="5106272" y="30480"/>
                </a:lnTo>
                <a:lnTo>
                  <a:pt x="5106830" y="30480"/>
                </a:lnTo>
                <a:lnTo>
                  <a:pt x="5103566" y="29210"/>
                </a:lnTo>
                <a:lnTo>
                  <a:pt x="5104138" y="29210"/>
                </a:lnTo>
                <a:lnTo>
                  <a:pt x="5100785" y="27940"/>
                </a:lnTo>
                <a:lnTo>
                  <a:pt x="5098550" y="27940"/>
                </a:lnTo>
                <a:lnTo>
                  <a:pt x="5095045" y="26670"/>
                </a:lnTo>
                <a:lnTo>
                  <a:pt x="5095654" y="26670"/>
                </a:lnTo>
                <a:lnTo>
                  <a:pt x="5092086" y="25400"/>
                </a:lnTo>
                <a:lnTo>
                  <a:pt x="5141451" y="25400"/>
                </a:lnTo>
                <a:lnTo>
                  <a:pt x="5144295" y="27940"/>
                </a:lnTo>
                <a:lnTo>
                  <a:pt x="5146619" y="30480"/>
                </a:lnTo>
                <a:lnTo>
                  <a:pt x="5148338" y="33020"/>
                </a:lnTo>
                <a:lnTo>
                  <a:pt x="5111479" y="33020"/>
                </a:lnTo>
                <a:lnTo>
                  <a:pt x="5112012" y="34290"/>
                </a:lnTo>
                <a:close/>
              </a:path>
              <a:path w="5166995" h="467360">
                <a:moveTo>
                  <a:pt x="64994" y="29210"/>
                </a:moveTo>
                <a:lnTo>
                  <a:pt x="65578" y="27940"/>
                </a:lnTo>
                <a:lnTo>
                  <a:pt x="68423" y="27940"/>
                </a:lnTo>
                <a:lnTo>
                  <a:pt x="64994" y="29210"/>
                </a:lnTo>
                <a:close/>
              </a:path>
              <a:path w="5166995" h="467360">
                <a:moveTo>
                  <a:pt x="5101369" y="29210"/>
                </a:moveTo>
                <a:lnTo>
                  <a:pt x="5097940" y="27940"/>
                </a:lnTo>
                <a:lnTo>
                  <a:pt x="5100785" y="27940"/>
                </a:lnTo>
                <a:lnTo>
                  <a:pt x="5101369" y="29210"/>
                </a:lnTo>
                <a:close/>
              </a:path>
              <a:path w="5166995" h="467360">
                <a:moveTo>
                  <a:pt x="54364" y="34290"/>
                </a:moveTo>
                <a:lnTo>
                  <a:pt x="54885" y="33020"/>
                </a:lnTo>
                <a:lnTo>
                  <a:pt x="55907" y="33020"/>
                </a:lnTo>
                <a:lnTo>
                  <a:pt x="54364" y="34290"/>
                </a:lnTo>
                <a:close/>
              </a:path>
              <a:path w="5166995" h="467360">
                <a:moveTo>
                  <a:pt x="5119162" y="39370"/>
                </a:moveTo>
                <a:lnTo>
                  <a:pt x="5116381" y="36830"/>
                </a:lnTo>
                <a:lnTo>
                  <a:pt x="5116863" y="36830"/>
                </a:lnTo>
                <a:lnTo>
                  <a:pt x="5113968" y="35560"/>
                </a:lnTo>
                <a:lnTo>
                  <a:pt x="5114476" y="35560"/>
                </a:lnTo>
                <a:lnTo>
                  <a:pt x="5111479" y="33020"/>
                </a:lnTo>
                <a:lnTo>
                  <a:pt x="5148338" y="33020"/>
                </a:lnTo>
                <a:lnTo>
                  <a:pt x="5149198" y="34290"/>
                </a:lnTo>
                <a:lnTo>
                  <a:pt x="5151611" y="36830"/>
                </a:lnTo>
                <a:lnTo>
                  <a:pt x="5152368" y="38100"/>
                </a:lnTo>
                <a:lnTo>
                  <a:pt x="5118705" y="38100"/>
                </a:lnTo>
                <a:lnTo>
                  <a:pt x="5119162" y="39370"/>
                </a:lnTo>
                <a:close/>
              </a:path>
              <a:path w="5166995" h="467360">
                <a:moveTo>
                  <a:pt x="47201" y="39370"/>
                </a:moveTo>
                <a:lnTo>
                  <a:pt x="47671" y="38100"/>
                </a:lnTo>
                <a:lnTo>
                  <a:pt x="48598" y="38100"/>
                </a:lnTo>
                <a:lnTo>
                  <a:pt x="47201" y="39370"/>
                </a:lnTo>
                <a:close/>
              </a:path>
              <a:path w="5166995" h="467360">
                <a:moveTo>
                  <a:pt x="5123493" y="43180"/>
                </a:moveTo>
                <a:lnTo>
                  <a:pt x="5120927" y="40640"/>
                </a:lnTo>
                <a:lnTo>
                  <a:pt x="5121372" y="40640"/>
                </a:lnTo>
                <a:lnTo>
                  <a:pt x="5118705" y="38100"/>
                </a:lnTo>
                <a:lnTo>
                  <a:pt x="5152368" y="38100"/>
                </a:lnTo>
                <a:lnTo>
                  <a:pt x="5153884" y="40640"/>
                </a:lnTo>
                <a:lnTo>
                  <a:pt x="5154582" y="41910"/>
                </a:lnTo>
                <a:lnTo>
                  <a:pt x="5123061" y="41910"/>
                </a:lnTo>
                <a:lnTo>
                  <a:pt x="5123493" y="43180"/>
                </a:lnTo>
                <a:close/>
              </a:path>
              <a:path w="5166995" h="467360">
                <a:moveTo>
                  <a:pt x="42883" y="43180"/>
                </a:moveTo>
                <a:lnTo>
                  <a:pt x="43302" y="41910"/>
                </a:lnTo>
                <a:lnTo>
                  <a:pt x="44166" y="41910"/>
                </a:lnTo>
                <a:lnTo>
                  <a:pt x="42883" y="43180"/>
                </a:lnTo>
                <a:close/>
              </a:path>
              <a:path w="5166995" h="467360">
                <a:moveTo>
                  <a:pt x="5159650" y="52070"/>
                </a:moveTo>
                <a:lnTo>
                  <a:pt x="5130922" y="52070"/>
                </a:lnTo>
                <a:lnTo>
                  <a:pt x="5128865" y="49530"/>
                </a:lnTo>
                <a:lnTo>
                  <a:pt x="5129220" y="49530"/>
                </a:lnTo>
                <a:lnTo>
                  <a:pt x="5127036" y="46990"/>
                </a:lnTo>
                <a:lnTo>
                  <a:pt x="5127417" y="46990"/>
                </a:lnTo>
                <a:lnTo>
                  <a:pt x="5125093" y="44450"/>
                </a:lnTo>
                <a:lnTo>
                  <a:pt x="5125512" y="44450"/>
                </a:lnTo>
                <a:lnTo>
                  <a:pt x="5123061" y="41910"/>
                </a:lnTo>
                <a:lnTo>
                  <a:pt x="5154582" y="41910"/>
                </a:lnTo>
                <a:lnTo>
                  <a:pt x="5155979" y="44450"/>
                </a:lnTo>
                <a:lnTo>
                  <a:pt x="5157897" y="48260"/>
                </a:lnTo>
                <a:lnTo>
                  <a:pt x="5159650" y="52070"/>
                </a:lnTo>
                <a:close/>
              </a:path>
              <a:path w="5166995" h="467360">
                <a:moveTo>
                  <a:pt x="5132497" y="54610"/>
                </a:moveTo>
                <a:lnTo>
                  <a:pt x="5130579" y="52070"/>
                </a:lnTo>
                <a:lnTo>
                  <a:pt x="5159891" y="52070"/>
                </a:lnTo>
                <a:lnTo>
                  <a:pt x="5160403" y="53340"/>
                </a:lnTo>
                <a:lnTo>
                  <a:pt x="5132180" y="53340"/>
                </a:lnTo>
                <a:lnTo>
                  <a:pt x="5132497" y="54610"/>
                </a:lnTo>
                <a:close/>
              </a:path>
              <a:path w="5166995" h="467360">
                <a:moveTo>
                  <a:pt x="33879" y="54610"/>
                </a:moveTo>
                <a:lnTo>
                  <a:pt x="34196" y="53340"/>
                </a:lnTo>
                <a:lnTo>
                  <a:pt x="34838" y="53340"/>
                </a:lnTo>
                <a:lnTo>
                  <a:pt x="33879" y="54610"/>
                </a:lnTo>
                <a:close/>
              </a:path>
              <a:path w="5166995" h="467360">
                <a:moveTo>
                  <a:pt x="5133958" y="57150"/>
                </a:moveTo>
                <a:lnTo>
                  <a:pt x="5132180" y="53340"/>
                </a:lnTo>
                <a:lnTo>
                  <a:pt x="5160403" y="53340"/>
                </a:lnTo>
                <a:lnTo>
                  <a:pt x="5161428" y="55880"/>
                </a:lnTo>
                <a:lnTo>
                  <a:pt x="5133665" y="55880"/>
                </a:lnTo>
                <a:lnTo>
                  <a:pt x="5133958" y="57150"/>
                </a:lnTo>
                <a:close/>
              </a:path>
              <a:path w="5166995" h="467360">
                <a:moveTo>
                  <a:pt x="32418" y="57150"/>
                </a:moveTo>
                <a:lnTo>
                  <a:pt x="32710" y="55880"/>
                </a:lnTo>
                <a:lnTo>
                  <a:pt x="33011" y="55880"/>
                </a:lnTo>
                <a:lnTo>
                  <a:pt x="32418" y="57150"/>
                </a:lnTo>
                <a:close/>
              </a:path>
              <a:path w="5166995" h="467360">
                <a:moveTo>
                  <a:pt x="5138517" y="68580"/>
                </a:moveTo>
                <a:lnTo>
                  <a:pt x="5137361" y="64770"/>
                </a:lnTo>
                <a:lnTo>
                  <a:pt x="5137577" y="64770"/>
                </a:lnTo>
                <a:lnTo>
                  <a:pt x="5136256" y="62230"/>
                </a:lnTo>
                <a:lnTo>
                  <a:pt x="5136498" y="62230"/>
                </a:lnTo>
                <a:lnTo>
                  <a:pt x="5135024" y="59690"/>
                </a:lnTo>
                <a:lnTo>
                  <a:pt x="5135291" y="59690"/>
                </a:lnTo>
                <a:lnTo>
                  <a:pt x="5133665" y="55880"/>
                </a:lnTo>
                <a:lnTo>
                  <a:pt x="5161428" y="55880"/>
                </a:lnTo>
                <a:lnTo>
                  <a:pt x="5162774" y="60960"/>
                </a:lnTo>
                <a:lnTo>
                  <a:pt x="5163764" y="63500"/>
                </a:lnTo>
                <a:lnTo>
                  <a:pt x="5164498" y="67310"/>
                </a:lnTo>
                <a:lnTo>
                  <a:pt x="5138339" y="67310"/>
                </a:lnTo>
                <a:lnTo>
                  <a:pt x="5138517" y="68580"/>
                </a:lnTo>
                <a:close/>
              </a:path>
              <a:path w="5166995" h="467360">
                <a:moveTo>
                  <a:pt x="27846" y="68580"/>
                </a:moveTo>
                <a:lnTo>
                  <a:pt x="28037" y="67310"/>
                </a:lnTo>
                <a:lnTo>
                  <a:pt x="28232" y="67310"/>
                </a:lnTo>
                <a:lnTo>
                  <a:pt x="27846" y="68580"/>
                </a:lnTo>
                <a:close/>
              </a:path>
              <a:path w="5166995" h="467360">
                <a:moveTo>
                  <a:pt x="5139330" y="71120"/>
                </a:moveTo>
                <a:lnTo>
                  <a:pt x="5138339" y="67310"/>
                </a:lnTo>
                <a:lnTo>
                  <a:pt x="5164498" y="67310"/>
                </a:lnTo>
                <a:lnTo>
                  <a:pt x="5164961" y="69850"/>
                </a:lnTo>
                <a:lnTo>
                  <a:pt x="5139177" y="69850"/>
                </a:lnTo>
                <a:lnTo>
                  <a:pt x="5139330" y="71120"/>
                </a:lnTo>
                <a:close/>
              </a:path>
              <a:path w="5166995" h="467360">
                <a:moveTo>
                  <a:pt x="27046" y="71120"/>
                </a:moveTo>
                <a:lnTo>
                  <a:pt x="27199" y="69850"/>
                </a:lnTo>
                <a:lnTo>
                  <a:pt x="27376" y="69850"/>
                </a:lnTo>
                <a:lnTo>
                  <a:pt x="27046" y="71120"/>
                </a:lnTo>
                <a:close/>
              </a:path>
              <a:path w="5166995" h="467360">
                <a:moveTo>
                  <a:pt x="5166445" y="384810"/>
                </a:moveTo>
                <a:lnTo>
                  <a:pt x="5141082" y="384810"/>
                </a:lnTo>
                <a:lnTo>
                  <a:pt x="5141082" y="82550"/>
                </a:lnTo>
                <a:lnTo>
                  <a:pt x="5140828" y="78740"/>
                </a:lnTo>
                <a:lnTo>
                  <a:pt x="5140422" y="76200"/>
                </a:lnTo>
                <a:lnTo>
                  <a:pt x="5139863" y="73660"/>
                </a:lnTo>
                <a:lnTo>
                  <a:pt x="5140003" y="73660"/>
                </a:lnTo>
                <a:lnTo>
                  <a:pt x="5139177" y="69850"/>
                </a:lnTo>
                <a:lnTo>
                  <a:pt x="5164961" y="69850"/>
                </a:lnTo>
                <a:lnTo>
                  <a:pt x="5165619" y="73660"/>
                </a:lnTo>
                <a:lnTo>
                  <a:pt x="5166089" y="76200"/>
                </a:lnTo>
                <a:lnTo>
                  <a:pt x="5166444" y="81280"/>
                </a:lnTo>
                <a:lnTo>
                  <a:pt x="5166487" y="82550"/>
                </a:lnTo>
                <a:lnTo>
                  <a:pt x="5166445" y="384810"/>
                </a:lnTo>
                <a:close/>
              </a:path>
              <a:path w="5166995" h="467360">
                <a:moveTo>
                  <a:pt x="25852" y="77470"/>
                </a:moveTo>
                <a:lnTo>
                  <a:pt x="25954" y="76200"/>
                </a:lnTo>
                <a:lnTo>
                  <a:pt x="25852" y="77470"/>
                </a:lnTo>
                <a:close/>
              </a:path>
              <a:path w="5166995" h="467360">
                <a:moveTo>
                  <a:pt x="5140523" y="77470"/>
                </a:moveTo>
                <a:lnTo>
                  <a:pt x="5140303" y="76200"/>
                </a:lnTo>
                <a:lnTo>
                  <a:pt x="5140523" y="77470"/>
                </a:lnTo>
                <a:close/>
              </a:path>
              <a:path w="5166995" h="467360">
                <a:moveTo>
                  <a:pt x="25484" y="80010"/>
                </a:moveTo>
                <a:lnTo>
                  <a:pt x="25548" y="78740"/>
                </a:lnTo>
                <a:lnTo>
                  <a:pt x="25484" y="80010"/>
                </a:lnTo>
                <a:close/>
              </a:path>
              <a:path w="5166995" h="467360">
                <a:moveTo>
                  <a:pt x="5140892" y="80010"/>
                </a:moveTo>
                <a:lnTo>
                  <a:pt x="5140735" y="78740"/>
                </a:lnTo>
                <a:lnTo>
                  <a:pt x="5140892" y="80010"/>
                </a:lnTo>
                <a:close/>
              </a:path>
              <a:path w="5166995" h="467360">
                <a:moveTo>
                  <a:pt x="5165932" y="391160"/>
                </a:moveTo>
                <a:lnTo>
                  <a:pt x="5140422" y="391160"/>
                </a:lnTo>
                <a:lnTo>
                  <a:pt x="5140892" y="387350"/>
                </a:lnTo>
                <a:lnTo>
                  <a:pt x="5140921" y="386080"/>
                </a:lnTo>
                <a:lnTo>
                  <a:pt x="5141108" y="383540"/>
                </a:lnTo>
                <a:lnTo>
                  <a:pt x="5141082" y="384810"/>
                </a:lnTo>
                <a:lnTo>
                  <a:pt x="5166445" y="384810"/>
                </a:lnTo>
                <a:lnTo>
                  <a:pt x="5166326" y="387350"/>
                </a:lnTo>
                <a:lnTo>
                  <a:pt x="5166089" y="389890"/>
                </a:lnTo>
                <a:lnTo>
                  <a:pt x="5165932" y="391160"/>
                </a:lnTo>
                <a:close/>
              </a:path>
              <a:path w="5166995" h="467360">
                <a:moveTo>
                  <a:pt x="25353" y="384810"/>
                </a:moveTo>
                <a:lnTo>
                  <a:pt x="25262" y="383624"/>
                </a:lnTo>
                <a:lnTo>
                  <a:pt x="25353" y="384810"/>
                </a:lnTo>
                <a:close/>
              </a:path>
              <a:path w="5166995" h="467360">
                <a:moveTo>
                  <a:pt x="26068" y="391160"/>
                </a:moveTo>
                <a:lnTo>
                  <a:pt x="25852" y="389890"/>
                </a:lnTo>
                <a:lnTo>
                  <a:pt x="26068" y="391160"/>
                </a:lnTo>
                <a:close/>
              </a:path>
              <a:path w="5166995" h="467360">
                <a:moveTo>
                  <a:pt x="5164414" y="400050"/>
                </a:moveTo>
                <a:lnTo>
                  <a:pt x="5138339" y="400050"/>
                </a:lnTo>
                <a:lnTo>
                  <a:pt x="5139330" y="396240"/>
                </a:lnTo>
                <a:lnTo>
                  <a:pt x="5139177" y="396240"/>
                </a:lnTo>
                <a:lnTo>
                  <a:pt x="5140003" y="393700"/>
                </a:lnTo>
                <a:lnTo>
                  <a:pt x="5139863" y="393700"/>
                </a:lnTo>
                <a:lnTo>
                  <a:pt x="5140523" y="389890"/>
                </a:lnTo>
                <a:lnTo>
                  <a:pt x="5140422" y="391160"/>
                </a:lnTo>
                <a:lnTo>
                  <a:pt x="5165932" y="391160"/>
                </a:lnTo>
                <a:lnTo>
                  <a:pt x="5165619" y="393700"/>
                </a:lnTo>
                <a:lnTo>
                  <a:pt x="5164869" y="398780"/>
                </a:lnTo>
                <a:lnTo>
                  <a:pt x="5164414" y="400050"/>
                </a:lnTo>
                <a:close/>
              </a:path>
              <a:path w="5166995" h="467360">
                <a:moveTo>
                  <a:pt x="28232" y="400050"/>
                </a:moveTo>
                <a:lnTo>
                  <a:pt x="28037" y="400050"/>
                </a:lnTo>
                <a:lnTo>
                  <a:pt x="27846" y="398780"/>
                </a:lnTo>
                <a:lnTo>
                  <a:pt x="28232" y="400050"/>
                </a:lnTo>
                <a:close/>
              </a:path>
              <a:path w="5166995" h="467360">
                <a:moveTo>
                  <a:pt x="5163758" y="402590"/>
                </a:moveTo>
                <a:lnTo>
                  <a:pt x="5137361" y="402590"/>
                </a:lnTo>
                <a:lnTo>
                  <a:pt x="5138517" y="398780"/>
                </a:lnTo>
                <a:lnTo>
                  <a:pt x="5138339" y="400050"/>
                </a:lnTo>
                <a:lnTo>
                  <a:pt x="5164414" y="400050"/>
                </a:lnTo>
                <a:lnTo>
                  <a:pt x="5163758" y="402590"/>
                </a:lnTo>
                <a:close/>
              </a:path>
              <a:path w="5166995" h="467360">
                <a:moveTo>
                  <a:pt x="29239" y="402590"/>
                </a:moveTo>
                <a:lnTo>
                  <a:pt x="29002" y="402590"/>
                </a:lnTo>
                <a:lnTo>
                  <a:pt x="28799" y="401320"/>
                </a:lnTo>
                <a:lnTo>
                  <a:pt x="29239" y="402590"/>
                </a:lnTo>
                <a:close/>
              </a:path>
              <a:path w="5166995" h="467360">
                <a:moveTo>
                  <a:pt x="5157258" y="420370"/>
                </a:moveTo>
                <a:lnTo>
                  <a:pt x="5127036" y="420370"/>
                </a:lnTo>
                <a:lnTo>
                  <a:pt x="5129220" y="417830"/>
                </a:lnTo>
                <a:lnTo>
                  <a:pt x="5128865" y="417830"/>
                </a:lnTo>
                <a:lnTo>
                  <a:pt x="5130922" y="415290"/>
                </a:lnTo>
                <a:lnTo>
                  <a:pt x="5130579" y="415290"/>
                </a:lnTo>
                <a:lnTo>
                  <a:pt x="5132497" y="412750"/>
                </a:lnTo>
                <a:lnTo>
                  <a:pt x="5132180" y="412750"/>
                </a:lnTo>
                <a:lnTo>
                  <a:pt x="5133958" y="410210"/>
                </a:lnTo>
                <a:lnTo>
                  <a:pt x="5133665" y="410210"/>
                </a:lnTo>
                <a:lnTo>
                  <a:pt x="5135291" y="407670"/>
                </a:lnTo>
                <a:lnTo>
                  <a:pt x="5135024" y="407670"/>
                </a:lnTo>
                <a:lnTo>
                  <a:pt x="5136498" y="405130"/>
                </a:lnTo>
                <a:lnTo>
                  <a:pt x="5136256" y="405130"/>
                </a:lnTo>
                <a:lnTo>
                  <a:pt x="5137577" y="401320"/>
                </a:lnTo>
                <a:lnTo>
                  <a:pt x="5137361" y="402590"/>
                </a:lnTo>
                <a:lnTo>
                  <a:pt x="5163758" y="402590"/>
                </a:lnTo>
                <a:lnTo>
                  <a:pt x="5162774" y="406400"/>
                </a:lnTo>
                <a:lnTo>
                  <a:pt x="5161428" y="410210"/>
                </a:lnTo>
                <a:lnTo>
                  <a:pt x="5159891" y="414020"/>
                </a:lnTo>
                <a:lnTo>
                  <a:pt x="5159650" y="415290"/>
                </a:lnTo>
                <a:lnTo>
                  <a:pt x="5157897" y="419100"/>
                </a:lnTo>
                <a:lnTo>
                  <a:pt x="5157258" y="420370"/>
                </a:lnTo>
                <a:close/>
              </a:path>
              <a:path w="5166995" h="467360">
                <a:moveTo>
                  <a:pt x="39721" y="420370"/>
                </a:moveTo>
                <a:lnTo>
                  <a:pt x="39340" y="420370"/>
                </a:lnTo>
                <a:lnTo>
                  <a:pt x="38946" y="419100"/>
                </a:lnTo>
                <a:lnTo>
                  <a:pt x="39721" y="420370"/>
                </a:lnTo>
                <a:close/>
              </a:path>
              <a:path w="5166995" h="467360">
                <a:moveTo>
                  <a:pt x="5155979" y="422910"/>
                </a:moveTo>
                <a:lnTo>
                  <a:pt x="5125093" y="422910"/>
                </a:lnTo>
                <a:lnTo>
                  <a:pt x="5127417" y="419100"/>
                </a:lnTo>
                <a:lnTo>
                  <a:pt x="5127036" y="420370"/>
                </a:lnTo>
                <a:lnTo>
                  <a:pt x="5157258" y="420370"/>
                </a:lnTo>
                <a:lnTo>
                  <a:pt x="5155979" y="422910"/>
                </a:lnTo>
                <a:close/>
              </a:path>
              <a:path w="5166995" h="467360">
                <a:moveTo>
                  <a:pt x="42083" y="422910"/>
                </a:moveTo>
                <a:lnTo>
                  <a:pt x="41270" y="422910"/>
                </a:lnTo>
                <a:lnTo>
                  <a:pt x="40864" y="421640"/>
                </a:lnTo>
                <a:lnTo>
                  <a:pt x="42083" y="422910"/>
                </a:lnTo>
                <a:close/>
              </a:path>
              <a:path w="5166995" h="467360">
                <a:moveTo>
                  <a:pt x="5150806" y="430530"/>
                </a:moveTo>
                <a:lnTo>
                  <a:pt x="5116381" y="430530"/>
                </a:lnTo>
                <a:lnTo>
                  <a:pt x="5119162" y="427990"/>
                </a:lnTo>
                <a:lnTo>
                  <a:pt x="5118705" y="427990"/>
                </a:lnTo>
                <a:lnTo>
                  <a:pt x="5121372" y="426720"/>
                </a:lnTo>
                <a:lnTo>
                  <a:pt x="5120927" y="426720"/>
                </a:lnTo>
                <a:lnTo>
                  <a:pt x="5123493" y="424180"/>
                </a:lnTo>
                <a:lnTo>
                  <a:pt x="5123061" y="424180"/>
                </a:lnTo>
                <a:lnTo>
                  <a:pt x="5125512" y="421640"/>
                </a:lnTo>
                <a:lnTo>
                  <a:pt x="5125093" y="422910"/>
                </a:lnTo>
                <a:lnTo>
                  <a:pt x="5155979" y="422910"/>
                </a:lnTo>
                <a:lnTo>
                  <a:pt x="5154201" y="425450"/>
                </a:lnTo>
                <a:lnTo>
                  <a:pt x="5153884" y="426720"/>
                </a:lnTo>
                <a:lnTo>
                  <a:pt x="5151611" y="429260"/>
                </a:lnTo>
                <a:lnTo>
                  <a:pt x="5150806" y="430530"/>
                </a:lnTo>
                <a:close/>
              </a:path>
              <a:path w="5166995" h="467360">
                <a:moveTo>
                  <a:pt x="50948" y="430530"/>
                </a:moveTo>
                <a:lnTo>
                  <a:pt x="49995" y="430530"/>
                </a:lnTo>
                <a:lnTo>
                  <a:pt x="49500" y="429260"/>
                </a:lnTo>
                <a:lnTo>
                  <a:pt x="50948" y="430530"/>
                </a:lnTo>
                <a:close/>
              </a:path>
              <a:path w="5166995" h="467360">
                <a:moveTo>
                  <a:pt x="5141019" y="441960"/>
                </a:moveTo>
                <a:lnTo>
                  <a:pt x="5089076" y="441960"/>
                </a:lnTo>
                <a:lnTo>
                  <a:pt x="5092708" y="440690"/>
                </a:lnTo>
                <a:lnTo>
                  <a:pt x="5095045" y="440690"/>
                </a:lnTo>
                <a:lnTo>
                  <a:pt x="5098550" y="439420"/>
                </a:lnTo>
                <a:lnTo>
                  <a:pt x="5097940" y="439420"/>
                </a:lnTo>
                <a:lnTo>
                  <a:pt x="5101369" y="438150"/>
                </a:lnTo>
                <a:lnTo>
                  <a:pt x="5100785" y="438150"/>
                </a:lnTo>
                <a:lnTo>
                  <a:pt x="5104138" y="436880"/>
                </a:lnTo>
                <a:lnTo>
                  <a:pt x="5106272" y="436880"/>
                </a:lnTo>
                <a:lnTo>
                  <a:pt x="5109459" y="434340"/>
                </a:lnTo>
                <a:lnTo>
                  <a:pt x="5108913" y="434340"/>
                </a:lnTo>
                <a:lnTo>
                  <a:pt x="5112012" y="433070"/>
                </a:lnTo>
                <a:lnTo>
                  <a:pt x="5111479" y="433070"/>
                </a:lnTo>
                <a:lnTo>
                  <a:pt x="5114476" y="431800"/>
                </a:lnTo>
                <a:lnTo>
                  <a:pt x="5113968" y="431800"/>
                </a:lnTo>
                <a:lnTo>
                  <a:pt x="5116863" y="429260"/>
                </a:lnTo>
                <a:lnTo>
                  <a:pt x="5116381" y="430530"/>
                </a:lnTo>
                <a:lnTo>
                  <a:pt x="5150806" y="430530"/>
                </a:lnTo>
                <a:lnTo>
                  <a:pt x="5149198" y="433070"/>
                </a:lnTo>
                <a:lnTo>
                  <a:pt x="5147000" y="435610"/>
                </a:lnTo>
                <a:lnTo>
                  <a:pt x="5143889" y="439420"/>
                </a:lnTo>
                <a:lnTo>
                  <a:pt x="5141019" y="441960"/>
                </a:lnTo>
                <a:close/>
              </a:path>
              <a:path w="5166995" h="467360">
                <a:moveTo>
                  <a:pt x="62809" y="436880"/>
                </a:moveTo>
                <a:lnTo>
                  <a:pt x="60092" y="436880"/>
                </a:lnTo>
                <a:lnTo>
                  <a:pt x="59533" y="435610"/>
                </a:lnTo>
                <a:lnTo>
                  <a:pt x="62809" y="436880"/>
                </a:lnTo>
                <a:close/>
              </a:path>
              <a:path w="5166995" h="467360">
                <a:moveTo>
                  <a:pt x="5106272" y="436880"/>
                </a:moveTo>
                <a:lnTo>
                  <a:pt x="5103566" y="436880"/>
                </a:lnTo>
                <a:lnTo>
                  <a:pt x="5106830" y="435610"/>
                </a:lnTo>
                <a:lnTo>
                  <a:pt x="5106272" y="436880"/>
                </a:lnTo>
                <a:close/>
              </a:path>
              <a:path w="5166995" h="467360">
                <a:moveTo>
                  <a:pt x="5088580" y="467360"/>
                </a:moveTo>
                <a:lnTo>
                  <a:pt x="77795" y="467360"/>
                </a:lnTo>
                <a:lnTo>
                  <a:pt x="73465" y="466090"/>
                </a:lnTo>
                <a:lnTo>
                  <a:pt x="5092911" y="466090"/>
                </a:lnTo>
                <a:lnTo>
                  <a:pt x="5088580" y="467360"/>
                </a:lnTo>
                <a:close/>
              </a:path>
            </a:pathLst>
          </a:custGeom>
          <a:solidFill>
            <a:srgbClr val="FFFFFF"/>
          </a:solidFill>
        </p:spPr>
        <p:txBody>
          <a:bodyPr wrap="square" lIns="0" tIns="0" rIns="0" bIns="0" rtlCol="0"/>
          <a:lstStyle/>
          <a:p>
            <a:endParaRPr/>
          </a:p>
        </p:txBody>
      </p:sp>
      <p:sp>
        <p:nvSpPr>
          <p:cNvPr id="15" name="object 15"/>
          <p:cNvSpPr/>
          <p:nvPr/>
        </p:nvSpPr>
        <p:spPr>
          <a:xfrm>
            <a:off x="899160" y="3745991"/>
            <a:ext cx="7345680" cy="379730"/>
          </a:xfrm>
          <a:custGeom>
            <a:avLst/>
            <a:gdLst/>
            <a:ahLst/>
            <a:cxnLst/>
            <a:rect l="l" t="t" r="r" b="b"/>
            <a:pathLst>
              <a:path w="7345680" h="379729">
                <a:moveTo>
                  <a:pt x="0" y="0"/>
                </a:moveTo>
                <a:lnTo>
                  <a:pt x="7345680" y="0"/>
                </a:lnTo>
                <a:lnTo>
                  <a:pt x="7345680" y="379475"/>
                </a:lnTo>
                <a:lnTo>
                  <a:pt x="0" y="379475"/>
                </a:lnTo>
                <a:lnTo>
                  <a:pt x="0" y="0"/>
                </a:lnTo>
                <a:close/>
              </a:path>
            </a:pathLst>
          </a:custGeom>
          <a:solidFill>
            <a:srgbClr val="FFFFFF"/>
          </a:solidFill>
        </p:spPr>
        <p:txBody>
          <a:bodyPr wrap="square" lIns="0" tIns="0" rIns="0" bIns="0" rtlCol="0"/>
          <a:lstStyle/>
          <a:p>
            <a:endParaRPr/>
          </a:p>
        </p:txBody>
      </p:sp>
      <p:sp>
        <p:nvSpPr>
          <p:cNvPr id="16" name="object 16"/>
          <p:cNvSpPr/>
          <p:nvPr/>
        </p:nvSpPr>
        <p:spPr>
          <a:xfrm>
            <a:off x="886891" y="3734041"/>
            <a:ext cx="7370445" cy="403860"/>
          </a:xfrm>
          <a:custGeom>
            <a:avLst/>
            <a:gdLst/>
            <a:ahLst/>
            <a:cxnLst/>
            <a:rect l="l" t="t" r="r" b="b"/>
            <a:pathLst>
              <a:path w="7370445" h="403860">
                <a:moveTo>
                  <a:pt x="7357516" y="403402"/>
                </a:moveTo>
                <a:lnTo>
                  <a:pt x="12700" y="403402"/>
                </a:lnTo>
                <a:lnTo>
                  <a:pt x="10223" y="403161"/>
                </a:lnTo>
                <a:lnTo>
                  <a:pt x="0" y="390702"/>
                </a:lnTo>
                <a:lnTo>
                  <a:pt x="0" y="12700"/>
                </a:lnTo>
                <a:lnTo>
                  <a:pt x="12700" y="0"/>
                </a:lnTo>
                <a:lnTo>
                  <a:pt x="7357516" y="0"/>
                </a:lnTo>
                <a:lnTo>
                  <a:pt x="7370216" y="12700"/>
                </a:lnTo>
                <a:lnTo>
                  <a:pt x="25400" y="12700"/>
                </a:lnTo>
                <a:lnTo>
                  <a:pt x="12700" y="25400"/>
                </a:lnTo>
                <a:lnTo>
                  <a:pt x="25400" y="25400"/>
                </a:lnTo>
                <a:lnTo>
                  <a:pt x="25400" y="378002"/>
                </a:lnTo>
                <a:lnTo>
                  <a:pt x="12700" y="378002"/>
                </a:lnTo>
                <a:lnTo>
                  <a:pt x="25400" y="390702"/>
                </a:lnTo>
                <a:lnTo>
                  <a:pt x="7370216" y="390702"/>
                </a:lnTo>
                <a:lnTo>
                  <a:pt x="7369975" y="393179"/>
                </a:lnTo>
                <a:lnTo>
                  <a:pt x="7359992" y="403161"/>
                </a:lnTo>
                <a:lnTo>
                  <a:pt x="7357516" y="403402"/>
                </a:lnTo>
                <a:close/>
              </a:path>
              <a:path w="7370445" h="403860">
                <a:moveTo>
                  <a:pt x="25400" y="25400"/>
                </a:moveTo>
                <a:lnTo>
                  <a:pt x="12700" y="25400"/>
                </a:lnTo>
                <a:lnTo>
                  <a:pt x="25400" y="12700"/>
                </a:lnTo>
                <a:lnTo>
                  <a:pt x="25400" y="25400"/>
                </a:lnTo>
                <a:close/>
              </a:path>
              <a:path w="7370445" h="403860">
                <a:moveTo>
                  <a:pt x="7344816" y="25400"/>
                </a:moveTo>
                <a:lnTo>
                  <a:pt x="25400" y="25400"/>
                </a:lnTo>
                <a:lnTo>
                  <a:pt x="25400" y="12700"/>
                </a:lnTo>
                <a:lnTo>
                  <a:pt x="7344816" y="12700"/>
                </a:lnTo>
                <a:lnTo>
                  <a:pt x="7344816" y="25400"/>
                </a:lnTo>
                <a:close/>
              </a:path>
              <a:path w="7370445" h="403860">
                <a:moveTo>
                  <a:pt x="7344816" y="390702"/>
                </a:moveTo>
                <a:lnTo>
                  <a:pt x="7344816" y="12700"/>
                </a:lnTo>
                <a:lnTo>
                  <a:pt x="7357516" y="25400"/>
                </a:lnTo>
                <a:lnTo>
                  <a:pt x="7370216" y="25400"/>
                </a:lnTo>
                <a:lnTo>
                  <a:pt x="7370216" y="378002"/>
                </a:lnTo>
                <a:lnTo>
                  <a:pt x="7357516" y="378002"/>
                </a:lnTo>
                <a:lnTo>
                  <a:pt x="7344816" y="390702"/>
                </a:lnTo>
                <a:close/>
              </a:path>
              <a:path w="7370445" h="403860">
                <a:moveTo>
                  <a:pt x="7370216" y="25400"/>
                </a:moveTo>
                <a:lnTo>
                  <a:pt x="7357516" y="25400"/>
                </a:lnTo>
                <a:lnTo>
                  <a:pt x="7344816" y="12700"/>
                </a:lnTo>
                <a:lnTo>
                  <a:pt x="7370216" y="12700"/>
                </a:lnTo>
                <a:lnTo>
                  <a:pt x="7370216" y="25400"/>
                </a:lnTo>
                <a:close/>
              </a:path>
              <a:path w="7370445" h="403860">
                <a:moveTo>
                  <a:pt x="25400" y="390702"/>
                </a:moveTo>
                <a:lnTo>
                  <a:pt x="12700" y="378002"/>
                </a:lnTo>
                <a:lnTo>
                  <a:pt x="25400" y="378002"/>
                </a:lnTo>
                <a:lnTo>
                  <a:pt x="25400" y="390702"/>
                </a:lnTo>
                <a:close/>
              </a:path>
              <a:path w="7370445" h="403860">
                <a:moveTo>
                  <a:pt x="7344816" y="390702"/>
                </a:moveTo>
                <a:lnTo>
                  <a:pt x="25400" y="390702"/>
                </a:lnTo>
                <a:lnTo>
                  <a:pt x="25400" y="378002"/>
                </a:lnTo>
                <a:lnTo>
                  <a:pt x="7344816" y="378002"/>
                </a:lnTo>
                <a:lnTo>
                  <a:pt x="7344816" y="390702"/>
                </a:lnTo>
                <a:close/>
              </a:path>
              <a:path w="7370445" h="403860">
                <a:moveTo>
                  <a:pt x="7370216" y="390702"/>
                </a:moveTo>
                <a:lnTo>
                  <a:pt x="7344816" y="390702"/>
                </a:lnTo>
                <a:lnTo>
                  <a:pt x="7357516" y="378002"/>
                </a:lnTo>
                <a:lnTo>
                  <a:pt x="7370216" y="378002"/>
                </a:lnTo>
                <a:lnTo>
                  <a:pt x="7370216" y="390702"/>
                </a:lnTo>
                <a:close/>
              </a:path>
            </a:pathLst>
          </a:custGeom>
          <a:solidFill>
            <a:srgbClr val="4F81BC"/>
          </a:solidFill>
        </p:spPr>
        <p:txBody>
          <a:bodyPr wrap="square" lIns="0" tIns="0" rIns="0" bIns="0" rtlCol="0"/>
          <a:lstStyle/>
          <a:p>
            <a:endParaRPr/>
          </a:p>
        </p:txBody>
      </p:sp>
      <p:sp>
        <p:nvSpPr>
          <p:cNvPr id="17" name="object 17"/>
          <p:cNvSpPr/>
          <p:nvPr/>
        </p:nvSpPr>
        <p:spPr>
          <a:xfrm>
            <a:off x="1266444" y="3525011"/>
            <a:ext cx="5142230" cy="443865"/>
          </a:xfrm>
          <a:custGeom>
            <a:avLst/>
            <a:gdLst/>
            <a:ahLst/>
            <a:cxnLst/>
            <a:rect l="l" t="t" r="r" b="b"/>
            <a:pathLst>
              <a:path w="5142230" h="443864">
                <a:moveTo>
                  <a:pt x="74675" y="443484"/>
                </a:moveTo>
                <a:lnTo>
                  <a:pt x="34386" y="431486"/>
                </a:lnTo>
                <a:lnTo>
                  <a:pt x="7394" y="400851"/>
                </a:lnTo>
                <a:lnTo>
                  <a:pt x="0" y="74675"/>
                </a:lnTo>
                <a:lnTo>
                  <a:pt x="1515" y="60176"/>
                </a:lnTo>
                <a:lnTo>
                  <a:pt x="20506" y="23529"/>
                </a:lnTo>
                <a:lnTo>
                  <a:pt x="55811" y="2516"/>
                </a:lnTo>
                <a:lnTo>
                  <a:pt x="5067300" y="0"/>
                </a:lnTo>
                <a:lnTo>
                  <a:pt x="5081835" y="1495"/>
                </a:lnTo>
                <a:lnTo>
                  <a:pt x="5118532" y="20463"/>
                </a:lnTo>
                <a:lnTo>
                  <a:pt x="5139505" y="55790"/>
                </a:lnTo>
                <a:lnTo>
                  <a:pt x="5141976" y="368808"/>
                </a:lnTo>
                <a:lnTo>
                  <a:pt x="5140516" y="383302"/>
                </a:lnTo>
                <a:lnTo>
                  <a:pt x="5121598" y="419940"/>
                </a:lnTo>
                <a:lnTo>
                  <a:pt x="5086230" y="440958"/>
                </a:lnTo>
                <a:lnTo>
                  <a:pt x="74675" y="443484"/>
                </a:lnTo>
                <a:close/>
              </a:path>
            </a:pathLst>
          </a:custGeom>
          <a:solidFill>
            <a:srgbClr val="4F81BC"/>
          </a:solidFill>
        </p:spPr>
        <p:txBody>
          <a:bodyPr wrap="square" lIns="0" tIns="0" rIns="0" bIns="0" rtlCol="0"/>
          <a:lstStyle/>
          <a:p>
            <a:endParaRPr/>
          </a:p>
        </p:txBody>
      </p:sp>
      <p:sp>
        <p:nvSpPr>
          <p:cNvPr id="18" name="object 18"/>
          <p:cNvSpPr/>
          <p:nvPr/>
        </p:nvSpPr>
        <p:spPr>
          <a:xfrm>
            <a:off x="1254332" y="3512642"/>
            <a:ext cx="5166995" cy="467359"/>
          </a:xfrm>
          <a:custGeom>
            <a:avLst/>
            <a:gdLst/>
            <a:ahLst/>
            <a:cxnLst/>
            <a:rect l="l" t="t" r="r" b="b"/>
            <a:pathLst>
              <a:path w="5166995" h="467360">
                <a:moveTo>
                  <a:pt x="5097178" y="1270"/>
                </a:moveTo>
                <a:lnTo>
                  <a:pt x="69198" y="1270"/>
                </a:lnTo>
                <a:lnTo>
                  <a:pt x="73465" y="0"/>
                </a:lnTo>
                <a:lnTo>
                  <a:pt x="5092911" y="0"/>
                </a:lnTo>
                <a:lnTo>
                  <a:pt x="5097178" y="1270"/>
                </a:lnTo>
                <a:close/>
              </a:path>
              <a:path w="5166995" h="467360">
                <a:moveTo>
                  <a:pt x="5101979" y="2539"/>
                </a:moveTo>
                <a:lnTo>
                  <a:pt x="64384" y="2539"/>
                </a:lnTo>
                <a:lnTo>
                  <a:pt x="68575" y="1270"/>
                </a:lnTo>
                <a:lnTo>
                  <a:pt x="5097801" y="1270"/>
                </a:lnTo>
                <a:lnTo>
                  <a:pt x="5101979" y="2539"/>
                </a:lnTo>
                <a:close/>
              </a:path>
              <a:path w="5166995" h="467360">
                <a:moveTo>
                  <a:pt x="35454" y="52070"/>
                </a:moveTo>
                <a:lnTo>
                  <a:pt x="6726" y="52070"/>
                </a:lnTo>
                <a:lnTo>
                  <a:pt x="8199" y="48260"/>
                </a:lnTo>
                <a:lnTo>
                  <a:pt x="10104" y="44450"/>
                </a:lnTo>
                <a:lnTo>
                  <a:pt x="12175" y="40639"/>
                </a:lnTo>
                <a:lnTo>
                  <a:pt x="14410" y="38100"/>
                </a:lnTo>
                <a:lnTo>
                  <a:pt x="17178" y="34289"/>
                </a:lnTo>
                <a:lnTo>
                  <a:pt x="19363" y="30479"/>
                </a:lnTo>
                <a:lnTo>
                  <a:pt x="22068" y="27939"/>
                </a:lnTo>
                <a:lnTo>
                  <a:pt x="24925" y="25400"/>
                </a:lnTo>
                <a:lnTo>
                  <a:pt x="27910" y="21589"/>
                </a:lnTo>
                <a:lnTo>
                  <a:pt x="31504" y="19050"/>
                </a:lnTo>
                <a:lnTo>
                  <a:pt x="34298" y="16510"/>
                </a:lnTo>
                <a:lnTo>
                  <a:pt x="37676" y="13970"/>
                </a:lnTo>
                <a:lnTo>
                  <a:pt x="38184" y="13970"/>
                </a:lnTo>
                <a:lnTo>
                  <a:pt x="41702" y="11429"/>
                </a:lnTo>
                <a:lnTo>
                  <a:pt x="45334" y="10160"/>
                </a:lnTo>
                <a:lnTo>
                  <a:pt x="49068" y="7620"/>
                </a:lnTo>
                <a:lnTo>
                  <a:pt x="56853" y="5079"/>
                </a:lnTo>
                <a:lnTo>
                  <a:pt x="60892" y="2539"/>
                </a:lnTo>
                <a:lnTo>
                  <a:pt x="5105484" y="2539"/>
                </a:lnTo>
                <a:lnTo>
                  <a:pt x="5109510" y="5079"/>
                </a:lnTo>
                <a:lnTo>
                  <a:pt x="5110107" y="5079"/>
                </a:lnTo>
                <a:lnTo>
                  <a:pt x="5113460" y="6350"/>
                </a:lnTo>
                <a:lnTo>
                  <a:pt x="5117854" y="7620"/>
                </a:lnTo>
                <a:lnTo>
                  <a:pt x="5121042" y="10160"/>
                </a:lnTo>
                <a:lnTo>
                  <a:pt x="5124674" y="11429"/>
                </a:lnTo>
                <a:lnTo>
                  <a:pt x="5128192" y="13970"/>
                </a:lnTo>
                <a:lnTo>
                  <a:pt x="5132078" y="16510"/>
                </a:lnTo>
                <a:lnTo>
                  <a:pt x="5135329" y="19050"/>
                </a:lnTo>
                <a:lnTo>
                  <a:pt x="5138009" y="21589"/>
                </a:lnTo>
                <a:lnTo>
                  <a:pt x="5141019" y="24129"/>
                </a:lnTo>
                <a:lnTo>
                  <a:pt x="5141451" y="25400"/>
                </a:lnTo>
                <a:lnTo>
                  <a:pt x="74278" y="25400"/>
                </a:lnTo>
                <a:lnTo>
                  <a:pt x="70709" y="26670"/>
                </a:lnTo>
                <a:lnTo>
                  <a:pt x="71331" y="26670"/>
                </a:lnTo>
                <a:lnTo>
                  <a:pt x="67826" y="27939"/>
                </a:lnTo>
                <a:lnTo>
                  <a:pt x="65578" y="27939"/>
                </a:lnTo>
                <a:lnTo>
                  <a:pt x="62238" y="29210"/>
                </a:lnTo>
                <a:lnTo>
                  <a:pt x="62809" y="29210"/>
                </a:lnTo>
                <a:lnTo>
                  <a:pt x="59533" y="30479"/>
                </a:lnTo>
                <a:lnTo>
                  <a:pt x="60092" y="30479"/>
                </a:lnTo>
                <a:lnTo>
                  <a:pt x="56917" y="31750"/>
                </a:lnTo>
                <a:lnTo>
                  <a:pt x="57450" y="31750"/>
                </a:lnTo>
                <a:lnTo>
                  <a:pt x="55907" y="33020"/>
                </a:lnTo>
                <a:lnTo>
                  <a:pt x="54885" y="33020"/>
                </a:lnTo>
                <a:lnTo>
                  <a:pt x="51887" y="35560"/>
                </a:lnTo>
                <a:lnTo>
                  <a:pt x="52395" y="35560"/>
                </a:lnTo>
                <a:lnTo>
                  <a:pt x="49500" y="36829"/>
                </a:lnTo>
                <a:lnTo>
                  <a:pt x="49995" y="36829"/>
                </a:lnTo>
                <a:lnTo>
                  <a:pt x="48598" y="38100"/>
                </a:lnTo>
                <a:lnTo>
                  <a:pt x="47671" y="38100"/>
                </a:lnTo>
                <a:lnTo>
                  <a:pt x="44991" y="40639"/>
                </a:lnTo>
                <a:lnTo>
                  <a:pt x="45449" y="40639"/>
                </a:lnTo>
                <a:lnTo>
                  <a:pt x="44166" y="41910"/>
                </a:lnTo>
                <a:lnTo>
                  <a:pt x="43302" y="41910"/>
                </a:lnTo>
                <a:lnTo>
                  <a:pt x="40864" y="44450"/>
                </a:lnTo>
                <a:lnTo>
                  <a:pt x="41270" y="44450"/>
                </a:lnTo>
                <a:lnTo>
                  <a:pt x="38946" y="46989"/>
                </a:lnTo>
                <a:lnTo>
                  <a:pt x="39340" y="46989"/>
                </a:lnTo>
                <a:lnTo>
                  <a:pt x="37143" y="49529"/>
                </a:lnTo>
                <a:lnTo>
                  <a:pt x="37511" y="49529"/>
                </a:lnTo>
                <a:lnTo>
                  <a:pt x="35454" y="52070"/>
                </a:lnTo>
                <a:close/>
              </a:path>
              <a:path w="5166995" h="467360">
                <a:moveTo>
                  <a:pt x="73655" y="26670"/>
                </a:moveTo>
                <a:lnTo>
                  <a:pt x="74278" y="25400"/>
                </a:lnTo>
                <a:lnTo>
                  <a:pt x="77300" y="25400"/>
                </a:lnTo>
                <a:lnTo>
                  <a:pt x="73655" y="26670"/>
                </a:lnTo>
                <a:close/>
              </a:path>
              <a:path w="5166995" h="467360">
                <a:moveTo>
                  <a:pt x="5092708" y="26670"/>
                </a:moveTo>
                <a:lnTo>
                  <a:pt x="5089076" y="25400"/>
                </a:lnTo>
                <a:lnTo>
                  <a:pt x="5092086" y="25400"/>
                </a:lnTo>
                <a:lnTo>
                  <a:pt x="5092708" y="26670"/>
                </a:lnTo>
                <a:close/>
              </a:path>
              <a:path w="5166995" h="467360">
                <a:moveTo>
                  <a:pt x="5112012" y="34289"/>
                </a:moveTo>
                <a:lnTo>
                  <a:pt x="5108913" y="31750"/>
                </a:lnTo>
                <a:lnTo>
                  <a:pt x="5109459" y="31750"/>
                </a:lnTo>
                <a:lnTo>
                  <a:pt x="5106272" y="30479"/>
                </a:lnTo>
                <a:lnTo>
                  <a:pt x="5106830" y="30479"/>
                </a:lnTo>
                <a:lnTo>
                  <a:pt x="5103566" y="29210"/>
                </a:lnTo>
                <a:lnTo>
                  <a:pt x="5104138" y="29210"/>
                </a:lnTo>
                <a:lnTo>
                  <a:pt x="5100785" y="27939"/>
                </a:lnTo>
                <a:lnTo>
                  <a:pt x="5098550" y="27939"/>
                </a:lnTo>
                <a:lnTo>
                  <a:pt x="5095045" y="26670"/>
                </a:lnTo>
                <a:lnTo>
                  <a:pt x="5095654" y="26670"/>
                </a:lnTo>
                <a:lnTo>
                  <a:pt x="5092086" y="25400"/>
                </a:lnTo>
                <a:lnTo>
                  <a:pt x="5141451" y="25400"/>
                </a:lnTo>
                <a:lnTo>
                  <a:pt x="5144295" y="27939"/>
                </a:lnTo>
                <a:lnTo>
                  <a:pt x="5146619" y="30479"/>
                </a:lnTo>
                <a:lnTo>
                  <a:pt x="5148338" y="33020"/>
                </a:lnTo>
                <a:lnTo>
                  <a:pt x="5111479" y="33020"/>
                </a:lnTo>
                <a:lnTo>
                  <a:pt x="5112012" y="34289"/>
                </a:lnTo>
                <a:close/>
              </a:path>
              <a:path w="5166995" h="467360">
                <a:moveTo>
                  <a:pt x="64994" y="29210"/>
                </a:moveTo>
                <a:lnTo>
                  <a:pt x="65578" y="27939"/>
                </a:lnTo>
                <a:lnTo>
                  <a:pt x="68423" y="27939"/>
                </a:lnTo>
                <a:lnTo>
                  <a:pt x="64994" y="29210"/>
                </a:lnTo>
                <a:close/>
              </a:path>
              <a:path w="5166995" h="467360">
                <a:moveTo>
                  <a:pt x="5101369" y="29210"/>
                </a:moveTo>
                <a:lnTo>
                  <a:pt x="5097940" y="27939"/>
                </a:lnTo>
                <a:lnTo>
                  <a:pt x="5100785" y="27939"/>
                </a:lnTo>
                <a:lnTo>
                  <a:pt x="5101369" y="29210"/>
                </a:lnTo>
                <a:close/>
              </a:path>
              <a:path w="5166995" h="467360">
                <a:moveTo>
                  <a:pt x="54364" y="34289"/>
                </a:moveTo>
                <a:lnTo>
                  <a:pt x="54885" y="33020"/>
                </a:lnTo>
                <a:lnTo>
                  <a:pt x="55907" y="33020"/>
                </a:lnTo>
                <a:lnTo>
                  <a:pt x="54364" y="34289"/>
                </a:lnTo>
                <a:close/>
              </a:path>
              <a:path w="5166995" h="467360">
                <a:moveTo>
                  <a:pt x="5119162" y="39370"/>
                </a:moveTo>
                <a:lnTo>
                  <a:pt x="5116381" y="36829"/>
                </a:lnTo>
                <a:lnTo>
                  <a:pt x="5116863" y="36829"/>
                </a:lnTo>
                <a:lnTo>
                  <a:pt x="5113968" y="35560"/>
                </a:lnTo>
                <a:lnTo>
                  <a:pt x="5114476" y="35560"/>
                </a:lnTo>
                <a:lnTo>
                  <a:pt x="5111479" y="33020"/>
                </a:lnTo>
                <a:lnTo>
                  <a:pt x="5148338" y="33020"/>
                </a:lnTo>
                <a:lnTo>
                  <a:pt x="5149198" y="34289"/>
                </a:lnTo>
                <a:lnTo>
                  <a:pt x="5151953" y="38100"/>
                </a:lnTo>
                <a:lnTo>
                  <a:pt x="5118705" y="38100"/>
                </a:lnTo>
                <a:lnTo>
                  <a:pt x="5119162" y="39370"/>
                </a:lnTo>
                <a:close/>
              </a:path>
              <a:path w="5166995" h="467360">
                <a:moveTo>
                  <a:pt x="47201" y="39370"/>
                </a:moveTo>
                <a:lnTo>
                  <a:pt x="47671" y="38100"/>
                </a:lnTo>
                <a:lnTo>
                  <a:pt x="48598" y="38100"/>
                </a:lnTo>
                <a:lnTo>
                  <a:pt x="47201" y="39370"/>
                </a:lnTo>
                <a:close/>
              </a:path>
              <a:path w="5166995" h="467360">
                <a:moveTo>
                  <a:pt x="5153884" y="40639"/>
                </a:moveTo>
                <a:lnTo>
                  <a:pt x="5121372" y="40639"/>
                </a:lnTo>
                <a:lnTo>
                  <a:pt x="5118705" y="38100"/>
                </a:lnTo>
                <a:lnTo>
                  <a:pt x="5151953" y="38100"/>
                </a:lnTo>
                <a:lnTo>
                  <a:pt x="5153884" y="40639"/>
                </a:lnTo>
                <a:close/>
              </a:path>
              <a:path w="5166995" h="467360">
                <a:moveTo>
                  <a:pt x="5123493" y="43179"/>
                </a:moveTo>
                <a:lnTo>
                  <a:pt x="5120927" y="40639"/>
                </a:lnTo>
                <a:lnTo>
                  <a:pt x="5154201" y="40639"/>
                </a:lnTo>
                <a:lnTo>
                  <a:pt x="5154891" y="41910"/>
                </a:lnTo>
                <a:lnTo>
                  <a:pt x="5123061" y="41910"/>
                </a:lnTo>
                <a:lnTo>
                  <a:pt x="5123493" y="43179"/>
                </a:lnTo>
                <a:close/>
              </a:path>
              <a:path w="5166995" h="467360">
                <a:moveTo>
                  <a:pt x="42883" y="43179"/>
                </a:moveTo>
                <a:lnTo>
                  <a:pt x="43302" y="41910"/>
                </a:lnTo>
                <a:lnTo>
                  <a:pt x="44166" y="41910"/>
                </a:lnTo>
                <a:lnTo>
                  <a:pt x="42883" y="43179"/>
                </a:lnTo>
                <a:close/>
              </a:path>
              <a:path w="5166995" h="467360">
                <a:moveTo>
                  <a:pt x="5159650" y="52070"/>
                </a:moveTo>
                <a:lnTo>
                  <a:pt x="5130922" y="52070"/>
                </a:lnTo>
                <a:lnTo>
                  <a:pt x="5128865" y="49529"/>
                </a:lnTo>
                <a:lnTo>
                  <a:pt x="5129220" y="49529"/>
                </a:lnTo>
                <a:lnTo>
                  <a:pt x="5127036" y="46989"/>
                </a:lnTo>
                <a:lnTo>
                  <a:pt x="5127417" y="46989"/>
                </a:lnTo>
                <a:lnTo>
                  <a:pt x="5125093" y="44450"/>
                </a:lnTo>
                <a:lnTo>
                  <a:pt x="5125512" y="44450"/>
                </a:lnTo>
                <a:lnTo>
                  <a:pt x="5123061" y="41910"/>
                </a:lnTo>
                <a:lnTo>
                  <a:pt x="5154891" y="41910"/>
                </a:lnTo>
                <a:lnTo>
                  <a:pt x="5156271" y="44450"/>
                </a:lnTo>
                <a:lnTo>
                  <a:pt x="5157897" y="48260"/>
                </a:lnTo>
                <a:lnTo>
                  <a:pt x="5159650" y="52070"/>
                </a:lnTo>
                <a:close/>
              </a:path>
              <a:path w="5166995" h="467360">
                <a:moveTo>
                  <a:pt x="32418" y="57150"/>
                </a:moveTo>
                <a:lnTo>
                  <a:pt x="32710" y="55879"/>
                </a:lnTo>
                <a:lnTo>
                  <a:pt x="5164" y="55879"/>
                </a:lnTo>
                <a:lnTo>
                  <a:pt x="6485" y="52070"/>
                </a:lnTo>
                <a:lnTo>
                  <a:pt x="35797" y="52070"/>
                </a:lnTo>
                <a:lnTo>
                  <a:pt x="34838" y="53339"/>
                </a:lnTo>
                <a:lnTo>
                  <a:pt x="34196" y="53339"/>
                </a:lnTo>
                <a:lnTo>
                  <a:pt x="32418" y="57150"/>
                </a:lnTo>
                <a:close/>
              </a:path>
              <a:path w="5166995" h="467360">
                <a:moveTo>
                  <a:pt x="5132497" y="54610"/>
                </a:moveTo>
                <a:lnTo>
                  <a:pt x="5130579" y="52070"/>
                </a:lnTo>
                <a:lnTo>
                  <a:pt x="5159891" y="52070"/>
                </a:lnTo>
                <a:lnTo>
                  <a:pt x="5160331" y="53339"/>
                </a:lnTo>
                <a:lnTo>
                  <a:pt x="5132180" y="53339"/>
                </a:lnTo>
                <a:lnTo>
                  <a:pt x="5132497" y="54610"/>
                </a:lnTo>
                <a:close/>
              </a:path>
              <a:path w="5166995" h="467360">
                <a:moveTo>
                  <a:pt x="33879" y="54610"/>
                </a:moveTo>
                <a:lnTo>
                  <a:pt x="34196" y="53339"/>
                </a:lnTo>
                <a:lnTo>
                  <a:pt x="34838" y="53339"/>
                </a:lnTo>
                <a:lnTo>
                  <a:pt x="33879" y="54610"/>
                </a:lnTo>
                <a:close/>
              </a:path>
              <a:path w="5166995" h="467360">
                <a:moveTo>
                  <a:pt x="5133958" y="57150"/>
                </a:moveTo>
                <a:lnTo>
                  <a:pt x="5132180" y="53339"/>
                </a:lnTo>
                <a:lnTo>
                  <a:pt x="5160331" y="53339"/>
                </a:lnTo>
                <a:lnTo>
                  <a:pt x="5161212" y="55879"/>
                </a:lnTo>
                <a:lnTo>
                  <a:pt x="5133665" y="55879"/>
                </a:lnTo>
                <a:lnTo>
                  <a:pt x="5133958" y="57150"/>
                </a:lnTo>
                <a:close/>
              </a:path>
              <a:path w="5166995" h="467360">
                <a:moveTo>
                  <a:pt x="5114031" y="461010"/>
                </a:moveTo>
                <a:lnTo>
                  <a:pt x="52345" y="461010"/>
                </a:lnTo>
                <a:lnTo>
                  <a:pt x="49068" y="459739"/>
                </a:lnTo>
                <a:lnTo>
                  <a:pt x="44788" y="457200"/>
                </a:lnTo>
                <a:lnTo>
                  <a:pt x="41702" y="454660"/>
                </a:lnTo>
                <a:lnTo>
                  <a:pt x="38184" y="453389"/>
                </a:lnTo>
                <a:lnTo>
                  <a:pt x="34781" y="450850"/>
                </a:lnTo>
                <a:lnTo>
                  <a:pt x="31504" y="448310"/>
                </a:lnTo>
                <a:lnTo>
                  <a:pt x="27910" y="444500"/>
                </a:lnTo>
                <a:lnTo>
                  <a:pt x="24925" y="441960"/>
                </a:lnTo>
                <a:lnTo>
                  <a:pt x="22068" y="439420"/>
                </a:lnTo>
                <a:lnTo>
                  <a:pt x="19363" y="435610"/>
                </a:lnTo>
                <a:lnTo>
                  <a:pt x="16810" y="433070"/>
                </a:lnTo>
                <a:lnTo>
                  <a:pt x="14410" y="429260"/>
                </a:lnTo>
                <a:lnTo>
                  <a:pt x="12175" y="425450"/>
                </a:lnTo>
                <a:lnTo>
                  <a:pt x="10397" y="422910"/>
                </a:lnTo>
                <a:lnTo>
                  <a:pt x="8199" y="417829"/>
                </a:lnTo>
                <a:lnTo>
                  <a:pt x="6726" y="415289"/>
                </a:lnTo>
                <a:lnTo>
                  <a:pt x="6485" y="414020"/>
                </a:lnTo>
                <a:lnTo>
                  <a:pt x="4948" y="410210"/>
                </a:lnTo>
                <a:lnTo>
                  <a:pt x="3602" y="406400"/>
                </a:lnTo>
                <a:lnTo>
                  <a:pt x="2446" y="402589"/>
                </a:lnTo>
                <a:lnTo>
                  <a:pt x="1621" y="398779"/>
                </a:lnTo>
                <a:lnTo>
                  <a:pt x="1494" y="398779"/>
                </a:lnTo>
                <a:lnTo>
                  <a:pt x="846" y="394970"/>
                </a:lnTo>
                <a:lnTo>
                  <a:pt x="211" y="389889"/>
                </a:lnTo>
                <a:lnTo>
                  <a:pt x="25" y="387350"/>
                </a:lnTo>
                <a:lnTo>
                  <a:pt x="0" y="80010"/>
                </a:lnTo>
                <a:lnTo>
                  <a:pt x="211" y="77470"/>
                </a:lnTo>
                <a:lnTo>
                  <a:pt x="846" y="72389"/>
                </a:lnTo>
                <a:lnTo>
                  <a:pt x="1494" y="68579"/>
                </a:lnTo>
                <a:lnTo>
                  <a:pt x="1621" y="68579"/>
                </a:lnTo>
                <a:lnTo>
                  <a:pt x="2446" y="64770"/>
                </a:lnTo>
                <a:lnTo>
                  <a:pt x="3602" y="60960"/>
                </a:lnTo>
                <a:lnTo>
                  <a:pt x="4948" y="55879"/>
                </a:lnTo>
                <a:lnTo>
                  <a:pt x="32710" y="55879"/>
                </a:lnTo>
                <a:lnTo>
                  <a:pt x="31085" y="59689"/>
                </a:lnTo>
                <a:lnTo>
                  <a:pt x="31352" y="59689"/>
                </a:lnTo>
                <a:lnTo>
                  <a:pt x="29866" y="62229"/>
                </a:lnTo>
                <a:lnTo>
                  <a:pt x="30120" y="62229"/>
                </a:lnTo>
                <a:lnTo>
                  <a:pt x="28799" y="64770"/>
                </a:lnTo>
                <a:lnTo>
                  <a:pt x="29002" y="64770"/>
                </a:lnTo>
                <a:lnTo>
                  <a:pt x="28232" y="67310"/>
                </a:lnTo>
                <a:lnTo>
                  <a:pt x="28037" y="67310"/>
                </a:lnTo>
                <a:lnTo>
                  <a:pt x="27376" y="69850"/>
                </a:lnTo>
                <a:lnTo>
                  <a:pt x="27199" y="69850"/>
                </a:lnTo>
                <a:lnTo>
                  <a:pt x="26373" y="73660"/>
                </a:lnTo>
                <a:lnTo>
                  <a:pt x="26068" y="76200"/>
                </a:lnTo>
                <a:lnTo>
                  <a:pt x="25641" y="78739"/>
                </a:lnTo>
                <a:lnTo>
                  <a:pt x="25353" y="81279"/>
                </a:lnTo>
                <a:lnTo>
                  <a:pt x="25294" y="82550"/>
                </a:lnTo>
                <a:lnTo>
                  <a:pt x="25205" y="86360"/>
                </a:lnTo>
                <a:lnTo>
                  <a:pt x="25192" y="381000"/>
                </a:lnTo>
                <a:lnTo>
                  <a:pt x="25256" y="383539"/>
                </a:lnTo>
                <a:lnTo>
                  <a:pt x="25450" y="386079"/>
                </a:lnTo>
                <a:lnTo>
                  <a:pt x="25484" y="387350"/>
                </a:lnTo>
                <a:lnTo>
                  <a:pt x="25954" y="391160"/>
                </a:lnTo>
                <a:lnTo>
                  <a:pt x="26500" y="393700"/>
                </a:lnTo>
                <a:lnTo>
                  <a:pt x="27199" y="396239"/>
                </a:lnTo>
                <a:lnTo>
                  <a:pt x="27046" y="396239"/>
                </a:lnTo>
                <a:lnTo>
                  <a:pt x="28037" y="400050"/>
                </a:lnTo>
                <a:lnTo>
                  <a:pt x="28232" y="400050"/>
                </a:lnTo>
                <a:lnTo>
                  <a:pt x="29002" y="402589"/>
                </a:lnTo>
                <a:lnTo>
                  <a:pt x="29239" y="402589"/>
                </a:lnTo>
                <a:lnTo>
                  <a:pt x="30120" y="405129"/>
                </a:lnTo>
                <a:lnTo>
                  <a:pt x="29866" y="405129"/>
                </a:lnTo>
                <a:lnTo>
                  <a:pt x="31352" y="407670"/>
                </a:lnTo>
                <a:lnTo>
                  <a:pt x="31085" y="407670"/>
                </a:lnTo>
                <a:lnTo>
                  <a:pt x="32710" y="410210"/>
                </a:lnTo>
                <a:lnTo>
                  <a:pt x="32418" y="410210"/>
                </a:lnTo>
                <a:lnTo>
                  <a:pt x="34196" y="412750"/>
                </a:lnTo>
                <a:lnTo>
                  <a:pt x="33879" y="412750"/>
                </a:lnTo>
                <a:lnTo>
                  <a:pt x="35797" y="415289"/>
                </a:lnTo>
                <a:lnTo>
                  <a:pt x="35454" y="415289"/>
                </a:lnTo>
                <a:lnTo>
                  <a:pt x="37511" y="417829"/>
                </a:lnTo>
                <a:lnTo>
                  <a:pt x="37143" y="417829"/>
                </a:lnTo>
                <a:lnTo>
                  <a:pt x="39340" y="420370"/>
                </a:lnTo>
                <a:lnTo>
                  <a:pt x="39721" y="420370"/>
                </a:lnTo>
                <a:lnTo>
                  <a:pt x="41270" y="422910"/>
                </a:lnTo>
                <a:lnTo>
                  <a:pt x="42083" y="422910"/>
                </a:lnTo>
                <a:lnTo>
                  <a:pt x="43302" y="424179"/>
                </a:lnTo>
                <a:lnTo>
                  <a:pt x="42883" y="424179"/>
                </a:lnTo>
                <a:lnTo>
                  <a:pt x="45449" y="426720"/>
                </a:lnTo>
                <a:lnTo>
                  <a:pt x="44991" y="426720"/>
                </a:lnTo>
                <a:lnTo>
                  <a:pt x="47671" y="427989"/>
                </a:lnTo>
                <a:lnTo>
                  <a:pt x="47201" y="427989"/>
                </a:lnTo>
                <a:lnTo>
                  <a:pt x="49995" y="430529"/>
                </a:lnTo>
                <a:lnTo>
                  <a:pt x="50948" y="430529"/>
                </a:lnTo>
                <a:lnTo>
                  <a:pt x="52395" y="431800"/>
                </a:lnTo>
                <a:lnTo>
                  <a:pt x="51887" y="431800"/>
                </a:lnTo>
                <a:lnTo>
                  <a:pt x="54885" y="433070"/>
                </a:lnTo>
                <a:lnTo>
                  <a:pt x="54364" y="433070"/>
                </a:lnTo>
                <a:lnTo>
                  <a:pt x="57450" y="434339"/>
                </a:lnTo>
                <a:lnTo>
                  <a:pt x="56917" y="434339"/>
                </a:lnTo>
                <a:lnTo>
                  <a:pt x="60092" y="436879"/>
                </a:lnTo>
                <a:lnTo>
                  <a:pt x="62238" y="436879"/>
                </a:lnTo>
                <a:lnTo>
                  <a:pt x="65578" y="438150"/>
                </a:lnTo>
                <a:lnTo>
                  <a:pt x="64994" y="438150"/>
                </a:lnTo>
                <a:lnTo>
                  <a:pt x="68423" y="439420"/>
                </a:lnTo>
                <a:lnTo>
                  <a:pt x="67826" y="439420"/>
                </a:lnTo>
                <a:lnTo>
                  <a:pt x="71331" y="440689"/>
                </a:lnTo>
                <a:lnTo>
                  <a:pt x="73655" y="440689"/>
                </a:lnTo>
                <a:lnTo>
                  <a:pt x="77300" y="441960"/>
                </a:lnTo>
                <a:lnTo>
                  <a:pt x="5141019" y="441960"/>
                </a:lnTo>
                <a:lnTo>
                  <a:pt x="5138009" y="445770"/>
                </a:lnTo>
                <a:lnTo>
                  <a:pt x="5134859" y="448310"/>
                </a:lnTo>
                <a:lnTo>
                  <a:pt x="5132078" y="449579"/>
                </a:lnTo>
                <a:lnTo>
                  <a:pt x="5128192" y="453389"/>
                </a:lnTo>
                <a:lnTo>
                  <a:pt x="5124674" y="454660"/>
                </a:lnTo>
                <a:lnTo>
                  <a:pt x="5121042" y="457200"/>
                </a:lnTo>
                <a:lnTo>
                  <a:pt x="5117854" y="458470"/>
                </a:lnTo>
                <a:lnTo>
                  <a:pt x="5114031" y="461010"/>
                </a:lnTo>
                <a:close/>
              </a:path>
              <a:path w="5166995" h="467360">
                <a:moveTo>
                  <a:pt x="5138517" y="68579"/>
                </a:moveTo>
                <a:lnTo>
                  <a:pt x="5137361" y="64770"/>
                </a:lnTo>
                <a:lnTo>
                  <a:pt x="5137577" y="64770"/>
                </a:lnTo>
                <a:lnTo>
                  <a:pt x="5136256" y="62229"/>
                </a:lnTo>
                <a:lnTo>
                  <a:pt x="5136498" y="62229"/>
                </a:lnTo>
                <a:lnTo>
                  <a:pt x="5135024" y="59689"/>
                </a:lnTo>
                <a:lnTo>
                  <a:pt x="5135291" y="59689"/>
                </a:lnTo>
                <a:lnTo>
                  <a:pt x="5133665" y="55879"/>
                </a:lnTo>
                <a:lnTo>
                  <a:pt x="5161212" y="55879"/>
                </a:lnTo>
                <a:lnTo>
                  <a:pt x="5162774" y="60960"/>
                </a:lnTo>
                <a:lnTo>
                  <a:pt x="5163764" y="63500"/>
                </a:lnTo>
                <a:lnTo>
                  <a:pt x="5164498" y="67310"/>
                </a:lnTo>
                <a:lnTo>
                  <a:pt x="5138339" y="67310"/>
                </a:lnTo>
                <a:lnTo>
                  <a:pt x="5138517" y="68579"/>
                </a:lnTo>
                <a:close/>
              </a:path>
              <a:path w="5166995" h="467360">
                <a:moveTo>
                  <a:pt x="27846" y="68579"/>
                </a:moveTo>
                <a:lnTo>
                  <a:pt x="28037" y="67310"/>
                </a:lnTo>
                <a:lnTo>
                  <a:pt x="28232" y="67310"/>
                </a:lnTo>
                <a:lnTo>
                  <a:pt x="27846" y="68579"/>
                </a:lnTo>
                <a:close/>
              </a:path>
              <a:path w="5166995" h="467360">
                <a:moveTo>
                  <a:pt x="5139330" y="71120"/>
                </a:moveTo>
                <a:lnTo>
                  <a:pt x="5138339" y="67310"/>
                </a:lnTo>
                <a:lnTo>
                  <a:pt x="5164498" y="67310"/>
                </a:lnTo>
                <a:lnTo>
                  <a:pt x="5164742" y="68579"/>
                </a:lnTo>
                <a:lnTo>
                  <a:pt x="5165057" y="69850"/>
                </a:lnTo>
                <a:lnTo>
                  <a:pt x="5139177" y="69850"/>
                </a:lnTo>
                <a:lnTo>
                  <a:pt x="5139330" y="71120"/>
                </a:lnTo>
                <a:close/>
              </a:path>
              <a:path w="5166995" h="467360">
                <a:moveTo>
                  <a:pt x="27046" y="71120"/>
                </a:moveTo>
                <a:lnTo>
                  <a:pt x="27199" y="69850"/>
                </a:lnTo>
                <a:lnTo>
                  <a:pt x="27376" y="69850"/>
                </a:lnTo>
                <a:lnTo>
                  <a:pt x="27046" y="71120"/>
                </a:lnTo>
                <a:close/>
              </a:path>
              <a:path w="5166995" h="467360">
                <a:moveTo>
                  <a:pt x="5166445" y="384810"/>
                </a:moveTo>
                <a:lnTo>
                  <a:pt x="5141082" y="384810"/>
                </a:lnTo>
                <a:lnTo>
                  <a:pt x="5141082" y="82550"/>
                </a:lnTo>
                <a:lnTo>
                  <a:pt x="5140828" y="78739"/>
                </a:lnTo>
                <a:lnTo>
                  <a:pt x="5140422" y="76200"/>
                </a:lnTo>
                <a:lnTo>
                  <a:pt x="5139863" y="73660"/>
                </a:lnTo>
                <a:lnTo>
                  <a:pt x="5140003" y="73660"/>
                </a:lnTo>
                <a:lnTo>
                  <a:pt x="5139177" y="69850"/>
                </a:lnTo>
                <a:lnTo>
                  <a:pt x="5165057" y="69850"/>
                </a:lnTo>
                <a:lnTo>
                  <a:pt x="5165619" y="73660"/>
                </a:lnTo>
                <a:lnTo>
                  <a:pt x="5166089" y="76200"/>
                </a:lnTo>
                <a:lnTo>
                  <a:pt x="5166444" y="81279"/>
                </a:lnTo>
                <a:lnTo>
                  <a:pt x="5166487" y="82550"/>
                </a:lnTo>
                <a:lnTo>
                  <a:pt x="5166445" y="384810"/>
                </a:lnTo>
                <a:close/>
              </a:path>
              <a:path w="5166995" h="467360">
                <a:moveTo>
                  <a:pt x="25852" y="77470"/>
                </a:moveTo>
                <a:lnTo>
                  <a:pt x="25954" y="76200"/>
                </a:lnTo>
                <a:lnTo>
                  <a:pt x="25852" y="77470"/>
                </a:lnTo>
                <a:close/>
              </a:path>
              <a:path w="5166995" h="467360">
                <a:moveTo>
                  <a:pt x="5140523" y="77470"/>
                </a:moveTo>
                <a:lnTo>
                  <a:pt x="5140303" y="76200"/>
                </a:lnTo>
                <a:lnTo>
                  <a:pt x="5140523" y="77470"/>
                </a:lnTo>
                <a:close/>
              </a:path>
              <a:path w="5166995" h="467360">
                <a:moveTo>
                  <a:pt x="25484" y="80010"/>
                </a:moveTo>
                <a:lnTo>
                  <a:pt x="25548" y="78739"/>
                </a:lnTo>
                <a:lnTo>
                  <a:pt x="25484" y="80010"/>
                </a:lnTo>
                <a:close/>
              </a:path>
              <a:path w="5166995" h="467360">
                <a:moveTo>
                  <a:pt x="5140892" y="80010"/>
                </a:moveTo>
                <a:lnTo>
                  <a:pt x="5140735" y="78739"/>
                </a:lnTo>
                <a:lnTo>
                  <a:pt x="5140892" y="80010"/>
                </a:lnTo>
                <a:close/>
              </a:path>
              <a:path w="5166995" h="467360">
                <a:moveTo>
                  <a:pt x="5165932" y="391160"/>
                </a:moveTo>
                <a:lnTo>
                  <a:pt x="5140422" y="391160"/>
                </a:lnTo>
                <a:lnTo>
                  <a:pt x="5140892" y="387350"/>
                </a:lnTo>
                <a:lnTo>
                  <a:pt x="5140921" y="386079"/>
                </a:lnTo>
                <a:lnTo>
                  <a:pt x="5141108" y="383539"/>
                </a:lnTo>
                <a:lnTo>
                  <a:pt x="5141082" y="384810"/>
                </a:lnTo>
                <a:lnTo>
                  <a:pt x="5166445" y="384810"/>
                </a:lnTo>
                <a:lnTo>
                  <a:pt x="5166326" y="387350"/>
                </a:lnTo>
                <a:lnTo>
                  <a:pt x="5166089" y="389889"/>
                </a:lnTo>
                <a:lnTo>
                  <a:pt x="5165932" y="391160"/>
                </a:lnTo>
                <a:close/>
              </a:path>
              <a:path w="5166995" h="467360">
                <a:moveTo>
                  <a:pt x="25353" y="384810"/>
                </a:moveTo>
                <a:lnTo>
                  <a:pt x="25262" y="383624"/>
                </a:lnTo>
                <a:lnTo>
                  <a:pt x="25353" y="384810"/>
                </a:lnTo>
                <a:close/>
              </a:path>
              <a:path w="5166995" h="467360">
                <a:moveTo>
                  <a:pt x="26068" y="391160"/>
                </a:moveTo>
                <a:lnTo>
                  <a:pt x="25852" y="389889"/>
                </a:lnTo>
                <a:lnTo>
                  <a:pt x="26068" y="391160"/>
                </a:lnTo>
                <a:close/>
              </a:path>
              <a:path w="5166995" h="467360">
                <a:moveTo>
                  <a:pt x="5164414" y="400050"/>
                </a:moveTo>
                <a:lnTo>
                  <a:pt x="5138339" y="400050"/>
                </a:lnTo>
                <a:lnTo>
                  <a:pt x="5139330" y="396239"/>
                </a:lnTo>
                <a:lnTo>
                  <a:pt x="5139177" y="396239"/>
                </a:lnTo>
                <a:lnTo>
                  <a:pt x="5140003" y="393700"/>
                </a:lnTo>
                <a:lnTo>
                  <a:pt x="5139863" y="393700"/>
                </a:lnTo>
                <a:lnTo>
                  <a:pt x="5140523" y="389889"/>
                </a:lnTo>
                <a:lnTo>
                  <a:pt x="5140422" y="391160"/>
                </a:lnTo>
                <a:lnTo>
                  <a:pt x="5165932" y="391160"/>
                </a:lnTo>
                <a:lnTo>
                  <a:pt x="5165619" y="393700"/>
                </a:lnTo>
                <a:lnTo>
                  <a:pt x="5164869" y="398779"/>
                </a:lnTo>
                <a:lnTo>
                  <a:pt x="5164414" y="400050"/>
                </a:lnTo>
                <a:close/>
              </a:path>
              <a:path w="5166995" h="467360">
                <a:moveTo>
                  <a:pt x="28232" y="400050"/>
                </a:moveTo>
                <a:lnTo>
                  <a:pt x="28037" y="400050"/>
                </a:lnTo>
                <a:lnTo>
                  <a:pt x="27846" y="398779"/>
                </a:lnTo>
                <a:lnTo>
                  <a:pt x="28232" y="400050"/>
                </a:lnTo>
                <a:close/>
              </a:path>
              <a:path w="5166995" h="467360">
                <a:moveTo>
                  <a:pt x="5163758" y="402589"/>
                </a:moveTo>
                <a:lnTo>
                  <a:pt x="5137361" y="402589"/>
                </a:lnTo>
                <a:lnTo>
                  <a:pt x="5138517" y="398779"/>
                </a:lnTo>
                <a:lnTo>
                  <a:pt x="5138339" y="400050"/>
                </a:lnTo>
                <a:lnTo>
                  <a:pt x="5164414" y="400050"/>
                </a:lnTo>
                <a:lnTo>
                  <a:pt x="5163758" y="402589"/>
                </a:lnTo>
                <a:close/>
              </a:path>
              <a:path w="5166995" h="467360">
                <a:moveTo>
                  <a:pt x="29239" y="402589"/>
                </a:moveTo>
                <a:lnTo>
                  <a:pt x="29002" y="402589"/>
                </a:lnTo>
                <a:lnTo>
                  <a:pt x="28799" y="401320"/>
                </a:lnTo>
                <a:lnTo>
                  <a:pt x="29239" y="402589"/>
                </a:lnTo>
                <a:close/>
              </a:path>
              <a:path w="5166995" h="467360">
                <a:moveTo>
                  <a:pt x="5157258" y="420370"/>
                </a:moveTo>
                <a:lnTo>
                  <a:pt x="5127036" y="420370"/>
                </a:lnTo>
                <a:lnTo>
                  <a:pt x="5129220" y="417829"/>
                </a:lnTo>
                <a:lnTo>
                  <a:pt x="5128865" y="417829"/>
                </a:lnTo>
                <a:lnTo>
                  <a:pt x="5130922" y="415289"/>
                </a:lnTo>
                <a:lnTo>
                  <a:pt x="5130579" y="415289"/>
                </a:lnTo>
                <a:lnTo>
                  <a:pt x="5132497" y="412750"/>
                </a:lnTo>
                <a:lnTo>
                  <a:pt x="5132180" y="412750"/>
                </a:lnTo>
                <a:lnTo>
                  <a:pt x="5133958" y="410210"/>
                </a:lnTo>
                <a:lnTo>
                  <a:pt x="5133665" y="410210"/>
                </a:lnTo>
                <a:lnTo>
                  <a:pt x="5135291" y="407670"/>
                </a:lnTo>
                <a:lnTo>
                  <a:pt x="5135024" y="407670"/>
                </a:lnTo>
                <a:lnTo>
                  <a:pt x="5136498" y="405129"/>
                </a:lnTo>
                <a:lnTo>
                  <a:pt x="5136256" y="405129"/>
                </a:lnTo>
                <a:lnTo>
                  <a:pt x="5137577" y="401320"/>
                </a:lnTo>
                <a:lnTo>
                  <a:pt x="5137361" y="402589"/>
                </a:lnTo>
                <a:lnTo>
                  <a:pt x="5163758" y="402589"/>
                </a:lnTo>
                <a:lnTo>
                  <a:pt x="5162774" y="406400"/>
                </a:lnTo>
                <a:lnTo>
                  <a:pt x="5161428" y="410210"/>
                </a:lnTo>
                <a:lnTo>
                  <a:pt x="5159891" y="414020"/>
                </a:lnTo>
                <a:lnTo>
                  <a:pt x="5159650" y="415289"/>
                </a:lnTo>
                <a:lnTo>
                  <a:pt x="5157897" y="419100"/>
                </a:lnTo>
                <a:lnTo>
                  <a:pt x="5157258" y="420370"/>
                </a:lnTo>
                <a:close/>
              </a:path>
              <a:path w="5166995" h="467360">
                <a:moveTo>
                  <a:pt x="39721" y="420370"/>
                </a:moveTo>
                <a:lnTo>
                  <a:pt x="39340" y="420370"/>
                </a:lnTo>
                <a:lnTo>
                  <a:pt x="38946" y="419100"/>
                </a:lnTo>
                <a:lnTo>
                  <a:pt x="39721" y="420370"/>
                </a:lnTo>
                <a:close/>
              </a:path>
              <a:path w="5166995" h="467360">
                <a:moveTo>
                  <a:pt x="5155979" y="422910"/>
                </a:moveTo>
                <a:lnTo>
                  <a:pt x="5125093" y="422910"/>
                </a:lnTo>
                <a:lnTo>
                  <a:pt x="5127417" y="419100"/>
                </a:lnTo>
                <a:lnTo>
                  <a:pt x="5127036" y="420370"/>
                </a:lnTo>
                <a:lnTo>
                  <a:pt x="5157258" y="420370"/>
                </a:lnTo>
                <a:lnTo>
                  <a:pt x="5155979" y="422910"/>
                </a:lnTo>
                <a:close/>
              </a:path>
              <a:path w="5166995" h="467360">
                <a:moveTo>
                  <a:pt x="42083" y="422910"/>
                </a:moveTo>
                <a:lnTo>
                  <a:pt x="41270" y="422910"/>
                </a:lnTo>
                <a:lnTo>
                  <a:pt x="40864" y="421639"/>
                </a:lnTo>
                <a:lnTo>
                  <a:pt x="42083" y="422910"/>
                </a:lnTo>
                <a:close/>
              </a:path>
              <a:path w="5166995" h="467360">
                <a:moveTo>
                  <a:pt x="5150806" y="430529"/>
                </a:moveTo>
                <a:lnTo>
                  <a:pt x="5116381" y="430529"/>
                </a:lnTo>
                <a:lnTo>
                  <a:pt x="5119162" y="427989"/>
                </a:lnTo>
                <a:lnTo>
                  <a:pt x="5118705" y="427989"/>
                </a:lnTo>
                <a:lnTo>
                  <a:pt x="5121372" y="426720"/>
                </a:lnTo>
                <a:lnTo>
                  <a:pt x="5120927" y="426720"/>
                </a:lnTo>
                <a:lnTo>
                  <a:pt x="5123493" y="424179"/>
                </a:lnTo>
                <a:lnTo>
                  <a:pt x="5123061" y="424179"/>
                </a:lnTo>
                <a:lnTo>
                  <a:pt x="5125512" y="421639"/>
                </a:lnTo>
                <a:lnTo>
                  <a:pt x="5125093" y="422910"/>
                </a:lnTo>
                <a:lnTo>
                  <a:pt x="5155979" y="422910"/>
                </a:lnTo>
                <a:lnTo>
                  <a:pt x="5154201" y="425450"/>
                </a:lnTo>
                <a:lnTo>
                  <a:pt x="5153884" y="426720"/>
                </a:lnTo>
                <a:lnTo>
                  <a:pt x="5151611" y="429260"/>
                </a:lnTo>
                <a:lnTo>
                  <a:pt x="5150806" y="430529"/>
                </a:lnTo>
                <a:close/>
              </a:path>
              <a:path w="5166995" h="467360">
                <a:moveTo>
                  <a:pt x="50948" y="430529"/>
                </a:moveTo>
                <a:lnTo>
                  <a:pt x="49995" y="430529"/>
                </a:lnTo>
                <a:lnTo>
                  <a:pt x="49500" y="429260"/>
                </a:lnTo>
                <a:lnTo>
                  <a:pt x="50948" y="430529"/>
                </a:lnTo>
                <a:close/>
              </a:path>
              <a:path w="5166995" h="467360">
                <a:moveTo>
                  <a:pt x="5141451" y="441960"/>
                </a:moveTo>
                <a:lnTo>
                  <a:pt x="5089076" y="441960"/>
                </a:lnTo>
                <a:lnTo>
                  <a:pt x="5092708" y="440689"/>
                </a:lnTo>
                <a:lnTo>
                  <a:pt x="5095045" y="440689"/>
                </a:lnTo>
                <a:lnTo>
                  <a:pt x="5098550" y="439420"/>
                </a:lnTo>
                <a:lnTo>
                  <a:pt x="5097940" y="439420"/>
                </a:lnTo>
                <a:lnTo>
                  <a:pt x="5101369" y="438150"/>
                </a:lnTo>
                <a:lnTo>
                  <a:pt x="5100785" y="438150"/>
                </a:lnTo>
                <a:lnTo>
                  <a:pt x="5104138" y="436879"/>
                </a:lnTo>
                <a:lnTo>
                  <a:pt x="5106272" y="436879"/>
                </a:lnTo>
                <a:lnTo>
                  <a:pt x="5109459" y="434339"/>
                </a:lnTo>
                <a:lnTo>
                  <a:pt x="5108913" y="434339"/>
                </a:lnTo>
                <a:lnTo>
                  <a:pt x="5112012" y="433070"/>
                </a:lnTo>
                <a:lnTo>
                  <a:pt x="5111479" y="433070"/>
                </a:lnTo>
                <a:lnTo>
                  <a:pt x="5114476" y="431800"/>
                </a:lnTo>
                <a:lnTo>
                  <a:pt x="5113968" y="431800"/>
                </a:lnTo>
                <a:lnTo>
                  <a:pt x="5116863" y="429260"/>
                </a:lnTo>
                <a:lnTo>
                  <a:pt x="5116381" y="430529"/>
                </a:lnTo>
                <a:lnTo>
                  <a:pt x="5150806" y="430529"/>
                </a:lnTo>
                <a:lnTo>
                  <a:pt x="5149198" y="433070"/>
                </a:lnTo>
                <a:lnTo>
                  <a:pt x="5146619" y="436879"/>
                </a:lnTo>
                <a:lnTo>
                  <a:pt x="5144295" y="439420"/>
                </a:lnTo>
                <a:lnTo>
                  <a:pt x="5141451" y="441960"/>
                </a:lnTo>
                <a:close/>
              </a:path>
              <a:path w="5166995" h="467360">
                <a:moveTo>
                  <a:pt x="62809" y="436879"/>
                </a:moveTo>
                <a:lnTo>
                  <a:pt x="60092" y="436879"/>
                </a:lnTo>
                <a:lnTo>
                  <a:pt x="59533" y="435610"/>
                </a:lnTo>
                <a:lnTo>
                  <a:pt x="62809" y="436879"/>
                </a:lnTo>
                <a:close/>
              </a:path>
              <a:path w="5166995" h="467360">
                <a:moveTo>
                  <a:pt x="5106272" y="436879"/>
                </a:moveTo>
                <a:lnTo>
                  <a:pt x="5103566" y="436879"/>
                </a:lnTo>
                <a:lnTo>
                  <a:pt x="5106830" y="435610"/>
                </a:lnTo>
                <a:lnTo>
                  <a:pt x="5106272" y="436879"/>
                </a:lnTo>
                <a:close/>
              </a:path>
              <a:path w="5166995" h="467360">
                <a:moveTo>
                  <a:pt x="5097801" y="466089"/>
                </a:moveTo>
                <a:lnTo>
                  <a:pt x="68575" y="466089"/>
                </a:lnTo>
                <a:lnTo>
                  <a:pt x="65007" y="464820"/>
                </a:lnTo>
                <a:lnTo>
                  <a:pt x="56853" y="462279"/>
                </a:lnTo>
                <a:lnTo>
                  <a:pt x="52916" y="461010"/>
                </a:lnTo>
                <a:lnTo>
                  <a:pt x="5113460" y="461010"/>
                </a:lnTo>
                <a:lnTo>
                  <a:pt x="5110107" y="462279"/>
                </a:lnTo>
                <a:lnTo>
                  <a:pt x="5105484" y="463550"/>
                </a:lnTo>
                <a:lnTo>
                  <a:pt x="5101369" y="464820"/>
                </a:lnTo>
                <a:lnTo>
                  <a:pt x="5097801" y="466089"/>
                </a:lnTo>
                <a:close/>
              </a:path>
              <a:path w="5166995" h="467360">
                <a:moveTo>
                  <a:pt x="5089215" y="467360"/>
                </a:moveTo>
                <a:lnTo>
                  <a:pt x="77160" y="467360"/>
                </a:lnTo>
                <a:lnTo>
                  <a:pt x="72830" y="466089"/>
                </a:lnTo>
                <a:lnTo>
                  <a:pt x="5093546" y="466089"/>
                </a:lnTo>
                <a:lnTo>
                  <a:pt x="5089215" y="467360"/>
                </a:lnTo>
                <a:close/>
              </a:path>
            </a:pathLst>
          </a:custGeom>
          <a:solidFill>
            <a:srgbClr val="FFFFFF"/>
          </a:solidFill>
        </p:spPr>
        <p:txBody>
          <a:bodyPr wrap="square" lIns="0" tIns="0" rIns="0" bIns="0" rtlCol="0"/>
          <a:lstStyle/>
          <a:p>
            <a:endParaRPr/>
          </a:p>
        </p:txBody>
      </p:sp>
      <p:sp>
        <p:nvSpPr>
          <p:cNvPr id="19" name="object 19"/>
          <p:cNvSpPr/>
          <p:nvPr/>
        </p:nvSpPr>
        <p:spPr>
          <a:xfrm>
            <a:off x="899160" y="4427220"/>
            <a:ext cx="7345680" cy="378460"/>
          </a:xfrm>
          <a:custGeom>
            <a:avLst/>
            <a:gdLst/>
            <a:ahLst/>
            <a:cxnLst/>
            <a:rect l="l" t="t" r="r" b="b"/>
            <a:pathLst>
              <a:path w="7345680" h="378460">
                <a:moveTo>
                  <a:pt x="0" y="0"/>
                </a:moveTo>
                <a:lnTo>
                  <a:pt x="7345680" y="0"/>
                </a:lnTo>
                <a:lnTo>
                  <a:pt x="7345680" y="377951"/>
                </a:lnTo>
                <a:lnTo>
                  <a:pt x="0" y="377951"/>
                </a:lnTo>
                <a:lnTo>
                  <a:pt x="0" y="0"/>
                </a:lnTo>
                <a:close/>
              </a:path>
            </a:pathLst>
          </a:custGeom>
          <a:solidFill>
            <a:srgbClr val="FFFFFF"/>
          </a:solidFill>
        </p:spPr>
        <p:txBody>
          <a:bodyPr wrap="square" lIns="0" tIns="0" rIns="0" bIns="0" rtlCol="0"/>
          <a:lstStyle/>
          <a:p>
            <a:endParaRPr/>
          </a:p>
        </p:txBody>
      </p:sp>
      <p:sp>
        <p:nvSpPr>
          <p:cNvPr id="20" name="object 20"/>
          <p:cNvSpPr/>
          <p:nvPr/>
        </p:nvSpPr>
        <p:spPr>
          <a:xfrm>
            <a:off x="886891" y="4414443"/>
            <a:ext cx="7370445" cy="403860"/>
          </a:xfrm>
          <a:custGeom>
            <a:avLst/>
            <a:gdLst/>
            <a:ahLst/>
            <a:cxnLst/>
            <a:rect l="l" t="t" r="r" b="b"/>
            <a:pathLst>
              <a:path w="7370445" h="403860">
                <a:moveTo>
                  <a:pt x="7357516" y="403402"/>
                </a:moveTo>
                <a:lnTo>
                  <a:pt x="12700" y="403402"/>
                </a:lnTo>
                <a:lnTo>
                  <a:pt x="10223" y="403161"/>
                </a:lnTo>
                <a:lnTo>
                  <a:pt x="0" y="390702"/>
                </a:lnTo>
                <a:lnTo>
                  <a:pt x="0" y="12700"/>
                </a:lnTo>
                <a:lnTo>
                  <a:pt x="12700" y="0"/>
                </a:lnTo>
                <a:lnTo>
                  <a:pt x="7357516" y="0"/>
                </a:lnTo>
                <a:lnTo>
                  <a:pt x="7370216" y="12700"/>
                </a:lnTo>
                <a:lnTo>
                  <a:pt x="25400" y="12700"/>
                </a:lnTo>
                <a:lnTo>
                  <a:pt x="12700" y="25400"/>
                </a:lnTo>
                <a:lnTo>
                  <a:pt x="25400" y="25400"/>
                </a:lnTo>
                <a:lnTo>
                  <a:pt x="25400" y="378002"/>
                </a:lnTo>
                <a:lnTo>
                  <a:pt x="12700" y="378002"/>
                </a:lnTo>
                <a:lnTo>
                  <a:pt x="25400" y="390702"/>
                </a:lnTo>
                <a:lnTo>
                  <a:pt x="7370216" y="390702"/>
                </a:lnTo>
                <a:lnTo>
                  <a:pt x="7369975" y="393179"/>
                </a:lnTo>
                <a:lnTo>
                  <a:pt x="7359992" y="403161"/>
                </a:lnTo>
                <a:lnTo>
                  <a:pt x="7357516" y="403402"/>
                </a:lnTo>
                <a:close/>
              </a:path>
              <a:path w="7370445" h="403860">
                <a:moveTo>
                  <a:pt x="25400" y="25400"/>
                </a:moveTo>
                <a:lnTo>
                  <a:pt x="12700" y="25400"/>
                </a:lnTo>
                <a:lnTo>
                  <a:pt x="25400" y="12700"/>
                </a:lnTo>
                <a:lnTo>
                  <a:pt x="25400" y="25400"/>
                </a:lnTo>
                <a:close/>
              </a:path>
              <a:path w="7370445" h="403860">
                <a:moveTo>
                  <a:pt x="7344816" y="25400"/>
                </a:moveTo>
                <a:lnTo>
                  <a:pt x="25400" y="25400"/>
                </a:lnTo>
                <a:lnTo>
                  <a:pt x="25400" y="12700"/>
                </a:lnTo>
                <a:lnTo>
                  <a:pt x="7344816" y="12700"/>
                </a:lnTo>
                <a:lnTo>
                  <a:pt x="7344816" y="25400"/>
                </a:lnTo>
                <a:close/>
              </a:path>
              <a:path w="7370445" h="403860">
                <a:moveTo>
                  <a:pt x="7344816" y="390702"/>
                </a:moveTo>
                <a:lnTo>
                  <a:pt x="7344816" y="12700"/>
                </a:lnTo>
                <a:lnTo>
                  <a:pt x="7357516" y="25400"/>
                </a:lnTo>
                <a:lnTo>
                  <a:pt x="7370216" y="25400"/>
                </a:lnTo>
                <a:lnTo>
                  <a:pt x="7370216" y="378002"/>
                </a:lnTo>
                <a:lnTo>
                  <a:pt x="7357516" y="378002"/>
                </a:lnTo>
                <a:lnTo>
                  <a:pt x="7344816" y="390702"/>
                </a:lnTo>
                <a:close/>
              </a:path>
              <a:path w="7370445" h="403860">
                <a:moveTo>
                  <a:pt x="7370216" y="25400"/>
                </a:moveTo>
                <a:lnTo>
                  <a:pt x="7357516" y="25400"/>
                </a:lnTo>
                <a:lnTo>
                  <a:pt x="7344816" y="12700"/>
                </a:lnTo>
                <a:lnTo>
                  <a:pt x="7370216" y="12700"/>
                </a:lnTo>
                <a:lnTo>
                  <a:pt x="7370216" y="25400"/>
                </a:lnTo>
                <a:close/>
              </a:path>
              <a:path w="7370445" h="403860">
                <a:moveTo>
                  <a:pt x="25400" y="390702"/>
                </a:moveTo>
                <a:lnTo>
                  <a:pt x="12700" y="378002"/>
                </a:lnTo>
                <a:lnTo>
                  <a:pt x="25400" y="378002"/>
                </a:lnTo>
                <a:lnTo>
                  <a:pt x="25400" y="390702"/>
                </a:lnTo>
                <a:close/>
              </a:path>
              <a:path w="7370445" h="403860">
                <a:moveTo>
                  <a:pt x="7344816" y="390702"/>
                </a:moveTo>
                <a:lnTo>
                  <a:pt x="25400" y="390702"/>
                </a:lnTo>
                <a:lnTo>
                  <a:pt x="25400" y="378002"/>
                </a:lnTo>
                <a:lnTo>
                  <a:pt x="7344816" y="378002"/>
                </a:lnTo>
                <a:lnTo>
                  <a:pt x="7344816" y="390702"/>
                </a:lnTo>
                <a:close/>
              </a:path>
              <a:path w="7370445" h="403860">
                <a:moveTo>
                  <a:pt x="7370216" y="390702"/>
                </a:moveTo>
                <a:lnTo>
                  <a:pt x="7344816" y="390702"/>
                </a:lnTo>
                <a:lnTo>
                  <a:pt x="7357516" y="378002"/>
                </a:lnTo>
                <a:lnTo>
                  <a:pt x="7370216" y="378002"/>
                </a:lnTo>
                <a:lnTo>
                  <a:pt x="7370216" y="390702"/>
                </a:lnTo>
                <a:close/>
              </a:path>
            </a:pathLst>
          </a:custGeom>
          <a:solidFill>
            <a:srgbClr val="4F81BC"/>
          </a:solidFill>
        </p:spPr>
        <p:txBody>
          <a:bodyPr wrap="square" lIns="0" tIns="0" rIns="0" bIns="0" rtlCol="0"/>
          <a:lstStyle/>
          <a:p>
            <a:endParaRPr/>
          </a:p>
        </p:txBody>
      </p:sp>
      <p:sp>
        <p:nvSpPr>
          <p:cNvPr id="21" name="object 21"/>
          <p:cNvSpPr/>
          <p:nvPr/>
        </p:nvSpPr>
        <p:spPr>
          <a:xfrm>
            <a:off x="1266444" y="4206240"/>
            <a:ext cx="5142230" cy="441959"/>
          </a:xfrm>
          <a:custGeom>
            <a:avLst/>
            <a:gdLst/>
            <a:ahLst/>
            <a:cxnLst/>
            <a:rect l="l" t="t" r="r" b="b"/>
            <a:pathLst>
              <a:path w="5142230" h="441960">
                <a:moveTo>
                  <a:pt x="74675" y="441960"/>
                </a:moveTo>
                <a:lnTo>
                  <a:pt x="34190" y="430390"/>
                </a:lnTo>
                <a:lnTo>
                  <a:pt x="7192" y="399896"/>
                </a:lnTo>
                <a:lnTo>
                  <a:pt x="0" y="73151"/>
                </a:lnTo>
                <a:lnTo>
                  <a:pt x="1525" y="58827"/>
                </a:lnTo>
                <a:lnTo>
                  <a:pt x="20641" y="22557"/>
                </a:lnTo>
                <a:lnTo>
                  <a:pt x="56155" y="2095"/>
                </a:lnTo>
                <a:lnTo>
                  <a:pt x="5067300" y="0"/>
                </a:lnTo>
                <a:lnTo>
                  <a:pt x="5081885" y="1240"/>
                </a:lnTo>
                <a:lnTo>
                  <a:pt x="5118675" y="19808"/>
                </a:lnTo>
                <a:lnTo>
                  <a:pt x="5139594" y="54891"/>
                </a:lnTo>
                <a:lnTo>
                  <a:pt x="5141976" y="368808"/>
                </a:lnTo>
                <a:lnTo>
                  <a:pt x="5140500" y="383112"/>
                </a:lnTo>
                <a:lnTo>
                  <a:pt x="5121385" y="419369"/>
                </a:lnTo>
                <a:lnTo>
                  <a:pt x="5085687" y="439852"/>
                </a:lnTo>
                <a:lnTo>
                  <a:pt x="74675" y="441960"/>
                </a:lnTo>
                <a:close/>
              </a:path>
            </a:pathLst>
          </a:custGeom>
          <a:solidFill>
            <a:srgbClr val="4F81BC"/>
          </a:solidFill>
        </p:spPr>
        <p:txBody>
          <a:bodyPr wrap="square" lIns="0" tIns="0" rIns="0" bIns="0" rtlCol="0"/>
          <a:lstStyle/>
          <a:p>
            <a:endParaRPr/>
          </a:p>
        </p:txBody>
      </p:sp>
      <p:sp>
        <p:nvSpPr>
          <p:cNvPr id="22" name="object 22"/>
          <p:cNvSpPr/>
          <p:nvPr/>
        </p:nvSpPr>
        <p:spPr>
          <a:xfrm>
            <a:off x="1254332" y="4193171"/>
            <a:ext cx="5166995" cy="467359"/>
          </a:xfrm>
          <a:custGeom>
            <a:avLst/>
            <a:gdLst/>
            <a:ahLst/>
            <a:cxnLst/>
            <a:rect l="l" t="t" r="r" b="b"/>
            <a:pathLst>
              <a:path w="5166995" h="467360">
                <a:moveTo>
                  <a:pt x="5101979" y="2539"/>
                </a:moveTo>
                <a:lnTo>
                  <a:pt x="64384" y="2539"/>
                </a:lnTo>
                <a:lnTo>
                  <a:pt x="72830" y="0"/>
                </a:lnTo>
                <a:lnTo>
                  <a:pt x="5093546" y="0"/>
                </a:lnTo>
                <a:lnTo>
                  <a:pt x="5101979" y="2539"/>
                </a:lnTo>
                <a:close/>
              </a:path>
              <a:path w="5166995" h="467360">
                <a:moveTo>
                  <a:pt x="5113460" y="6350"/>
                </a:moveTo>
                <a:lnTo>
                  <a:pt x="52916" y="6350"/>
                </a:lnTo>
                <a:lnTo>
                  <a:pt x="56853" y="3810"/>
                </a:lnTo>
                <a:lnTo>
                  <a:pt x="60892" y="2539"/>
                </a:lnTo>
                <a:lnTo>
                  <a:pt x="5105484" y="2539"/>
                </a:lnTo>
                <a:lnTo>
                  <a:pt x="5109510" y="3810"/>
                </a:lnTo>
                <a:lnTo>
                  <a:pt x="5110107" y="5079"/>
                </a:lnTo>
                <a:lnTo>
                  <a:pt x="5113460" y="6350"/>
                </a:lnTo>
                <a:close/>
              </a:path>
              <a:path w="5166995" h="467360">
                <a:moveTo>
                  <a:pt x="5124674" y="11429"/>
                </a:moveTo>
                <a:lnTo>
                  <a:pt x="41702" y="11429"/>
                </a:lnTo>
                <a:lnTo>
                  <a:pt x="44788" y="10160"/>
                </a:lnTo>
                <a:lnTo>
                  <a:pt x="49068" y="7620"/>
                </a:lnTo>
                <a:lnTo>
                  <a:pt x="52345" y="6350"/>
                </a:lnTo>
                <a:lnTo>
                  <a:pt x="5114031" y="6350"/>
                </a:lnTo>
                <a:lnTo>
                  <a:pt x="5117854" y="7620"/>
                </a:lnTo>
                <a:lnTo>
                  <a:pt x="5121042" y="10160"/>
                </a:lnTo>
                <a:lnTo>
                  <a:pt x="5124674" y="11429"/>
                </a:lnTo>
                <a:close/>
              </a:path>
              <a:path w="5166995" h="467360">
                <a:moveTo>
                  <a:pt x="32418" y="57150"/>
                </a:moveTo>
                <a:lnTo>
                  <a:pt x="32710" y="55879"/>
                </a:lnTo>
                <a:lnTo>
                  <a:pt x="5164" y="55879"/>
                </a:lnTo>
                <a:lnTo>
                  <a:pt x="6485" y="52070"/>
                </a:lnTo>
                <a:lnTo>
                  <a:pt x="6726" y="52070"/>
                </a:lnTo>
                <a:lnTo>
                  <a:pt x="8199" y="48260"/>
                </a:lnTo>
                <a:lnTo>
                  <a:pt x="10104" y="44450"/>
                </a:lnTo>
                <a:lnTo>
                  <a:pt x="12175" y="40639"/>
                </a:lnTo>
                <a:lnTo>
                  <a:pt x="14410" y="38100"/>
                </a:lnTo>
                <a:lnTo>
                  <a:pt x="14753" y="36829"/>
                </a:lnTo>
                <a:lnTo>
                  <a:pt x="17178" y="34289"/>
                </a:lnTo>
                <a:lnTo>
                  <a:pt x="19363" y="30479"/>
                </a:lnTo>
                <a:lnTo>
                  <a:pt x="22068" y="27939"/>
                </a:lnTo>
                <a:lnTo>
                  <a:pt x="24925" y="25400"/>
                </a:lnTo>
                <a:lnTo>
                  <a:pt x="27910" y="21589"/>
                </a:lnTo>
                <a:lnTo>
                  <a:pt x="31504" y="19050"/>
                </a:lnTo>
                <a:lnTo>
                  <a:pt x="34781" y="16510"/>
                </a:lnTo>
                <a:lnTo>
                  <a:pt x="37676" y="13970"/>
                </a:lnTo>
                <a:lnTo>
                  <a:pt x="41181" y="11429"/>
                </a:lnTo>
                <a:lnTo>
                  <a:pt x="5125195" y="11429"/>
                </a:lnTo>
                <a:lnTo>
                  <a:pt x="5128687" y="13970"/>
                </a:lnTo>
                <a:lnTo>
                  <a:pt x="5132078" y="16510"/>
                </a:lnTo>
                <a:lnTo>
                  <a:pt x="5135329" y="19050"/>
                </a:lnTo>
                <a:lnTo>
                  <a:pt x="5138009" y="21589"/>
                </a:lnTo>
                <a:lnTo>
                  <a:pt x="5141019" y="24129"/>
                </a:lnTo>
                <a:lnTo>
                  <a:pt x="83472" y="24129"/>
                </a:lnTo>
                <a:lnTo>
                  <a:pt x="79713" y="25400"/>
                </a:lnTo>
                <a:lnTo>
                  <a:pt x="74278" y="25400"/>
                </a:lnTo>
                <a:lnTo>
                  <a:pt x="70709" y="26670"/>
                </a:lnTo>
                <a:lnTo>
                  <a:pt x="68423" y="26670"/>
                </a:lnTo>
                <a:lnTo>
                  <a:pt x="64994" y="27939"/>
                </a:lnTo>
                <a:lnTo>
                  <a:pt x="65578" y="27939"/>
                </a:lnTo>
                <a:lnTo>
                  <a:pt x="62238" y="29210"/>
                </a:lnTo>
                <a:lnTo>
                  <a:pt x="62809" y="29210"/>
                </a:lnTo>
                <a:lnTo>
                  <a:pt x="59533" y="30479"/>
                </a:lnTo>
                <a:lnTo>
                  <a:pt x="60092" y="30479"/>
                </a:lnTo>
                <a:lnTo>
                  <a:pt x="56917" y="31750"/>
                </a:lnTo>
                <a:lnTo>
                  <a:pt x="57450" y="31750"/>
                </a:lnTo>
                <a:lnTo>
                  <a:pt x="54364" y="33020"/>
                </a:lnTo>
                <a:lnTo>
                  <a:pt x="54885" y="33020"/>
                </a:lnTo>
                <a:lnTo>
                  <a:pt x="53386" y="34289"/>
                </a:lnTo>
                <a:lnTo>
                  <a:pt x="52395" y="34289"/>
                </a:lnTo>
                <a:lnTo>
                  <a:pt x="49500" y="36829"/>
                </a:lnTo>
                <a:lnTo>
                  <a:pt x="49995" y="36829"/>
                </a:lnTo>
                <a:lnTo>
                  <a:pt x="48598" y="38100"/>
                </a:lnTo>
                <a:lnTo>
                  <a:pt x="47671" y="38100"/>
                </a:lnTo>
                <a:lnTo>
                  <a:pt x="44991" y="40639"/>
                </a:lnTo>
                <a:lnTo>
                  <a:pt x="45449" y="40639"/>
                </a:lnTo>
                <a:lnTo>
                  <a:pt x="44166" y="41910"/>
                </a:lnTo>
                <a:lnTo>
                  <a:pt x="43302" y="41910"/>
                </a:lnTo>
                <a:lnTo>
                  <a:pt x="40864" y="44450"/>
                </a:lnTo>
                <a:lnTo>
                  <a:pt x="41270" y="44450"/>
                </a:lnTo>
                <a:lnTo>
                  <a:pt x="38946" y="46989"/>
                </a:lnTo>
                <a:lnTo>
                  <a:pt x="39340" y="46989"/>
                </a:lnTo>
                <a:lnTo>
                  <a:pt x="37143" y="49529"/>
                </a:lnTo>
                <a:lnTo>
                  <a:pt x="37511" y="49529"/>
                </a:lnTo>
                <a:lnTo>
                  <a:pt x="36482" y="50800"/>
                </a:lnTo>
                <a:lnTo>
                  <a:pt x="35797" y="50800"/>
                </a:lnTo>
                <a:lnTo>
                  <a:pt x="34518" y="53339"/>
                </a:lnTo>
                <a:lnTo>
                  <a:pt x="34196" y="53339"/>
                </a:lnTo>
                <a:lnTo>
                  <a:pt x="32418" y="57150"/>
                </a:lnTo>
                <a:close/>
              </a:path>
              <a:path w="5166995" h="467360">
                <a:moveTo>
                  <a:pt x="5114476" y="35560"/>
                </a:moveTo>
                <a:lnTo>
                  <a:pt x="5111479" y="33020"/>
                </a:lnTo>
                <a:lnTo>
                  <a:pt x="5112012" y="33020"/>
                </a:lnTo>
                <a:lnTo>
                  <a:pt x="5108913" y="31750"/>
                </a:lnTo>
                <a:lnTo>
                  <a:pt x="5109459" y="31750"/>
                </a:lnTo>
                <a:lnTo>
                  <a:pt x="5106272" y="30479"/>
                </a:lnTo>
                <a:lnTo>
                  <a:pt x="5106830" y="30479"/>
                </a:lnTo>
                <a:lnTo>
                  <a:pt x="5103566" y="29210"/>
                </a:lnTo>
                <a:lnTo>
                  <a:pt x="5104138" y="29210"/>
                </a:lnTo>
                <a:lnTo>
                  <a:pt x="5100785" y="27939"/>
                </a:lnTo>
                <a:lnTo>
                  <a:pt x="5101369" y="27939"/>
                </a:lnTo>
                <a:lnTo>
                  <a:pt x="5097940" y="26670"/>
                </a:lnTo>
                <a:lnTo>
                  <a:pt x="5095654" y="26670"/>
                </a:lnTo>
                <a:lnTo>
                  <a:pt x="5092086" y="25400"/>
                </a:lnTo>
                <a:lnTo>
                  <a:pt x="5086650" y="25400"/>
                </a:lnTo>
                <a:lnTo>
                  <a:pt x="5082904" y="24129"/>
                </a:lnTo>
                <a:lnTo>
                  <a:pt x="5141019" y="24129"/>
                </a:lnTo>
                <a:lnTo>
                  <a:pt x="5141451" y="25400"/>
                </a:lnTo>
                <a:lnTo>
                  <a:pt x="5144295" y="27939"/>
                </a:lnTo>
                <a:lnTo>
                  <a:pt x="5146619" y="30479"/>
                </a:lnTo>
                <a:lnTo>
                  <a:pt x="5149198" y="34289"/>
                </a:lnTo>
                <a:lnTo>
                  <a:pt x="5113968" y="34289"/>
                </a:lnTo>
                <a:lnTo>
                  <a:pt x="5114476" y="35560"/>
                </a:lnTo>
                <a:close/>
              </a:path>
              <a:path w="5166995" h="467360">
                <a:moveTo>
                  <a:pt x="67826" y="27939"/>
                </a:moveTo>
                <a:lnTo>
                  <a:pt x="68423" y="26670"/>
                </a:lnTo>
                <a:lnTo>
                  <a:pt x="71331" y="26670"/>
                </a:lnTo>
                <a:lnTo>
                  <a:pt x="67826" y="27939"/>
                </a:lnTo>
                <a:close/>
              </a:path>
              <a:path w="5166995" h="467360">
                <a:moveTo>
                  <a:pt x="5098550" y="27939"/>
                </a:moveTo>
                <a:lnTo>
                  <a:pt x="5095045" y="26670"/>
                </a:lnTo>
                <a:lnTo>
                  <a:pt x="5097940" y="26670"/>
                </a:lnTo>
                <a:lnTo>
                  <a:pt x="5098550" y="27939"/>
                </a:lnTo>
                <a:close/>
              </a:path>
              <a:path w="5166995" h="467360">
                <a:moveTo>
                  <a:pt x="51887" y="35560"/>
                </a:moveTo>
                <a:lnTo>
                  <a:pt x="52395" y="34289"/>
                </a:lnTo>
                <a:lnTo>
                  <a:pt x="53386" y="34289"/>
                </a:lnTo>
                <a:lnTo>
                  <a:pt x="51887" y="35560"/>
                </a:lnTo>
                <a:close/>
              </a:path>
              <a:path w="5166995" h="467360">
                <a:moveTo>
                  <a:pt x="5119162" y="39370"/>
                </a:moveTo>
                <a:lnTo>
                  <a:pt x="5116381" y="36829"/>
                </a:lnTo>
                <a:lnTo>
                  <a:pt x="5116863" y="36829"/>
                </a:lnTo>
                <a:lnTo>
                  <a:pt x="5113968" y="34289"/>
                </a:lnTo>
                <a:lnTo>
                  <a:pt x="5149198" y="34289"/>
                </a:lnTo>
                <a:lnTo>
                  <a:pt x="5151611" y="36829"/>
                </a:lnTo>
                <a:lnTo>
                  <a:pt x="5152368" y="38100"/>
                </a:lnTo>
                <a:lnTo>
                  <a:pt x="5118705" y="38100"/>
                </a:lnTo>
                <a:lnTo>
                  <a:pt x="5119162" y="39370"/>
                </a:lnTo>
                <a:close/>
              </a:path>
              <a:path w="5166995" h="467360">
                <a:moveTo>
                  <a:pt x="47201" y="39370"/>
                </a:moveTo>
                <a:lnTo>
                  <a:pt x="47671" y="38100"/>
                </a:lnTo>
                <a:lnTo>
                  <a:pt x="48598" y="38100"/>
                </a:lnTo>
                <a:lnTo>
                  <a:pt x="47201" y="39370"/>
                </a:lnTo>
                <a:close/>
              </a:path>
              <a:path w="5166995" h="467360">
                <a:moveTo>
                  <a:pt x="5153884" y="40639"/>
                </a:moveTo>
                <a:lnTo>
                  <a:pt x="5121372" y="40639"/>
                </a:lnTo>
                <a:lnTo>
                  <a:pt x="5118705" y="38100"/>
                </a:lnTo>
                <a:lnTo>
                  <a:pt x="5152368" y="38100"/>
                </a:lnTo>
                <a:lnTo>
                  <a:pt x="5153884" y="40639"/>
                </a:lnTo>
                <a:close/>
              </a:path>
              <a:path w="5166995" h="467360">
                <a:moveTo>
                  <a:pt x="5123493" y="43179"/>
                </a:moveTo>
                <a:lnTo>
                  <a:pt x="5120927" y="40639"/>
                </a:lnTo>
                <a:lnTo>
                  <a:pt x="5154201" y="40639"/>
                </a:lnTo>
                <a:lnTo>
                  <a:pt x="5154891" y="41910"/>
                </a:lnTo>
                <a:lnTo>
                  <a:pt x="5123061" y="41910"/>
                </a:lnTo>
                <a:lnTo>
                  <a:pt x="5123493" y="43179"/>
                </a:lnTo>
                <a:close/>
              </a:path>
              <a:path w="5166995" h="467360">
                <a:moveTo>
                  <a:pt x="42883" y="43179"/>
                </a:moveTo>
                <a:lnTo>
                  <a:pt x="43302" y="41910"/>
                </a:lnTo>
                <a:lnTo>
                  <a:pt x="44166" y="41910"/>
                </a:lnTo>
                <a:lnTo>
                  <a:pt x="42883" y="43179"/>
                </a:lnTo>
                <a:close/>
              </a:path>
              <a:path w="5166995" h="467360">
                <a:moveTo>
                  <a:pt x="5130922" y="52070"/>
                </a:moveTo>
                <a:lnTo>
                  <a:pt x="5128865" y="49529"/>
                </a:lnTo>
                <a:lnTo>
                  <a:pt x="5129220" y="49529"/>
                </a:lnTo>
                <a:lnTo>
                  <a:pt x="5127036" y="46989"/>
                </a:lnTo>
                <a:lnTo>
                  <a:pt x="5127417" y="46989"/>
                </a:lnTo>
                <a:lnTo>
                  <a:pt x="5125093" y="44450"/>
                </a:lnTo>
                <a:lnTo>
                  <a:pt x="5125512" y="44450"/>
                </a:lnTo>
                <a:lnTo>
                  <a:pt x="5123061" y="41910"/>
                </a:lnTo>
                <a:lnTo>
                  <a:pt x="5154891" y="41910"/>
                </a:lnTo>
                <a:lnTo>
                  <a:pt x="5156271" y="44450"/>
                </a:lnTo>
                <a:lnTo>
                  <a:pt x="5157897" y="48260"/>
                </a:lnTo>
                <a:lnTo>
                  <a:pt x="5159065" y="50800"/>
                </a:lnTo>
                <a:lnTo>
                  <a:pt x="5130579" y="50800"/>
                </a:lnTo>
                <a:lnTo>
                  <a:pt x="5130922" y="52070"/>
                </a:lnTo>
                <a:close/>
              </a:path>
              <a:path w="5166995" h="467360">
                <a:moveTo>
                  <a:pt x="35454" y="52070"/>
                </a:moveTo>
                <a:lnTo>
                  <a:pt x="35797" y="50800"/>
                </a:lnTo>
                <a:lnTo>
                  <a:pt x="36482" y="50800"/>
                </a:lnTo>
                <a:lnTo>
                  <a:pt x="35454" y="52070"/>
                </a:lnTo>
                <a:close/>
              </a:path>
              <a:path w="5166995" h="467360">
                <a:moveTo>
                  <a:pt x="5132497" y="54610"/>
                </a:moveTo>
                <a:lnTo>
                  <a:pt x="5130579" y="50800"/>
                </a:lnTo>
                <a:lnTo>
                  <a:pt x="5159065" y="50800"/>
                </a:lnTo>
                <a:lnTo>
                  <a:pt x="5159650" y="52070"/>
                </a:lnTo>
                <a:lnTo>
                  <a:pt x="5159891" y="52070"/>
                </a:lnTo>
                <a:lnTo>
                  <a:pt x="5160331" y="53339"/>
                </a:lnTo>
                <a:lnTo>
                  <a:pt x="5132180" y="53339"/>
                </a:lnTo>
                <a:lnTo>
                  <a:pt x="5132497" y="54610"/>
                </a:lnTo>
                <a:close/>
              </a:path>
              <a:path w="5166995" h="467360">
                <a:moveTo>
                  <a:pt x="33879" y="54610"/>
                </a:moveTo>
                <a:lnTo>
                  <a:pt x="34196" y="53339"/>
                </a:lnTo>
                <a:lnTo>
                  <a:pt x="34518" y="53339"/>
                </a:lnTo>
                <a:lnTo>
                  <a:pt x="33879" y="54610"/>
                </a:lnTo>
                <a:close/>
              </a:path>
              <a:path w="5166995" h="467360">
                <a:moveTo>
                  <a:pt x="5133958" y="57150"/>
                </a:moveTo>
                <a:lnTo>
                  <a:pt x="5132180" y="53339"/>
                </a:lnTo>
                <a:lnTo>
                  <a:pt x="5160331" y="53339"/>
                </a:lnTo>
                <a:lnTo>
                  <a:pt x="5161212" y="55879"/>
                </a:lnTo>
                <a:lnTo>
                  <a:pt x="5133665" y="55879"/>
                </a:lnTo>
                <a:lnTo>
                  <a:pt x="5133958" y="57150"/>
                </a:lnTo>
                <a:close/>
              </a:path>
              <a:path w="5166995" h="467360">
                <a:moveTo>
                  <a:pt x="5125195" y="454660"/>
                </a:moveTo>
                <a:lnTo>
                  <a:pt x="41181" y="454660"/>
                </a:lnTo>
                <a:lnTo>
                  <a:pt x="37676" y="452120"/>
                </a:lnTo>
                <a:lnTo>
                  <a:pt x="34781" y="450850"/>
                </a:lnTo>
                <a:lnTo>
                  <a:pt x="31504" y="448310"/>
                </a:lnTo>
                <a:lnTo>
                  <a:pt x="27910" y="444500"/>
                </a:lnTo>
                <a:lnTo>
                  <a:pt x="24925" y="441960"/>
                </a:lnTo>
                <a:lnTo>
                  <a:pt x="22068" y="439420"/>
                </a:lnTo>
                <a:lnTo>
                  <a:pt x="19363" y="435610"/>
                </a:lnTo>
                <a:lnTo>
                  <a:pt x="17178" y="433070"/>
                </a:lnTo>
                <a:lnTo>
                  <a:pt x="14753" y="429260"/>
                </a:lnTo>
                <a:lnTo>
                  <a:pt x="14410" y="429260"/>
                </a:lnTo>
                <a:lnTo>
                  <a:pt x="12175" y="425450"/>
                </a:lnTo>
                <a:lnTo>
                  <a:pt x="10104" y="421639"/>
                </a:lnTo>
                <a:lnTo>
                  <a:pt x="8199" y="417829"/>
                </a:lnTo>
                <a:lnTo>
                  <a:pt x="6726" y="415289"/>
                </a:lnTo>
                <a:lnTo>
                  <a:pt x="6485" y="414020"/>
                </a:lnTo>
                <a:lnTo>
                  <a:pt x="4948" y="410210"/>
                </a:lnTo>
                <a:lnTo>
                  <a:pt x="3602" y="406400"/>
                </a:lnTo>
                <a:lnTo>
                  <a:pt x="2446" y="402589"/>
                </a:lnTo>
                <a:lnTo>
                  <a:pt x="1621" y="398779"/>
                </a:lnTo>
                <a:lnTo>
                  <a:pt x="1494" y="397510"/>
                </a:lnTo>
                <a:lnTo>
                  <a:pt x="846" y="394970"/>
                </a:lnTo>
                <a:lnTo>
                  <a:pt x="211" y="389889"/>
                </a:lnTo>
                <a:lnTo>
                  <a:pt x="25" y="387350"/>
                </a:lnTo>
                <a:lnTo>
                  <a:pt x="0" y="80010"/>
                </a:lnTo>
                <a:lnTo>
                  <a:pt x="211" y="77470"/>
                </a:lnTo>
                <a:lnTo>
                  <a:pt x="846" y="72389"/>
                </a:lnTo>
                <a:lnTo>
                  <a:pt x="1494" y="68579"/>
                </a:lnTo>
                <a:lnTo>
                  <a:pt x="1621" y="68579"/>
                </a:lnTo>
                <a:lnTo>
                  <a:pt x="2446" y="64770"/>
                </a:lnTo>
                <a:lnTo>
                  <a:pt x="3602" y="60960"/>
                </a:lnTo>
                <a:lnTo>
                  <a:pt x="4948" y="55879"/>
                </a:lnTo>
                <a:lnTo>
                  <a:pt x="32710" y="55879"/>
                </a:lnTo>
                <a:lnTo>
                  <a:pt x="31627" y="58420"/>
                </a:lnTo>
                <a:lnTo>
                  <a:pt x="31352" y="58420"/>
                </a:lnTo>
                <a:lnTo>
                  <a:pt x="29866" y="62229"/>
                </a:lnTo>
                <a:lnTo>
                  <a:pt x="30120" y="62229"/>
                </a:lnTo>
                <a:lnTo>
                  <a:pt x="28799" y="64770"/>
                </a:lnTo>
                <a:lnTo>
                  <a:pt x="29002" y="64770"/>
                </a:lnTo>
                <a:lnTo>
                  <a:pt x="27846" y="67310"/>
                </a:lnTo>
                <a:lnTo>
                  <a:pt x="28037" y="67310"/>
                </a:lnTo>
                <a:lnTo>
                  <a:pt x="27376" y="69850"/>
                </a:lnTo>
                <a:lnTo>
                  <a:pt x="27199" y="69850"/>
                </a:lnTo>
                <a:lnTo>
                  <a:pt x="26373" y="73660"/>
                </a:lnTo>
                <a:lnTo>
                  <a:pt x="25852" y="76200"/>
                </a:lnTo>
                <a:lnTo>
                  <a:pt x="25641" y="78739"/>
                </a:lnTo>
                <a:lnTo>
                  <a:pt x="25353" y="81279"/>
                </a:lnTo>
                <a:lnTo>
                  <a:pt x="25294" y="82550"/>
                </a:lnTo>
                <a:lnTo>
                  <a:pt x="25205" y="86360"/>
                </a:lnTo>
                <a:lnTo>
                  <a:pt x="25192" y="381000"/>
                </a:lnTo>
                <a:lnTo>
                  <a:pt x="25256" y="383539"/>
                </a:lnTo>
                <a:lnTo>
                  <a:pt x="25450" y="386079"/>
                </a:lnTo>
                <a:lnTo>
                  <a:pt x="25484" y="387350"/>
                </a:lnTo>
                <a:lnTo>
                  <a:pt x="25954" y="391160"/>
                </a:lnTo>
                <a:lnTo>
                  <a:pt x="26500" y="393700"/>
                </a:lnTo>
                <a:lnTo>
                  <a:pt x="26648" y="393700"/>
                </a:lnTo>
                <a:lnTo>
                  <a:pt x="27199" y="396239"/>
                </a:lnTo>
                <a:lnTo>
                  <a:pt x="27046" y="396239"/>
                </a:lnTo>
                <a:lnTo>
                  <a:pt x="28037" y="400050"/>
                </a:lnTo>
                <a:lnTo>
                  <a:pt x="28232" y="400050"/>
                </a:lnTo>
                <a:lnTo>
                  <a:pt x="29002" y="402589"/>
                </a:lnTo>
                <a:lnTo>
                  <a:pt x="29239" y="402589"/>
                </a:lnTo>
                <a:lnTo>
                  <a:pt x="30120" y="405129"/>
                </a:lnTo>
                <a:lnTo>
                  <a:pt x="30361" y="405129"/>
                </a:lnTo>
                <a:lnTo>
                  <a:pt x="31352" y="407670"/>
                </a:lnTo>
                <a:lnTo>
                  <a:pt x="31085" y="407670"/>
                </a:lnTo>
                <a:lnTo>
                  <a:pt x="32710" y="410210"/>
                </a:lnTo>
                <a:lnTo>
                  <a:pt x="32418" y="410210"/>
                </a:lnTo>
                <a:lnTo>
                  <a:pt x="34196" y="412750"/>
                </a:lnTo>
                <a:lnTo>
                  <a:pt x="33879" y="412750"/>
                </a:lnTo>
                <a:lnTo>
                  <a:pt x="35797" y="415289"/>
                </a:lnTo>
                <a:lnTo>
                  <a:pt x="35454" y="415289"/>
                </a:lnTo>
                <a:lnTo>
                  <a:pt x="37511" y="417829"/>
                </a:lnTo>
                <a:lnTo>
                  <a:pt x="37143" y="417829"/>
                </a:lnTo>
                <a:lnTo>
                  <a:pt x="39340" y="420370"/>
                </a:lnTo>
                <a:lnTo>
                  <a:pt x="40108" y="420370"/>
                </a:lnTo>
                <a:lnTo>
                  <a:pt x="41270" y="421639"/>
                </a:lnTo>
                <a:lnTo>
                  <a:pt x="40864" y="421639"/>
                </a:lnTo>
                <a:lnTo>
                  <a:pt x="43302" y="424179"/>
                </a:lnTo>
                <a:lnTo>
                  <a:pt x="42883" y="424179"/>
                </a:lnTo>
                <a:lnTo>
                  <a:pt x="45449" y="426720"/>
                </a:lnTo>
                <a:lnTo>
                  <a:pt x="46331" y="426720"/>
                </a:lnTo>
                <a:lnTo>
                  <a:pt x="47671" y="427989"/>
                </a:lnTo>
                <a:lnTo>
                  <a:pt x="47201" y="427989"/>
                </a:lnTo>
                <a:lnTo>
                  <a:pt x="49995" y="430529"/>
                </a:lnTo>
                <a:lnTo>
                  <a:pt x="50948" y="430529"/>
                </a:lnTo>
                <a:lnTo>
                  <a:pt x="52395" y="431800"/>
                </a:lnTo>
                <a:lnTo>
                  <a:pt x="51887" y="431800"/>
                </a:lnTo>
                <a:lnTo>
                  <a:pt x="54885" y="433070"/>
                </a:lnTo>
                <a:lnTo>
                  <a:pt x="54364" y="433070"/>
                </a:lnTo>
                <a:lnTo>
                  <a:pt x="57450" y="434339"/>
                </a:lnTo>
                <a:lnTo>
                  <a:pt x="56917" y="434339"/>
                </a:lnTo>
                <a:lnTo>
                  <a:pt x="60092" y="435610"/>
                </a:lnTo>
                <a:lnTo>
                  <a:pt x="59533" y="435610"/>
                </a:lnTo>
                <a:lnTo>
                  <a:pt x="62809" y="436879"/>
                </a:lnTo>
                <a:lnTo>
                  <a:pt x="62238" y="436879"/>
                </a:lnTo>
                <a:lnTo>
                  <a:pt x="65578" y="438150"/>
                </a:lnTo>
                <a:lnTo>
                  <a:pt x="64994" y="438150"/>
                </a:lnTo>
                <a:lnTo>
                  <a:pt x="68423" y="439420"/>
                </a:lnTo>
                <a:lnTo>
                  <a:pt x="67826" y="439420"/>
                </a:lnTo>
                <a:lnTo>
                  <a:pt x="71331" y="440689"/>
                </a:lnTo>
                <a:lnTo>
                  <a:pt x="73655" y="440689"/>
                </a:lnTo>
                <a:lnTo>
                  <a:pt x="77300" y="441960"/>
                </a:lnTo>
                <a:lnTo>
                  <a:pt x="5141019" y="441960"/>
                </a:lnTo>
                <a:lnTo>
                  <a:pt x="5138009" y="445770"/>
                </a:lnTo>
                <a:lnTo>
                  <a:pt x="5135329" y="447039"/>
                </a:lnTo>
                <a:lnTo>
                  <a:pt x="5132078" y="449579"/>
                </a:lnTo>
                <a:lnTo>
                  <a:pt x="5128687" y="452120"/>
                </a:lnTo>
                <a:lnTo>
                  <a:pt x="5125195" y="454660"/>
                </a:lnTo>
                <a:close/>
              </a:path>
              <a:path w="5166995" h="467360">
                <a:moveTo>
                  <a:pt x="5135291" y="59689"/>
                </a:moveTo>
                <a:lnTo>
                  <a:pt x="5133665" y="55879"/>
                </a:lnTo>
                <a:lnTo>
                  <a:pt x="5161212" y="55879"/>
                </a:lnTo>
                <a:lnTo>
                  <a:pt x="5161993" y="58420"/>
                </a:lnTo>
                <a:lnTo>
                  <a:pt x="5135024" y="58420"/>
                </a:lnTo>
                <a:lnTo>
                  <a:pt x="5135291" y="59689"/>
                </a:lnTo>
                <a:close/>
              </a:path>
              <a:path w="5166995" h="467360">
                <a:moveTo>
                  <a:pt x="31085" y="59689"/>
                </a:moveTo>
                <a:lnTo>
                  <a:pt x="31352" y="58420"/>
                </a:lnTo>
                <a:lnTo>
                  <a:pt x="31627" y="58420"/>
                </a:lnTo>
                <a:lnTo>
                  <a:pt x="31085" y="59689"/>
                </a:lnTo>
                <a:close/>
              </a:path>
              <a:path w="5166995" h="467360">
                <a:moveTo>
                  <a:pt x="5139330" y="71120"/>
                </a:moveTo>
                <a:lnTo>
                  <a:pt x="5138339" y="67310"/>
                </a:lnTo>
                <a:lnTo>
                  <a:pt x="5138517" y="67310"/>
                </a:lnTo>
                <a:lnTo>
                  <a:pt x="5137361" y="64770"/>
                </a:lnTo>
                <a:lnTo>
                  <a:pt x="5137577" y="64770"/>
                </a:lnTo>
                <a:lnTo>
                  <a:pt x="5136256" y="62229"/>
                </a:lnTo>
                <a:lnTo>
                  <a:pt x="5136498" y="62229"/>
                </a:lnTo>
                <a:lnTo>
                  <a:pt x="5135024" y="58420"/>
                </a:lnTo>
                <a:lnTo>
                  <a:pt x="5161993" y="58420"/>
                </a:lnTo>
                <a:lnTo>
                  <a:pt x="5162774" y="60960"/>
                </a:lnTo>
                <a:lnTo>
                  <a:pt x="5163764" y="63500"/>
                </a:lnTo>
                <a:lnTo>
                  <a:pt x="5164742" y="68579"/>
                </a:lnTo>
                <a:lnTo>
                  <a:pt x="5165119" y="69850"/>
                </a:lnTo>
                <a:lnTo>
                  <a:pt x="5139177" y="69850"/>
                </a:lnTo>
                <a:lnTo>
                  <a:pt x="5139330" y="71120"/>
                </a:lnTo>
                <a:close/>
              </a:path>
              <a:path w="5166995" h="467360">
                <a:moveTo>
                  <a:pt x="27046" y="71120"/>
                </a:moveTo>
                <a:lnTo>
                  <a:pt x="27199" y="69850"/>
                </a:lnTo>
                <a:lnTo>
                  <a:pt x="27376" y="69850"/>
                </a:lnTo>
                <a:lnTo>
                  <a:pt x="27046" y="71120"/>
                </a:lnTo>
                <a:close/>
              </a:path>
              <a:path w="5166995" h="467360">
                <a:moveTo>
                  <a:pt x="5166445" y="384810"/>
                </a:moveTo>
                <a:lnTo>
                  <a:pt x="5141082" y="384810"/>
                </a:lnTo>
                <a:lnTo>
                  <a:pt x="5141082" y="82550"/>
                </a:lnTo>
                <a:lnTo>
                  <a:pt x="5140828" y="78739"/>
                </a:lnTo>
                <a:lnTo>
                  <a:pt x="5140422" y="76200"/>
                </a:lnTo>
                <a:lnTo>
                  <a:pt x="5139863" y="73660"/>
                </a:lnTo>
                <a:lnTo>
                  <a:pt x="5140003" y="73660"/>
                </a:lnTo>
                <a:lnTo>
                  <a:pt x="5139177" y="69850"/>
                </a:lnTo>
                <a:lnTo>
                  <a:pt x="5165119" y="69850"/>
                </a:lnTo>
                <a:lnTo>
                  <a:pt x="5165619" y="72389"/>
                </a:lnTo>
                <a:lnTo>
                  <a:pt x="5166089" y="76200"/>
                </a:lnTo>
                <a:lnTo>
                  <a:pt x="5166444" y="81279"/>
                </a:lnTo>
                <a:lnTo>
                  <a:pt x="5166487" y="82550"/>
                </a:lnTo>
                <a:lnTo>
                  <a:pt x="5166445" y="384810"/>
                </a:lnTo>
                <a:close/>
              </a:path>
              <a:path w="5166995" h="467360">
                <a:moveTo>
                  <a:pt x="25484" y="80010"/>
                </a:moveTo>
                <a:lnTo>
                  <a:pt x="25548" y="78739"/>
                </a:lnTo>
                <a:lnTo>
                  <a:pt x="25484" y="80010"/>
                </a:lnTo>
                <a:close/>
              </a:path>
              <a:path w="5166995" h="467360">
                <a:moveTo>
                  <a:pt x="5140892" y="80010"/>
                </a:moveTo>
                <a:lnTo>
                  <a:pt x="5140735" y="78739"/>
                </a:lnTo>
                <a:lnTo>
                  <a:pt x="5140892" y="80010"/>
                </a:lnTo>
                <a:close/>
              </a:path>
              <a:path w="5166995" h="467360">
                <a:moveTo>
                  <a:pt x="5165932" y="391160"/>
                </a:moveTo>
                <a:lnTo>
                  <a:pt x="5140422" y="391160"/>
                </a:lnTo>
                <a:lnTo>
                  <a:pt x="5140892" y="387350"/>
                </a:lnTo>
                <a:lnTo>
                  <a:pt x="5140921" y="386079"/>
                </a:lnTo>
                <a:lnTo>
                  <a:pt x="5141108" y="383539"/>
                </a:lnTo>
                <a:lnTo>
                  <a:pt x="5141082" y="384810"/>
                </a:lnTo>
                <a:lnTo>
                  <a:pt x="5166445" y="384810"/>
                </a:lnTo>
                <a:lnTo>
                  <a:pt x="5166326" y="387350"/>
                </a:lnTo>
                <a:lnTo>
                  <a:pt x="5166089" y="389889"/>
                </a:lnTo>
                <a:lnTo>
                  <a:pt x="5165932" y="391160"/>
                </a:lnTo>
                <a:close/>
              </a:path>
              <a:path w="5166995" h="467360">
                <a:moveTo>
                  <a:pt x="25353" y="384810"/>
                </a:moveTo>
                <a:lnTo>
                  <a:pt x="25262" y="383624"/>
                </a:lnTo>
                <a:lnTo>
                  <a:pt x="25353" y="384810"/>
                </a:lnTo>
                <a:close/>
              </a:path>
              <a:path w="5166995" h="467360">
                <a:moveTo>
                  <a:pt x="26068" y="391160"/>
                </a:moveTo>
                <a:lnTo>
                  <a:pt x="25852" y="389889"/>
                </a:lnTo>
                <a:lnTo>
                  <a:pt x="26068" y="391160"/>
                </a:lnTo>
                <a:close/>
              </a:path>
              <a:path w="5166995" h="467360">
                <a:moveTo>
                  <a:pt x="5165619" y="393700"/>
                </a:moveTo>
                <a:lnTo>
                  <a:pt x="5139863" y="393700"/>
                </a:lnTo>
                <a:lnTo>
                  <a:pt x="5140523" y="389889"/>
                </a:lnTo>
                <a:lnTo>
                  <a:pt x="5140422" y="391160"/>
                </a:lnTo>
                <a:lnTo>
                  <a:pt x="5165932" y="391160"/>
                </a:lnTo>
                <a:lnTo>
                  <a:pt x="5165619" y="393700"/>
                </a:lnTo>
                <a:close/>
              </a:path>
              <a:path w="5166995" h="467360">
                <a:moveTo>
                  <a:pt x="26648" y="393700"/>
                </a:moveTo>
                <a:lnTo>
                  <a:pt x="26500" y="393700"/>
                </a:lnTo>
                <a:lnTo>
                  <a:pt x="26373" y="392429"/>
                </a:lnTo>
                <a:lnTo>
                  <a:pt x="26648" y="393700"/>
                </a:lnTo>
                <a:close/>
              </a:path>
              <a:path w="5166995" h="467360">
                <a:moveTo>
                  <a:pt x="5164414" y="400050"/>
                </a:moveTo>
                <a:lnTo>
                  <a:pt x="5138339" y="400050"/>
                </a:lnTo>
                <a:lnTo>
                  <a:pt x="5139330" y="396239"/>
                </a:lnTo>
                <a:lnTo>
                  <a:pt x="5139177" y="396239"/>
                </a:lnTo>
                <a:lnTo>
                  <a:pt x="5140003" y="392429"/>
                </a:lnTo>
                <a:lnTo>
                  <a:pt x="5139863" y="393700"/>
                </a:lnTo>
                <a:lnTo>
                  <a:pt x="5165619" y="393700"/>
                </a:lnTo>
                <a:lnTo>
                  <a:pt x="5164869" y="397510"/>
                </a:lnTo>
                <a:lnTo>
                  <a:pt x="5164742" y="398779"/>
                </a:lnTo>
                <a:lnTo>
                  <a:pt x="5164414" y="400050"/>
                </a:lnTo>
                <a:close/>
              </a:path>
              <a:path w="5166995" h="467360">
                <a:moveTo>
                  <a:pt x="28232" y="400050"/>
                </a:moveTo>
                <a:lnTo>
                  <a:pt x="28037" y="400050"/>
                </a:lnTo>
                <a:lnTo>
                  <a:pt x="27846" y="398779"/>
                </a:lnTo>
                <a:lnTo>
                  <a:pt x="28232" y="400050"/>
                </a:lnTo>
                <a:close/>
              </a:path>
              <a:path w="5166995" h="467360">
                <a:moveTo>
                  <a:pt x="5163758" y="402589"/>
                </a:moveTo>
                <a:lnTo>
                  <a:pt x="5137361" y="402589"/>
                </a:lnTo>
                <a:lnTo>
                  <a:pt x="5138517" y="398779"/>
                </a:lnTo>
                <a:lnTo>
                  <a:pt x="5138339" y="400050"/>
                </a:lnTo>
                <a:lnTo>
                  <a:pt x="5164414" y="400050"/>
                </a:lnTo>
                <a:lnTo>
                  <a:pt x="5163758" y="402589"/>
                </a:lnTo>
                <a:close/>
              </a:path>
              <a:path w="5166995" h="467360">
                <a:moveTo>
                  <a:pt x="29239" y="402589"/>
                </a:moveTo>
                <a:lnTo>
                  <a:pt x="29002" y="402589"/>
                </a:lnTo>
                <a:lnTo>
                  <a:pt x="28799" y="401320"/>
                </a:lnTo>
                <a:lnTo>
                  <a:pt x="29239" y="402589"/>
                </a:lnTo>
                <a:close/>
              </a:path>
              <a:path w="5166995" h="467360">
                <a:moveTo>
                  <a:pt x="5163102" y="405129"/>
                </a:moveTo>
                <a:lnTo>
                  <a:pt x="5136256" y="405129"/>
                </a:lnTo>
                <a:lnTo>
                  <a:pt x="5137577" y="401320"/>
                </a:lnTo>
                <a:lnTo>
                  <a:pt x="5137361" y="402589"/>
                </a:lnTo>
                <a:lnTo>
                  <a:pt x="5163758" y="402589"/>
                </a:lnTo>
                <a:lnTo>
                  <a:pt x="5163102" y="405129"/>
                </a:lnTo>
                <a:close/>
              </a:path>
              <a:path w="5166995" h="467360">
                <a:moveTo>
                  <a:pt x="30361" y="405129"/>
                </a:moveTo>
                <a:lnTo>
                  <a:pt x="30120" y="405129"/>
                </a:lnTo>
                <a:lnTo>
                  <a:pt x="29866" y="403860"/>
                </a:lnTo>
                <a:lnTo>
                  <a:pt x="30361" y="405129"/>
                </a:lnTo>
                <a:close/>
              </a:path>
              <a:path w="5166995" h="467360">
                <a:moveTo>
                  <a:pt x="5157084" y="420370"/>
                </a:moveTo>
                <a:lnTo>
                  <a:pt x="5127036" y="420370"/>
                </a:lnTo>
                <a:lnTo>
                  <a:pt x="5129220" y="417829"/>
                </a:lnTo>
                <a:lnTo>
                  <a:pt x="5128865" y="417829"/>
                </a:lnTo>
                <a:lnTo>
                  <a:pt x="5130922" y="415289"/>
                </a:lnTo>
                <a:lnTo>
                  <a:pt x="5130579" y="415289"/>
                </a:lnTo>
                <a:lnTo>
                  <a:pt x="5132497" y="412750"/>
                </a:lnTo>
                <a:lnTo>
                  <a:pt x="5132180" y="412750"/>
                </a:lnTo>
                <a:lnTo>
                  <a:pt x="5133958" y="410210"/>
                </a:lnTo>
                <a:lnTo>
                  <a:pt x="5133665" y="410210"/>
                </a:lnTo>
                <a:lnTo>
                  <a:pt x="5135291" y="407670"/>
                </a:lnTo>
                <a:lnTo>
                  <a:pt x="5135024" y="407670"/>
                </a:lnTo>
                <a:lnTo>
                  <a:pt x="5136498" y="403860"/>
                </a:lnTo>
                <a:lnTo>
                  <a:pt x="5136256" y="405129"/>
                </a:lnTo>
                <a:lnTo>
                  <a:pt x="5163102" y="405129"/>
                </a:lnTo>
                <a:lnTo>
                  <a:pt x="5162774" y="406400"/>
                </a:lnTo>
                <a:lnTo>
                  <a:pt x="5161428" y="410210"/>
                </a:lnTo>
                <a:lnTo>
                  <a:pt x="5159891" y="414020"/>
                </a:lnTo>
                <a:lnTo>
                  <a:pt x="5159650" y="415289"/>
                </a:lnTo>
                <a:lnTo>
                  <a:pt x="5157897" y="419100"/>
                </a:lnTo>
                <a:lnTo>
                  <a:pt x="5157084" y="420370"/>
                </a:lnTo>
                <a:close/>
              </a:path>
              <a:path w="5166995" h="467360">
                <a:moveTo>
                  <a:pt x="40108" y="420370"/>
                </a:moveTo>
                <a:lnTo>
                  <a:pt x="39340" y="420370"/>
                </a:lnTo>
                <a:lnTo>
                  <a:pt x="38946" y="419100"/>
                </a:lnTo>
                <a:lnTo>
                  <a:pt x="40108" y="420370"/>
                </a:lnTo>
                <a:close/>
              </a:path>
              <a:path w="5166995" h="467360">
                <a:moveTo>
                  <a:pt x="5153126" y="426720"/>
                </a:moveTo>
                <a:lnTo>
                  <a:pt x="5120927" y="426720"/>
                </a:lnTo>
                <a:lnTo>
                  <a:pt x="5123493" y="424179"/>
                </a:lnTo>
                <a:lnTo>
                  <a:pt x="5123061" y="424179"/>
                </a:lnTo>
                <a:lnTo>
                  <a:pt x="5125512" y="421639"/>
                </a:lnTo>
                <a:lnTo>
                  <a:pt x="5125093" y="421639"/>
                </a:lnTo>
                <a:lnTo>
                  <a:pt x="5127417" y="419100"/>
                </a:lnTo>
                <a:lnTo>
                  <a:pt x="5127036" y="420370"/>
                </a:lnTo>
                <a:lnTo>
                  <a:pt x="5157084" y="420370"/>
                </a:lnTo>
                <a:lnTo>
                  <a:pt x="5156271" y="421639"/>
                </a:lnTo>
                <a:lnTo>
                  <a:pt x="5154201" y="425450"/>
                </a:lnTo>
                <a:lnTo>
                  <a:pt x="5153884" y="425450"/>
                </a:lnTo>
                <a:lnTo>
                  <a:pt x="5153126" y="426720"/>
                </a:lnTo>
                <a:close/>
              </a:path>
              <a:path w="5166995" h="467360">
                <a:moveTo>
                  <a:pt x="46331" y="426720"/>
                </a:moveTo>
                <a:lnTo>
                  <a:pt x="45449" y="426720"/>
                </a:lnTo>
                <a:lnTo>
                  <a:pt x="44991" y="425450"/>
                </a:lnTo>
                <a:lnTo>
                  <a:pt x="46331" y="426720"/>
                </a:lnTo>
                <a:close/>
              </a:path>
              <a:path w="5166995" h="467360">
                <a:moveTo>
                  <a:pt x="5150806" y="430529"/>
                </a:moveTo>
                <a:lnTo>
                  <a:pt x="5116381" y="430529"/>
                </a:lnTo>
                <a:lnTo>
                  <a:pt x="5119162" y="427989"/>
                </a:lnTo>
                <a:lnTo>
                  <a:pt x="5118705" y="427989"/>
                </a:lnTo>
                <a:lnTo>
                  <a:pt x="5121372" y="425450"/>
                </a:lnTo>
                <a:lnTo>
                  <a:pt x="5120927" y="426720"/>
                </a:lnTo>
                <a:lnTo>
                  <a:pt x="5153126" y="426720"/>
                </a:lnTo>
                <a:lnTo>
                  <a:pt x="5151611" y="429260"/>
                </a:lnTo>
                <a:lnTo>
                  <a:pt x="5150806" y="430529"/>
                </a:lnTo>
                <a:close/>
              </a:path>
              <a:path w="5166995" h="467360">
                <a:moveTo>
                  <a:pt x="50948" y="430529"/>
                </a:moveTo>
                <a:lnTo>
                  <a:pt x="49995" y="430529"/>
                </a:lnTo>
                <a:lnTo>
                  <a:pt x="49500" y="429260"/>
                </a:lnTo>
                <a:lnTo>
                  <a:pt x="50948" y="430529"/>
                </a:lnTo>
                <a:close/>
              </a:path>
              <a:path w="5166995" h="467360">
                <a:moveTo>
                  <a:pt x="5141451" y="441960"/>
                </a:moveTo>
                <a:lnTo>
                  <a:pt x="5089076" y="441960"/>
                </a:lnTo>
                <a:lnTo>
                  <a:pt x="5092708" y="440689"/>
                </a:lnTo>
                <a:lnTo>
                  <a:pt x="5095045" y="440689"/>
                </a:lnTo>
                <a:lnTo>
                  <a:pt x="5098550" y="439420"/>
                </a:lnTo>
                <a:lnTo>
                  <a:pt x="5097940" y="439420"/>
                </a:lnTo>
                <a:lnTo>
                  <a:pt x="5101369" y="438150"/>
                </a:lnTo>
                <a:lnTo>
                  <a:pt x="5100785" y="438150"/>
                </a:lnTo>
                <a:lnTo>
                  <a:pt x="5104138" y="436879"/>
                </a:lnTo>
                <a:lnTo>
                  <a:pt x="5103566" y="436879"/>
                </a:lnTo>
                <a:lnTo>
                  <a:pt x="5106830" y="435610"/>
                </a:lnTo>
                <a:lnTo>
                  <a:pt x="5106272" y="435610"/>
                </a:lnTo>
                <a:lnTo>
                  <a:pt x="5109459" y="434339"/>
                </a:lnTo>
                <a:lnTo>
                  <a:pt x="5108913" y="434339"/>
                </a:lnTo>
                <a:lnTo>
                  <a:pt x="5112012" y="433070"/>
                </a:lnTo>
                <a:lnTo>
                  <a:pt x="5111479" y="433070"/>
                </a:lnTo>
                <a:lnTo>
                  <a:pt x="5114476" y="431800"/>
                </a:lnTo>
                <a:lnTo>
                  <a:pt x="5113968" y="431800"/>
                </a:lnTo>
                <a:lnTo>
                  <a:pt x="5116863" y="429260"/>
                </a:lnTo>
                <a:lnTo>
                  <a:pt x="5116381" y="430529"/>
                </a:lnTo>
                <a:lnTo>
                  <a:pt x="5150806" y="430529"/>
                </a:lnTo>
                <a:lnTo>
                  <a:pt x="5149198" y="433070"/>
                </a:lnTo>
                <a:lnTo>
                  <a:pt x="5146619" y="435610"/>
                </a:lnTo>
                <a:lnTo>
                  <a:pt x="5144295" y="439420"/>
                </a:lnTo>
                <a:lnTo>
                  <a:pt x="5141451" y="441960"/>
                </a:lnTo>
                <a:close/>
              </a:path>
              <a:path w="5166995" h="467360">
                <a:moveTo>
                  <a:pt x="74278" y="440689"/>
                </a:moveTo>
                <a:lnTo>
                  <a:pt x="71331" y="440689"/>
                </a:lnTo>
                <a:lnTo>
                  <a:pt x="70709" y="439420"/>
                </a:lnTo>
                <a:lnTo>
                  <a:pt x="74278" y="440689"/>
                </a:lnTo>
                <a:close/>
              </a:path>
              <a:path w="5166995" h="467360">
                <a:moveTo>
                  <a:pt x="5095045" y="440689"/>
                </a:moveTo>
                <a:lnTo>
                  <a:pt x="5092086" y="440689"/>
                </a:lnTo>
                <a:lnTo>
                  <a:pt x="5095654" y="439420"/>
                </a:lnTo>
                <a:lnTo>
                  <a:pt x="5095045" y="440689"/>
                </a:lnTo>
                <a:close/>
              </a:path>
              <a:path w="5166995" h="467360">
                <a:moveTo>
                  <a:pt x="80361" y="441960"/>
                </a:moveTo>
                <a:lnTo>
                  <a:pt x="77300" y="441960"/>
                </a:lnTo>
                <a:lnTo>
                  <a:pt x="76665" y="440689"/>
                </a:lnTo>
                <a:lnTo>
                  <a:pt x="80361" y="441960"/>
                </a:lnTo>
                <a:close/>
              </a:path>
              <a:path w="5166995" h="467360">
                <a:moveTo>
                  <a:pt x="5089076" y="441960"/>
                </a:moveTo>
                <a:lnTo>
                  <a:pt x="5086015" y="441960"/>
                </a:lnTo>
                <a:lnTo>
                  <a:pt x="5089711" y="440689"/>
                </a:lnTo>
                <a:lnTo>
                  <a:pt x="5089076" y="441960"/>
                </a:lnTo>
                <a:close/>
              </a:path>
              <a:path w="5166995" h="467360">
                <a:moveTo>
                  <a:pt x="5114031" y="461010"/>
                </a:moveTo>
                <a:lnTo>
                  <a:pt x="52345" y="461010"/>
                </a:lnTo>
                <a:lnTo>
                  <a:pt x="49068" y="458470"/>
                </a:lnTo>
                <a:lnTo>
                  <a:pt x="44788" y="457200"/>
                </a:lnTo>
                <a:lnTo>
                  <a:pt x="41702" y="454660"/>
                </a:lnTo>
                <a:lnTo>
                  <a:pt x="5124674" y="454660"/>
                </a:lnTo>
                <a:lnTo>
                  <a:pt x="5121042" y="457200"/>
                </a:lnTo>
                <a:lnTo>
                  <a:pt x="5117854" y="458470"/>
                </a:lnTo>
                <a:lnTo>
                  <a:pt x="5114031" y="461010"/>
                </a:lnTo>
                <a:close/>
              </a:path>
              <a:path w="5166995" h="467360">
                <a:moveTo>
                  <a:pt x="5097178" y="466089"/>
                </a:moveTo>
                <a:lnTo>
                  <a:pt x="68575" y="466089"/>
                </a:lnTo>
                <a:lnTo>
                  <a:pt x="65007" y="464820"/>
                </a:lnTo>
                <a:lnTo>
                  <a:pt x="56853" y="462279"/>
                </a:lnTo>
                <a:lnTo>
                  <a:pt x="52916" y="461010"/>
                </a:lnTo>
                <a:lnTo>
                  <a:pt x="5113460" y="461010"/>
                </a:lnTo>
                <a:lnTo>
                  <a:pt x="5110107" y="462279"/>
                </a:lnTo>
                <a:lnTo>
                  <a:pt x="5105484" y="463550"/>
                </a:lnTo>
                <a:lnTo>
                  <a:pt x="5097178" y="466089"/>
                </a:lnTo>
                <a:close/>
              </a:path>
              <a:path w="5166995" h="467360">
                <a:moveTo>
                  <a:pt x="5089215" y="467360"/>
                </a:moveTo>
                <a:lnTo>
                  <a:pt x="77160" y="467360"/>
                </a:lnTo>
                <a:lnTo>
                  <a:pt x="72830" y="466089"/>
                </a:lnTo>
                <a:lnTo>
                  <a:pt x="5093546" y="466089"/>
                </a:lnTo>
                <a:lnTo>
                  <a:pt x="5089215" y="467360"/>
                </a:lnTo>
                <a:close/>
              </a:path>
            </a:pathLst>
          </a:custGeom>
          <a:solidFill>
            <a:srgbClr val="FFFFFF"/>
          </a:solidFill>
        </p:spPr>
        <p:txBody>
          <a:bodyPr wrap="square" lIns="0" tIns="0" rIns="0" bIns="0" rtlCol="0"/>
          <a:lstStyle/>
          <a:p>
            <a:endParaRPr/>
          </a:p>
        </p:txBody>
      </p:sp>
      <p:sp>
        <p:nvSpPr>
          <p:cNvPr id="23" name="object 23"/>
          <p:cNvSpPr/>
          <p:nvPr/>
        </p:nvSpPr>
        <p:spPr>
          <a:xfrm>
            <a:off x="899160" y="5106923"/>
            <a:ext cx="7345680" cy="378460"/>
          </a:xfrm>
          <a:custGeom>
            <a:avLst/>
            <a:gdLst/>
            <a:ahLst/>
            <a:cxnLst/>
            <a:rect l="l" t="t" r="r" b="b"/>
            <a:pathLst>
              <a:path w="7345680" h="378460">
                <a:moveTo>
                  <a:pt x="0" y="0"/>
                </a:moveTo>
                <a:lnTo>
                  <a:pt x="7345680" y="0"/>
                </a:lnTo>
                <a:lnTo>
                  <a:pt x="7345680" y="377951"/>
                </a:lnTo>
                <a:lnTo>
                  <a:pt x="0" y="377951"/>
                </a:lnTo>
                <a:lnTo>
                  <a:pt x="0" y="0"/>
                </a:lnTo>
                <a:close/>
              </a:path>
            </a:pathLst>
          </a:custGeom>
          <a:solidFill>
            <a:srgbClr val="FFFFFF"/>
          </a:solidFill>
        </p:spPr>
        <p:txBody>
          <a:bodyPr wrap="square" lIns="0" tIns="0" rIns="0" bIns="0" rtlCol="0"/>
          <a:lstStyle/>
          <a:p>
            <a:endParaRPr/>
          </a:p>
        </p:txBody>
      </p:sp>
      <p:sp>
        <p:nvSpPr>
          <p:cNvPr id="24" name="object 24"/>
          <p:cNvSpPr/>
          <p:nvPr/>
        </p:nvSpPr>
        <p:spPr>
          <a:xfrm>
            <a:off x="886891" y="5094846"/>
            <a:ext cx="7370445" cy="403860"/>
          </a:xfrm>
          <a:custGeom>
            <a:avLst/>
            <a:gdLst/>
            <a:ahLst/>
            <a:cxnLst/>
            <a:rect l="l" t="t" r="r" b="b"/>
            <a:pathLst>
              <a:path w="7370445" h="403860">
                <a:moveTo>
                  <a:pt x="7357516" y="403402"/>
                </a:moveTo>
                <a:lnTo>
                  <a:pt x="12700" y="403402"/>
                </a:lnTo>
                <a:lnTo>
                  <a:pt x="10223" y="403148"/>
                </a:lnTo>
                <a:lnTo>
                  <a:pt x="0" y="390702"/>
                </a:lnTo>
                <a:lnTo>
                  <a:pt x="0" y="12700"/>
                </a:lnTo>
                <a:lnTo>
                  <a:pt x="12700" y="0"/>
                </a:lnTo>
                <a:lnTo>
                  <a:pt x="7357516" y="0"/>
                </a:lnTo>
                <a:lnTo>
                  <a:pt x="7370216" y="12700"/>
                </a:lnTo>
                <a:lnTo>
                  <a:pt x="25400" y="12700"/>
                </a:lnTo>
                <a:lnTo>
                  <a:pt x="12700" y="25400"/>
                </a:lnTo>
                <a:lnTo>
                  <a:pt x="25400" y="25400"/>
                </a:lnTo>
                <a:lnTo>
                  <a:pt x="25400" y="378002"/>
                </a:lnTo>
                <a:lnTo>
                  <a:pt x="12700" y="378002"/>
                </a:lnTo>
                <a:lnTo>
                  <a:pt x="25400" y="390702"/>
                </a:lnTo>
                <a:lnTo>
                  <a:pt x="7370216" y="390702"/>
                </a:lnTo>
                <a:lnTo>
                  <a:pt x="7369975" y="393179"/>
                </a:lnTo>
                <a:lnTo>
                  <a:pt x="7359992" y="403148"/>
                </a:lnTo>
                <a:lnTo>
                  <a:pt x="7357516" y="403402"/>
                </a:lnTo>
                <a:close/>
              </a:path>
              <a:path w="7370445" h="403860">
                <a:moveTo>
                  <a:pt x="25400" y="25400"/>
                </a:moveTo>
                <a:lnTo>
                  <a:pt x="12700" y="25400"/>
                </a:lnTo>
                <a:lnTo>
                  <a:pt x="25400" y="12700"/>
                </a:lnTo>
                <a:lnTo>
                  <a:pt x="25400" y="25400"/>
                </a:lnTo>
                <a:close/>
              </a:path>
              <a:path w="7370445" h="403860">
                <a:moveTo>
                  <a:pt x="7344816" y="25400"/>
                </a:moveTo>
                <a:lnTo>
                  <a:pt x="25400" y="25400"/>
                </a:lnTo>
                <a:lnTo>
                  <a:pt x="25400" y="12700"/>
                </a:lnTo>
                <a:lnTo>
                  <a:pt x="7344816" y="12700"/>
                </a:lnTo>
                <a:lnTo>
                  <a:pt x="7344816" y="25400"/>
                </a:lnTo>
                <a:close/>
              </a:path>
              <a:path w="7370445" h="403860">
                <a:moveTo>
                  <a:pt x="7344816" y="390702"/>
                </a:moveTo>
                <a:lnTo>
                  <a:pt x="7344816" y="12700"/>
                </a:lnTo>
                <a:lnTo>
                  <a:pt x="7357516" y="25400"/>
                </a:lnTo>
                <a:lnTo>
                  <a:pt x="7370216" y="25400"/>
                </a:lnTo>
                <a:lnTo>
                  <a:pt x="7370216" y="378002"/>
                </a:lnTo>
                <a:lnTo>
                  <a:pt x="7357516" y="378002"/>
                </a:lnTo>
                <a:lnTo>
                  <a:pt x="7344816" y="390702"/>
                </a:lnTo>
                <a:close/>
              </a:path>
              <a:path w="7370445" h="403860">
                <a:moveTo>
                  <a:pt x="7370216" y="25400"/>
                </a:moveTo>
                <a:lnTo>
                  <a:pt x="7357516" y="25400"/>
                </a:lnTo>
                <a:lnTo>
                  <a:pt x="7344816" y="12700"/>
                </a:lnTo>
                <a:lnTo>
                  <a:pt x="7370216" y="12700"/>
                </a:lnTo>
                <a:lnTo>
                  <a:pt x="7370216" y="25400"/>
                </a:lnTo>
                <a:close/>
              </a:path>
              <a:path w="7370445" h="403860">
                <a:moveTo>
                  <a:pt x="25400" y="390702"/>
                </a:moveTo>
                <a:lnTo>
                  <a:pt x="12700" y="378002"/>
                </a:lnTo>
                <a:lnTo>
                  <a:pt x="25400" y="378002"/>
                </a:lnTo>
                <a:lnTo>
                  <a:pt x="25400" y="390702"/>
                </a:lnTo>
                <a:close/>
              </a:path>
              <a:path w="7370445" h="403860">
                <a:moveTo>
                  <a:pt x="7344816" y="390702"/>
                </a:moveTo>
                <a:lnTo>
                  <a:pt x="25400" y="390702"/>
                </a:lnTo>
                <a:lnTo>
                  <a:pt x="25400" y="378002"/>
                </a:lnTo>
                <a:lnTo>
                  <a:pt x="7344816" y="378002"/>
                </a:lnTo>
                <a:lnTo>
                  <a:pt x="7344816" y="390702"/>
                </a:lnTo>
                <a:close/>
              </a:path>
              <a:path w="7370445" h="403860">
                <a:moveTo>
                  <a:pt x="7370216" y="390702"/>
                </a:moveTo>
                <a:lnTo>
                  <a:pt x="7344816" y="390702"/>
                </a:lnTo>
                <a:lnTo>
                  <a:pt x="7357516" y="378002"/>
                </a:lnTo>
                <a:lnTo>
                  <a:pt x="7370216" y="378002"/>
                </a:lnTo>
                <a:lnTo>
                  <a:pt x="7370216" y="390702"/>
                </a:lnTo>
                <a:close/>
              </a:path>
            </a:pathLst>
          </a:custGeom>
          <a:solidFill>
            <a:srgbClr val="4F81BC"/>
          </a:solidFill>
        </p:spPr>
        <p:txBody>
          <a:bodyPr wrap="square" lIns="0" tIns="0" rIns="0" bIns="0" rtlCol="0"/>
          <a:lstStyle/>
          <a:p>
            <a:endParaRPr/>
          </a:p>
        </p:txBody>
      </p:sp>
      <p:sp>
        <p:nvSpPr>
          <p:cNvPr id="25" name="object 25"/>
          <p:cNvSpPr/>
          <p:nvPr/>
        </p:nvSpPr>
        <p:spPr>
          <a:xfrm>
            <a:off x="1266444" y="4885944"/>
            <a:ext cx="5142230" cy="443865"/>
          </a:xfrm>
          <a:custGeom>
            <a:avLst/>
            <a:gdLst/>
            <a:ahLst/>
            <a:cxnLst/>
            <a:rect l="l" t="t" r="r" b="b"/>
            <a:pathLst>
              <a:path w="5142230" h="443864">
                <a:moveTo>
                  <a:pt x="74675" y="443483"/>
                </a:moveTo>
                <a:lnTo>
                  <a:pt x="34386" y="431395"/>
                </a:lnTo>
                <a:lnTo>
                  <a:pt x="7394" y="400769"/>
                </a:lnTo>
                <a:lnTo>
                  <a:pt x="0" y="74675"/>
                </a:lnTo>
                <a:lnTo>
                  <a:pt x="1515" y="60132"/>
                </a:lnTo>
                <a:lnTo>
                  <a:pt x="20506" y="23429"/>
                </a:lnTo>
                <a:lnTo>
                  <a:pt x="55811" y="2464"/>
                </a:lnTo>
                <a:lnTo>
                  <a:pt x="5067300" y="0"/>
                </a:lnTo>
                <a:lnTo>
                  <a:pt x="5081835" y="1455"/>
                </a:lnTo>
                <a:lnTo>
                  <a:pt x="5118532" y="20363"/>
                </a:lnTo>
                <a:lnTo>
                  <a:pt x="5139505" y="55735"/>
                </a:lnTo>
                <a:lnTo>
                  <a:pt x="5141976" y="368807"/>
                </a:lnTo>
                <a:lnTo>
                  <a:pt x="5140516" y="383258"/>
                </a:lnTo>
                <a:lnTo>
                  <a:pt x="5121598" y="419840"/>
                </a:lnTo>
                <a:lnTo>
                  <a:pt x="5086230" y="440906"/>
                </a:lnTo>
                <a:lnTo>
                  <a:pt x="74675" y="443483"/>
                </a:lnTo>
                <a:close/>
              </a:path>
            </a:pathLst>
          </a:custGeom>
          <a:solidFill>
            <a:srgbClr val="4F81BC"/>
          </a:solidFill>
        </p:spPr>
        <p:txBody>
          <a:bodyPr wrap="square" lIns="0" tIns="0" rIns="0" bIns="0" rtlCol="0"/>
          <a:lstStyle/>
          <a:p>
            <a:endParaRPr/>
          </a:p>
        </p:txBody>
      </p:sp>
      <p:sp>
        <p:nvSpPr>
          <p:cNvPr id="26" name="object 26"/>
          <p:cNvSpPr/>
          <p:nvPr/>
        </p:nvSpPr>
        <p:spPr>
          <a:xfrm>
            <a:off x="1254332" y="4873574"/>
            <a:ext cx="5166995" cy="467359"/>
          </a:xfrm>
          <a:custGeom>
            <a:avLst/>
            <a:gdLst/>
            <a:ahLst/>
            <a:cxnLst/>
            <a:rect l="l" t="t" r="r" b="b"/>
            <a:pathLst>
              <a:path w="5166995" h="467360">
                <a:moveTo>
                  <a:pt x="5097178" y="1270"/>
                </a:moveTo>
                <a:lnTo>
                  <a:pt x="69198" y="1270"/>
                </a:lnTo>
                <a:lnTo>
                  <a:pt x="72830" y="0"/>
                </a:lnTo>
                <a:lnTo>
                  <a:pt x="5093546" y="0"/>
                </a:lnTo>
                <a:lnTo>
                  <a:pt x="5097178" y="1270"/>
                </a:lnTo>
                <a:close/>
              </a:path>
              <a:path w="5166995" h="467360">
                <a:moveTo>
                  <a:pt x="5113460" y="6350"/>
                </a:moveTo>
                <a:lnTo>
                  <a:pt x="52916" y="6350"/>
                </a:lnTo>
                <a:lnTo>
                  <a:pt x="56853" y="3810"/>
                </a:lnTo>
                <a:lnTo>
                  <a:pt x="65007" y="1270"/>
                </a:lnTo>
                <a:lnTo>
                  <a:pt x="5101369" y="1270"/>
                </a:lnTo>
                <a:lnTo>
                  <a:pt x="5109510" y="3810"/>
                </a:lnTo>
                <a:lnTo>
                  <a:pt x="5110107" y="5079"/>
                </a:lnTo>
                <a:lnTo>
                  <a:pt x="5113460" y="6350"/>
                </a:lnTo>
                <a:close/>
              </a:path>
              <a:path w="5166995" h="467360">
                <a:moveTo>
                  <a:pt x="5097801" y="466089"/>
                </a:moveTo>
                <a:lnTo>
                  <a:pt x="68575" y="466089"/>
                </a:lnTo>
                <a:lnTo>
                  <a:pt x="64384" y="464820"/>
                </a:lnTo>
                <a:lnTo>
                  <a:pt x="60892" y="463550"/>
                </a:lnTo>
                <a:lnTo>
                  <a:pt x="52916" y="461010"/>
                </a:lnTo>
                <a:lnTo>
                  <a:pt x="49068" y="458470"/>
                </a:lnTo>
                <a:lnTo>
                  <a:pt x="45334" y="457200"/>
                </a:lnTo>
                <a:lnTo>
                  <a:pt x="41702" y="454660"/>
                </a:lnTo>
                <a:lnTo>
                  <a:pt x="38184" y="453389"/>
                </a:lnTo>
                <a:lnTo>
                  <a:pt x="34298" y="449579"/>
                </a:lnTo>
                <a:lnTo>
                  <a:pt x="31504" y="448310"/>
                </a:lnTo>
                <a:lnTo>
                  <a:pt x="27910" y="444500"/>
                </a:lnTo>
                <a:lnTo>
                  <a:pt x="24925" y="441960"/>
                </a:lnTo>
                <a:lnTo>
                  <a:pt x="22068" y="439420"/>
                </a:lnTo>
                <a:lnTo>
                  <a:pt x="19363" y="435610"/>
                </a:lnTo>
                <a:lnTo>
                  <a:pt x="17178" y="433070"/>
                </a:lnTo>
                <a:lnTo>
                  <a:pt x="14410" y="429260"/>
                </a:lnTo>
                <a:lnTo>
                  <a:pt x="12492" y="425450"/>
                </a:lnTo>
                <a:lnTo>
                  <a:pt x="10104" y="421639"/>
                </a:lnTo>
                <a:lnTo>
                  <a:pt x="8199" y="417829"/>
                </a:lnTo>
                <a:lnTo>
                  <a:pt x="6726" y="415289"/>
                </a:lnTo>
                <a:lnTo>
                  <a:pt x="6485" y="414020"/>
                </a:lnTo>
                <a:lnTo>
                  <a:pt x="5164" y="411479"/>
                </a:lnTo>
                <a:lnTo>
                  <a:pt x="2446" y="402589"/>
                </a:lnTo>
                <a:lnTo>
                  <a:pt x="1621" y="398779"/>
                </a:lnTo>
                <a:lnTo>
                  <a:pt x="1494" y="397510"/>
                </a:lnTo>
                <a:lnTo>
                  <a:pt x="846" y="394970"/>
                </a:lnTo>
                <a:lnTo>
                  <a:pt x="211" y="389889"/>
                </a:lnTo>
                <a:lnTo>
                  <a:pt x="25" y="387350"/>
                </a:lnTo>
                <a:lnTo>
                  <a:pt x="0" y="80010"/>
                </a:lnTo>
                <a:lnTo>
                  <a:pt x="211" y="77470"/>
                </a:lnTo>
                <a:lnTo>
                  <a:pt x="846" y="72389"/>
                </a:lnTo>
                <a:lnTo>
                  <a:pt x="1494" y="68579"/>
                </a:lnTo>
                <a:lnTo>
                  <a:pt x="1621" y="68579"/>
                </a:lnTo>
                <a:lnTo>
                  <a:pt x="2446" y="64770"/>
                </a:lnTo>
                <a:lnTo>
                  <a:pt x="3602" y="60960"/>
                </a:lnTo>
                <a:lnTo>
                  <a:pt x="4948" y="55879"/>
                </a:lnTo>
                <a:lnTo>
                  <a:pt x="6485" y="52070"/>
                </a:lnTo>
                <a:lnTo>
                  <a:pt x="6726" y="52070"/>
                </a:lnTo>
                <a:lnTo>
                  <a:pt x="8199" y="48260"/>
                </a:lnTo>
                <a:lnTo>
                  <a:pt x="10104" y="44450"/>
                </a:lnTo>
                <a:lnTo>
                  <a:pt x="12175" y="40639"/>
                </a:lnTo>
                <a:lnTo>
                  <a:pt x="14410" y="38100"/>
                </a:lnTo>
                <a:lnTo>
                  <a:pt x="16810" y="34289"/>
                </a:lnTo>
                <a:lnTo>
                  <a:pt x="19363" y="30479"/>
                </a:lnTo>
                <a:lnTo>
                  <a:pt x="22068" y="27939"/>
                </a:lnTo>
                <a:lnTo>
                  <a:pt x="24925" y="25400"/>
                </a:lnTo>
                <a:lnTo>
                  <a:pt x="27910" y="21589"/>
                </a:lnTo>
                <a:lnTo>
                  <a:pt x="31504" y="19050"/>
                </a:lnTo>
                <a:lnTo>
                  <a:pt x="34781" y="16510"/>
                </a:lnTo>
                <a:lnTo>
                  <a:pt x="38184" y="13970"/>
                </a:lnTo>
                <a:lnTo>
                  <a:pt x="41702" y="11429"/>
                </a:lnTo>
                <a:lnTo>
                  <a:pt x="44788" y="10160"/>
                </a:lnTo>
                <a:lnTo>
                  <a:pt x="49068" y="7620"/>
                </a:lnTo>
                <a:lnTo>
                  <a:pt x="52345" y="6350"/>
                </a:lnTo>
                <a:lnTo>
                  <a:pt x="5114031" y="6350"/>
                </a:lnTo>
                <a:lnTo>
                  <a:pt x="5117854" y="7620"/>
                </a:lnTo>
                <a:lnTo>
                  <a:pt x="5121042" y="10160"/>
                </a:lnTo>
                <a:lnTo>
                  <a:pt x="5124674" y="11429"/>
                </a:lnTo>
                <a:lnTo>
                  <a:pt x="5128192" y="13970"/>
                </a:lnTo>
                <a:lnTo>
                  <a:pt x="5132078" y="16510"/>
                </a:lnTo>
                <a:lnTo>
                  <a:pt x="5134859" y="19050"/>
                </a:lnTo>
                <a:lnTo>
                  <a:pt x="5138009" y="21589"/>
                </a:lnTo>
                <a:lnTo>
                  <a:pt x="5141019" y="24129"/>
                </a:lnTo>
                <a:lnTo>
                  <a:pt x="83472" y="24129"/>
                </a:lnTo>
                <a:lnTo>
                  <a:pt x="79713" y="25400"/>
                </a:lnTo>
                <a:lnTo>
                  <a:pt x="74278" y="25400"/>
                </a:lnTo>
                <a:lnTo>
                  <a:pt x="70709" y="26670"/>
                </a:lnTo>
                <a:lnTo>
                  <a:pt x="68423" y="26670"/>
                </a:lnTo>
                <a:lnTo>
                  <a:pt x="64994" y="27939"/>
                </a:lnTo>
                <a:lnTo>
                  <a:pt x="65578" y="27939"/>
                </a:lnTo>
                <a:lnTo>
                  <a:pt x="62238" y="29210"/>
                </a:lnTo>
                <a:lnTo>
                  <a:pt x="62809" y="29210"/>
                </a:lnTo>
                <a:lnTo>
                  <a:pt x="59533" y="30479"/>
                </a:lnTo>
                <a:lnTo>
                  <a:pt x="60092" y="30479"/>
                </a:lnTo>
                <a:lnTo>
                  <a:pt x="56917" y="31750"/>
                </a:lnTo>
                <a:lnTo>
                  <a:pt x="57450" y="31750"/>
                </a:lnTo>
                <a:lnTo>
                  <a:pt x="54364" y="33020"/>
                </a:lnTo>
                <a:lnTo>
                  <a:pt x="54885" y="33020"/>
                </a:lnTo>
                <a:lnTo>
                  <a:pt x="53386" y="34289"/>
                </a:lnTo>
                <a:lnTo>
                  <a:pt x="52395" y="34289"/>
                </a:lnTo>
                <a:lnTo>
                  <a:pt x="49500" y="36829"/>
                </a:lnTo>
                <a:lnTo>
                  <a:pt x="49995" y="36829"/>
                </a:lnTo>
                <a:lnTo>
                  <a:pt x="48598" y="38100"/>
                </a:lnTo>
                <a:lnTo>
                  <a:pt x="47671" y="38100"/>
                </a:lnTo>
                <a:lnTo>
                  <a:pt x="44991" y="40639"/>
                </a:lnTo>
                <a:lnTo>
                  <a:pt x="45449" y="40639"/>
                </a:lnTo>
                <a:lnTo>
                  <a:pt x="44166" y="41910"/>
                </a:lnTo>
                <a:lnTo>
                  <a:pt x="43302" y="41910"/>
                </a:lnTo>
                <a:lnTo>
                  <a:pt x="40864" y="44450"/>
                </a:lnTo>
                <a:lnTo>
                  <a:pt x="41270" y="44450"/>
                </a:lnTo>
                <a:lnTo>
                  <a:pt x="38946" y="46989"/>
                </a:lnTo>
                <a:lnTo>
                  <a:pt x="39340" y="46989"/>
                </a:lnTo>
                <a:lnTo>
                  <a:pt x="37143" y="49529"/>
                </a:lnTo>
                <a:lnTo>
                  <a:pt x="37511" y="49529"/>
                </a:lnTo>
                <a:lnTo>
                  <a:pt x="36482" y="50800"/>
                </a:lnTo>
                <a:lnTo>
                  <a:pt x="35797" y="50800"/>
                </a:lnTo>
                <a:lnTo>
                  <a:pt x="34518" y="53339"/>
                </a:lnTo>
                <a:lnTo>
                  <a:pt x="34196" y="53339"/>
                </a:lnTo>
                <a:lnTo>
                  <a:pt x="33011" y="55879"/>
                </a:lnTo>
                <a:lnTo>
                  <a:pt x="32710" y="55879"/>
                </a:lnTo>
                <a:lnTo>
                  <a:pt x="31627" y="58420"/>
                </a:lnTo>
                <a:lnTo>
                  <a:pt x="31352" y="58420"/>
                </a:lnTo>
                <a:lnTo>
                  <a:pt x="29866" y="62229"/>
                </a:lnTo>
                <a:lnTo>
                  <a:pt x="30120" y="62229"/>
                </a:lnTo>
                <a:lnTo>
                  <a:pt x="28799" y="64770"/>
                </a:lnTo>
                <a:lnTo>
                  <a:pt x="29002" y="64770"/>
                </a:lnTo>
                <a:lnTo>
                  <a:pt x="27846" y="67310"/>
                </a:lnTo>
                <a:lnTo>
                  <a:pt x="28037" y="67310"/>
                </a:lnTo>
                <a:lnTo>
                  <a:pt x="27376" y="69850"/>
                </a:lnTo>
                <a:lnTo>
                  <a:pt x="27199" y="69850"/>
                </a:lnTo>
                <a:lnTo>
                  <a:pt x="26373" y="73660"/>
                </a:lnTo>
                <a:lnTo>
                  <a:pt x="25852" y="76200"/>
                </a:lnTo>
                <a:lnTo>
                  <a:pt x="25641" y="78739"/>
                </a:lnTo>
                <a:lnTo>
                  <a:pt x="25353" y="81279"/>
                </a:lnTo>
                <a:lnTo>
                  <a:pt x="25294" y="82550"/>
                </a:lnTo>
                <a:lnTo>
                  <a:pt x="25205" y="86360"/>
                </a:lnTo>
                <a:lnTo>
                  <a:pt x="25192" y="381000"/>
                </a:lnTo>
                <a:lnTo>
                  <a:pt x="25256" y="383539"/>
                </a:lnTo>
                <a:lnTo>
                  <a:pt x="25450" y="386079"/>
                </a:lnTo>
                <a:lnTo>
                  <a:pt x="25484" y="387350"/>
                </a:lnTo>
                <a:lnTo>
                  <a:pt x="25954" y="391160"/>
                </a:lnTo>
                <a:lnTo>
                  <a:pt x="26500" y="393700"/>
                </a:lnTo>
                <a:lnTo>
                  <a:pt x="26648" y="393700"/>
                </a:lnTo>
                <a:lnTo>
                  <a:pt x="27199" y="396239"/>
                </a:lnTo>
                <a:lnTo>
                  <a:pt x="27046" y="396239"/>
                </a:lnTo>
                <a:lnTo>
                  <a:pt x="28037" y="400050"/>
                </a:lnTo>
                <a:lnTo>
                  <a:pt x="28232" y="400050"/>
                </a:lnTo>
                <a:lnTo>
                  <a:pt x="29002" y="402589"/>
                </a:lnTo>
                <a:lnTo>
                  <a:pt x="29239" y="402589"/>
                </a:lnTo>
                <a:lnTo>
                  <a:pt x="30120" y="405129"/>
                </a:lnTo>
                <a:lnTo>
                  <a:pt x="30361" y="405129"/>
                </a:lnTo>
                <a:lnTo>
                  <a:pt x="31352" y="407670"/>
                </a:lnTo>
                <a:lnTo>
                  <a:pt x="31085" y="407670"/>
                </a:lnTo>
                <a:lnTo>
                  <a:pt x="32710" y="410210"/>
                </a:lnTo>
                <a:lnTo>
                  <a:pt x="32418" y="410210"/>
                </a:lnTo>
                <a:lnTo>
                  <a:pt x="34196" y="412750"/>
                </a:lnTo>
                <a:lnTo>
                  <a:pt x="33879" y="412750"/>
                </a:lnTo>
                <a:lnTo>
                  <a:pt x="35797" y="415289"/>
                </a:lnTo>
                <a:lnTo>
                  <a:pt x="35454" y="415289"/>
                </a:lnTo>
                <a:lnTo>
                  <a:pt x="37511" y="417829"/>
                </a:lnTo>
                <a:lnTo>
                  <a:pt x="37143" y="417829"/>
                </a:lnTo>
                <a:lnTo>
                  <a:pt x="39340" y="420370"/>
                </a:lnTo>
                <a:lnTo>
                  <a:pt x="40108" y="420370"/>
                </a:lnTo>
                <a:lnTo>
                  <a:pt x="41270" y="421639"/>
                </a:lnTo>
                <a:lnTo>
                  <a:pt x="40864" y="421639"/>
                </a:lnTo>
                <a:lnTo>
                  <a:pt x="43302" y="424179"/>
                </a:lnTo>
                <a:lnTo>
                  <a:pt x="42883" y="424179"/>
                </a:lnTo>
                <a:lnTo>
                  <a:pt x="45449" y="426720"/>
                </a:lnTo>
                <a:lnTo>
                  <a:pt x="46331" y="426720"/>
                </a:lnTo>
                <a:lnTo>
                  <a:pt x="47671" y="427989"/>
                </a:lnTo>
                <a:lnTo>
                  <a:pt x="47201" y="427989"/>
                </a:lnTo>
                <a:lnTo>
                  <a:pt x="49995" y="430529"/>
                </a:lnTo>
                <a:lnTo>
                  <a:pt x="50948" y="430529"/>
                </a:lnTo>
                <a:lnTo>
                  <a:pt x="52395" y="431800"/>
                </a:lnTo>
                <a:lnTo>
                  <a:pt x="51887" y="431800"/>
                </a:lnTo>
                <a:lnTo>
                  <a:pt x="54885" y="433070"/>
                </a:lnTo>
                <a:lnTo>
                  <a:pt x="54364" y="433070"/>
                </a:lnTo>
                <a:lnTo>
                  <a:pt x="57450" y="434339"/>
                </a:lnTo>
                <a:lnTo>
                  <a:pt x="56917" y="434339"/>
                </a:lnTo>
                <a:lnTo>
                  <a:pt x="60092" y="435610"/>
                </a:lnTo>
                <a:lnTo>
                  <a:pt x="59533" y="435610"/>
                </a:lnTo>
                <a:lnTo>
                  <a:pt x="62809" y="436879"/>
                </a:lnTo>
                <a:lnTo>
                  <a:pt x="62238" y="436879"/>
                </a:lnTo>
                <a:lnTo>
                  <a:pt x="65578" y="438150"/>
                </a:lnTo>
                <a:lnTo>
                  <a:pt x="64994" y="438150"/>
                </a:lnTo>
                <a:lnTo>
                  <a:pt x="68423" y="439420"/>
                </a:lnTo>
                <a:lnTo>
                  <a:pt x="67826" y="439420"/>
                </a:lnTo>
                <a:lnTo>
                  <a:pt x="71331" y="440689"/>
                </a:lnTo>
                <a:lnTo>
                  <a:pt x="73655" y="440689"/>
                </a:lnTo>
                <a:lnTo>
                  <a:pt x="77300" y="441960"/>
                </a:lnTo>
                <a:lnTo>
                  <a:pt x="5141019" y="441960"/>
                </a:lnTo>
                <a:lnTo>
                  <a:pt x="5138009" y="445770"/>
                </a:lnTo>
                <a:lnTo>
                  <a:pt x="5135329" y="447039"/>
                </a:lnTo>
                <a:lnTo>
                  <a:pt x="5132078" y="449579"/>
                </a:lnTo>
                <a:lnTo>
                  <a:pt x="5128192" y="453389"/>
                </a:lnTo>
                <a:lnTo>
                  <a:pt x="5124674" y="454660"/>
                </a:lnTo>
                <a:lnTo>
                  <a:pt x="5121042" y="457200"/>
                </a:lnTo>
                <a:lnTo>
                  <a:pt x="5117854" y="458470"/>
                </a:lnTo>
                <a:lnTo>
                  <a:pt x="5113460" y="461010"/>
                </a:lnTo>
                <a:lnTo>
                  <a:pt x="5110107" y="462279"/>
                </a:lnTo>
                <a:lnTo>
                  <a:pt x="5105484" y="463550"/>
                </a:lnTo>
                <a:lnTo>
                  <a:pt x="5101979" y="464820"/>
                </a:lnTo>
                <a:lnTo>
                  <a:pt x="5097801" y="466089"/>
                </a:lnTo>
                <a:close/>
              </a:path>
              <a:path w="5166995" h="467360">
                <a:moveTo>
                  <a:pt x="5114476" y="35560"/>
                </a:moveTo>
                <a:lnTo>
                  <a:pt x="5111479" y="33020"/>
                </a:lnTo>
                <a:lnTo>
                  <a:pt x="5112012" y="33020"/>
                </a:lnTo>
                <a:lnTo>
                  <a:pt x="5108913" y="31750"/>
                </a:lnTo>
                <a:lnTo>
                  <a:pt x="5109459" y="31750"/>
                </a:lnTo>
                <a:lnTo>
                  <a:pt x="5106272" y="30479"/>
                </a:lnTo>
                <a:lnTo>
                  <a:pt x="5106830" y="30479"/>
                </a:lnTo>
                <a:lnTo>
                  <a:pt x="5103566" y="29210"/>
                </a:lnTo>
                <a:lnTo>
                  <a:pt x="5104138" y="29210"/>
                </a:lnTo>
                <a:lnTo>
                  <a:pt x="5100785" y="27939"/>
                </a:lnTo>
                <a:lnTo>
                  <a:pt x="5101369" y="27939"/>
                </a:lnTo>
                <a:lnTo>
                  <a:pt x="5097940" y="26670"/>
                </a:lnTo>
                <a:lnTo>
                  <a:pt x="5095654" y="26670"/>
                </a:lnTo>
                <a:lnTo>
                  <a:pt x="5092086" y="25400"/>
                </a:lnTo>
                <a:lnTo>
                  <a:pt x="5086650" y="25400"/>
                </a:lnTo>
                <a:lnTo>
                  <a:pt x="5082904" y="24129"/>
                </a:lnTo>
                <a:lnTo>
                  <a:pt x="5141019" y="24129"/>
                </a:lnTo>
                <a:lnTo>
                  <a:pt x="5141451" y="25400"/>
                </a:lnTo>
                <a:lnTo>
                  <a:pt x="5144295" y="27939"/>
                </a:lnTo>
                <a:lnTo>
                  <a:pt x="5146619" y="30479"/>
                </a:lnTo>
                <a:lnTo>
                  <a:pt x="5149198" y="34289"/>
                </a:lnTo>
                <a:lnTo>
                  <a:pt x="5113968" y="34289"/>
                </a:lnTo>
                <a:lnTo>
                  <a:pt x="5114476" y="35560"/>
                </a:lnTo>
                <a:close/>
              </a:path>
              <a:path w="5166995" h="467360">
                <a:moveTo>
                  <a:pt x="67826" y="27939"/>
                </a:moveTo>
                <a:lnTo>
                  <a:pt x="68423" y="26670"/>
                </a:lnTo>
                <a:lnTo>
                  <a:pt x="71331" y="26670"/>
                </a:lnTo>
                <a:lnTo>
                  <a:pt x="67826" y="27939"/>
                </a:lnTo>
                <a:close/>
              </a:path>
              <a:path w="5166995" h="467360">
                <a:moveTo>
                  <a:pt x="5098550" y="27939"/>
                </a:moveTo>
                <a:lnTo>
                  <a:pt x="5095045" y="26670"/>
                </a:lnTo>
                <a:lnTo>
                  <a:pt x="5097940" y="26670"/>
                </a:lnTo>
                <a:lnTo>
                  <a:pt x="5098550" y="27939"/>
                </a:lnTo>
                <a:close/>
              </a:path>
              <a:path w="5166995" h="467360">
                <a:moveTo>
                  <a:pt x="51887" y="35560"/>
                </a:moveTo>
                <a:lnTo>
                  <a:pt x="52395" y="34289"/>
                </a:lnTo>
                <a:lnTo>
                  <a:pt x="53386" y="34289"/>
                </a:lnTo>
                <a:lnTo>
                  <a:pt x="51887" y="35560"/>
                </a:lnTo>
                <a:close/>
              </a:path>
              <a:path w="5166995" h="467360">
                <a:moveTo>
                  <a:pt x="5119162" y="39370"/>
                </a:moveTo>
                <a:lnTo>
                  <a:pt x="5116381" y="36829"/>
                </a:lnTo>
                <a:lnTo>
                  <a:pt x="5116863" y="36829"/>
                </a:lnTo>
                <a:lnTo>
                  <a:pt x="5113968" y="34289"/>
                </a:lnTo>
                <a:lnTo>
                  <a:pt x="5149198" y="34289"/>
                </a:lnTo>
                <a:lnTo>
                  <a:pt x="5151611" y="36829"/>
                </a:lnTo>
                <a:lnTo>
                  <a:pt x="5152368" y="38100"/>
                </a:lnTo>
                <a:lnTo>
                  <a:pt x="5118705" y="38100"/>
                </a:lnTo>
                <a:lnTo>
                  <a:pt x="5119162" y="39370"/>
                </a:lnTo>
                <a:close/>
              </a:path>
              <a:path w="5166995" h="467360">
                <a:moveTo>
                  <a:pt x="47201" y="39370"/>
                </a:moveTo>
                <a:lnTo>
                  <a:pt x="47671" y="38100"/>
                </a:lnTo>
                <a:lnTo>
                  <a:pt x="48598" y="38100"/>
                </a:lnTo>
                <a:lnTo>
                  <a:pt x="47201" y="39370"/>
                </a:lnTo>
                <a:close/>
              </a:path>
              <a:path w="5166995" h="467360">
                <a:moveTo>
                  <a:pt x="5153884" y="40639"/>
                </a:moveTo>
                <a:lnTo>
                  <a:pt x="5121372" y="40639"/>
                </a:lnTo>
                <a:lnTo>
                  <a:pt x="5118705" y="38100"/>
                </a:lnTo>
                <a:lnTo>
                  <a:pt x="5152368" y="38100"/>
                </a:lnTo>
                <a:lnTo>
                  <a:pt x="5153884" y="40639"/>
                </a:lnTo>
                <a:close/>
              </a:path>
              <a:path w="5166995" h="467360">
                <a:moveTo>
                  <a:pt x="5123493" y="43179"/>
                </a:moveTo>
                <a:lnTo>
                  <a:pt x="5120927" y="40639"/>
                </a:lnTo>
                <a:lnTo>
                  <a:pt x="5154201" y="40639"/>
                </a:lnTo>
                <a:lnTo>
                  <a:pt x="5154891" y="41910"/>
                </a:lnTo>
                <a:lnTo>
                  <a:pt x="5123061" y="41910"/>
                </a:lnTo>
                <a:lnTo>
                  <a:pt x="5123493" y="43179"/>
                </a:lnTo>
                <a:close/>
              </a:path>
              <a:path w="5166995" h="467360">
                <a:moveTo>
                  <a:pt x="42883" y="43179"/>
                </a:moveTo>
                <a:lnTo>
                  <a:pt x="43302" y="41910"/>
                </a:lnTo>
                <a:lnTo>
                  <a:pt x="44166" y="41910"/>
                </a:lnTo>
                <a:lnTo>
                  <a:pt x="42883" y="43179"/>
                </a:lnTo>
                <a:close/>
              </a:path>
              <a:path w="5166995" h="467360">
                <a:moveTo>
                  <a:pt x="5130922" y="52070"/>
                </a:moveTo>
                <a:lnTo>
                  <a:pt x="5128865" y="49529"/>
                </a:lnTo>
                <a:lnTo>
                  <a:pt x="5129220" y="49529"/>
                </a:lnTo>
                <a:lnTo>
                  <a:pt x="5127036" y="46989"/>
                </a:lnTo>
                <a:lnTo>
                  <a:pt x="5127417" y="46989"/>
                </a:lnTo>
                <a:lnTo>
                  <a:pt x="5125093" y="44450"/>
                </a:lnTo>
                <a:lnTo>
                  <a:pt x="5125512" y="44450"/>
                </a:lnTo>
                <a:lnTo>
                  <a:pt x="5123061" y="41910"/>
                </a:lnTo>
                <a:lnTo>
                  <a:pt x="5154891" y="41910"/>
                </a:lnTo>
                <a:lnTo>
                  <a:pt x="5156271" y="44450"/>
                </a:lnTo>
                <a:lnTo>
                  <a:pt x="5157897" y="48260"/>
                </a:lnTo>
                <a:lnTo>
                  <a:pt x="5159065" y="50800"/>
                </a:lnTo>
                <a:lnTo>
                  <a:pt x="5130579" y="50800"/>
                </a:lnTo>
                <a:lnTo>
                  <a:pt x="5130922" y="52070"/>
                </a:lnTo>
                <a:close/>
              </a:path>
              <a:path w="5166995" h="467360">
                <a:moveTo>
                  <a:pt x="35454" y="52070"/>
                </a:moveTo>
                <a:lnTo>
                  <a:pt x="35797" y="50800"/>
                </a:lnTo>
                <a:lnTo>
                  <a:pt x="36482" y="50800"/>
                </a:lnTo>
                <a:lnTo>
                  <a:pt x="35454" y="52070"/>
                </a:lnTo>
                <a:close/>
              </a:path>
              <a:path w="5166995" h="467360">
                <a:moveTo>
                  <a:pt x="5132497" y="54610"/>
                </a:moveTo>
                <a:lnTo>
                  <a:pt x="5130579" y="50800"/>
                </a:lnTo>
                <a:lnTo>
                  <a:pt x="5159065" y="50800"/>
                </a:lnTo>
                <a:lnTo>
                  <a:pt x="5159650" y="52070"/>
                </a:lnTo>
                <a:lnTo>
                  <a:pt x="5159891" y="52070"/>
                </a:lnTo>
                <a:lnTo>
                  <a:pt x="5160403" y="53339"/>
                </a:lnTo>
                <a:lnTo>
                  <a:pt x="5132180" y="53339"/>
                </a:lnTo>
                <a:lnTo>
                  <a:pt x="5132497" y="54610"/>
                </a:lnTo>
                <a:close/>
              </a:path>
              <a:path w="5166995" h="467360">
                <a:moveTo>
                  <a:pt x="33879" y="54610"/>
                </a:moveTo>
                <a:lnTo>
                  <a:pt x="34196" y="53339"/>
                </a:lnTo>
                <a:lnTo>
                  <a:pt x="34518" y="53339"/>
                </a:lnTo>
                <a:lnTo>
                  <a:pt x="33879" y="54610"/>
                </a:lnTo>
                <a:close/>
              </a:path>
              <a:path w="5166995" h="467360">
                <a:moveTo>
                  <a:pt x="5133958" y="57150"/>
                </a:moveTo>
                <a:lnTo>
                  <a:pt x="5132180" y="53339"/>
                </a:lnTo>
                <a:lnTo>
                  <a:pt x="5160403" y="53339"/>
                </a:lnTo>
                <a:lnTo>
                  <a:pt x="5161428" y="55879"/>
                </a:lnTo>
                <a:lnTo>
                  <a:pt x="5133665" y="55879"/>
                </a:lnTo>
                <a:lnTo>
                  <a:pt x="5133958" y="57150"/>
                </a:lnTo>
                <a:close/>
              </a:path>
              <a:path w="5166995" h="467360">
                <a:moveTo>
                  <a:pt x="32418" y="57150"/>
                </a:moveTo>
                <a:lnTo>
                  <a:pt x="32710" y="55879"/>
                </a:lnTo>
                <a:lnTo>
                  <a:pt x="33011" y="55879"/>
                </a:lnTo>
                <a:lnTo>
                  <a:pt x="32418" y="57150"/>
                </a:lnTo>
                <a:close/>
              </a:path>
              <a:path w="5166995" h="467360">
                <a:moveTo>
                  <a:pt x="5135291" y="59689"/>
                </a:moveTo>
                <a:lnTo>
                  <a:pt x="5133665" y="55879"/>
                </a:lnTo>
                <a:lnTo>
                  <a:pt x="5161428" y="55879"/>
                </a:lnTo>
                <a:lnTo>
                  <a:pt x="5162101" y="58420"/>
                </a:lnTo>
                <a:lnTo>
                  <a:pt x="5135024" y="58420"/>
                </a:lnTo>
                <a:lnTo>
                  <a:pt x="5135291" y="59689"/>
                </a:lnTo>
                <a:close/>
              </a:path>
              <a:path w="5166995" h="467360">
                <a:moveTo>
                  <a:pt x="31085" y="59689"/>
                </a:moveTo>
                <a:lnTo>
                  <a:pt x="31352" y="58420"/>
                </a:lnTo>
                <a:lnTo>
                  <a:pt x="31627" y="58420"/>
                </a:lnTo>
                <a:lnTo>
                  <a:pt x="31085" y="59689"/>
                </a:lnTo>
                <a:close/>
              </a:path>
              <a:path w="5166995" h="467360">
                <a:moveTo>
                  <a:pt x="5139330" y="71120"/>
                </a:moveTo>
                <a:lnTo>
                  <a:pt x="5138339" y="67310"/>
                </a:lnTo>
                <a:lnTo>
                  <a:pt x="5138517" y="67310"/>
                </a:lnTo>
                <a:lnTo>
                  <a:pt x="5137361" y="64770"/>
                </a:lnTo>
                <a:lnTo>
                  <a:pt x="5137577" y="64770"/>
                </a:lnTo>
                <a:lnTo>
                  <a:pt x="5136256" y="62229"/>
                </a:lnTo>
                <a:lnTo>
                  <a:pt x="5136498" y="62229"/>
                </a:lnTo>
                <a:lnTo>
                  <a:pt x="5135024" y="58420"/>
                </a:lnTo>
                <a:lnTo>
                  <a:pt x="5162101" y="58420"/>
                </a:lnTo>
                <a:lnTo>
                  <a:pt x="5162774" y="60960"/>
                </a:lnTo>
                <a:lnTo>
                  <a:pt x="5163764" y="63500"/>
                </a:lnTo>
                <a:lnTo>
                  <a:pt x="5164742" y="68579"/>
                </a:lnTo>
                <a:lnTo>
                  <a:pt x="5165119" y="69850"/>
                </a:lnTo>
                <a:lnTo>
                  <a:pt x="5139177" y="69850"/>
                </a:lnTo>
                <a:lnTo>
                  <a:pt x="5139330" y="71120"/>
                </a:lnTo>
                <a:close/>
              </a:path>
              <a:path w="5166995" h="467360">
                <a:moveTo>
                  <a:pt x="27046" y="71120"/>
                </a:moveTo>
                <a:lnTo>
                  <a:pt x="27199" y="69850"/>
                </a:lnTo>
                <a:lnTo>
                  <a:pt x="27376" y="69850"/>
                </a:lnTo>
                <a:lnTo>
                  <a:pt x="27046" y="71120"/>
                </a:lnTo>
                <a:close/>
              </a:path>
              <a:path w="5166995" h="467360">
                <a:moveTo>
                  <a:pt x="5166445" y="384810"/>
                </a:moveTo>
                <a:lnTo>
                  <a:pt x="5141082" y="384810"/>
                </a:lnTo>
                <a:lnTo>
                  <a:pt x="5141082" y="82550"/>
                </a:lnTo>
                <a:lnTo>
                  <a:pt x="5140828" y="78739"/>
                </a:lnTo>
                <a:lnTo>
                  <a:pt x="5140422" y="76200"/>
                </a:lnTo>
                <a:lnTo>
                  <a:pt x="5139863" y="73660"/>
                </a:lnTo>
                <a:lnTo>
                  <a:pt x="5140003" y="73660"/>
                </a:lnTo>
                <a:lnTo>
                  <a:pt x="5139177" y="69850"/>
                </a:lnTo>
                <a:lnTo>
                  <a:pt x="5165119" y="69850"/>
                </a:lnTo>
                <a:lnTo>
                  <a:pt x="5165619" y="72389"/>
                </a:lnTo>
                <a:lnTo>
                  <a:pt x="5166089" y="76200"/>
                </a:lnTo>
                <a:lnTo>
                  <a:pt x="5166444" y="81279"/>
                </a:lnTo>
                <a:lnTo>
                  <a:pt x="5166487" y="82550"/>
                </a:lnTo>
                <a:lnTo>
                  <a:pt x="5166445" y="384810"/>
                </a:lnTo>
                <a:close/>
              </a:path>
              <a:path w="5166995" h="467360">
                <a:moveTo>
                  <a:pt x="25484" y="80010"/>
                </a:moveTo>
                <a:lnTo>
                  <a:pt x="25548" y="78739"/>
                </a:lnTo>
                <a:lnTo>
                  <a:pt x="25484" y="80010"/>
                </a:lnTo>
                <a:close/>
              </a:path>
              <a:path w="5166995" h="467360">
                <a:moveTo>
                  <a:pt x="5140892" y="80010"/>
                </a:moveTo>
                <a:lnTo>
                  <a:pt x="5140735" y="78739"/>
                </a:lnTo>
                <a:lnTo>
                  <a:pt x="5140892" y="80010"/>
                </a:lnTo>
                <a:close/>
              </a:path>
              <a:path w="5166995" h="467360">
                <a:moveTo>
                  <a:pt x="5165932" y="391160"/>
                </a:moveTo>
                <a:lnTo>
                  <a:pt x="5140422" y="391160"/>
                </a:lnTo>
                <a:lnTo>
                  <a:pt x="5140892" y="387350"/>
                </a:lnTo>
                <a:lnTo>
                  <a:pt x="5140921" y="386079"/>
                </a:lnTo>
                <a:lnTo>
                  <a:pt x="5141108" y="383539"/>
                </a:lnTo>
                <a:lnTo>
                  <a:pt x="5141082" y="384810"/>
                </a:lnTo>
                <a:lnTo>
                  <a:pt x="5166445" y="384810"/>
                </a:lnTo>
                <a:lnTo>
                  <a:pt x="5166326" y="387350"/>
                </a:lnTo>
                <a:lnTo>
                  <a:pt x="5166089" y="389889"/>
                </a:lnTo>
                <a:lnTo>
                  <a:pt x="5165932" y="391160"/>
                </a:lnTo>
                <a:close/>
              </a:path>
              <a:path w="5166995" h="467360">
                <a:moveTo>
                  <a:pt x="25353" y="384810"/>
                </a:moveTo>
                <a:lnTo>
                  <a:pt x="25262" y="383624"/>
                </a:lnTo>
                <a:lnTo>
                  <a:pt x="25353" y="384810"/>
                </a:lnTo>
                <a:close/>
              </a:path>
              <a:path w="5166995" h="467360">
                <a:moveTo>
                  <a:pt x="26068" y="391160"/>
                </a:moveTo>
                <a:lnTo>
                  <a:pt x="25852" y="389889"/>
                </a:lnTo>
                <a:lnTo>
                  <a:pt x="26068" y="391160"/>
                </a:lnTo>
                <a:close/>
              </a:path>
              <a:path w="5166995" h="467360">
                <a:moveTo>
                  <a:pt x="5165619" y="393700"/>
                </a:moveTo>
                <a:lnTo>
                  <a:pt x="5139863" y="393700"/>
                </a:lnTo>
                <a:lnTo>
                  <a:pt x="5140523" y="389889"/>
                </a:lnTo>
                <a:lnTo>
                  <a:pt x="5140422" y="391160"/>
                </a:lnTo>
                <a:lnTo>
                  <a:pt x="5165932" y="391160"/>
                </a:lnTo>
                <a:lnTo>
                  <a:pt x="5165619" y="393700"/>
                </a:lnTo>
                <a:close/>
              </a:path>
              <a:path w="5166995" h="467360">
                <a:moveTo>
                  <a:pt x="26648" y="393700"/>
                </a:moveTo>
                <a:lnTo>
                  <a:pt x="26500" y="393700"/>
                </a:lnTo>
                <a:lnTo>
                  <a:pt x="26373" y="392429"/>
                </a:lnTo>
                <a:lnTo>
                  <a:pt x="26648" y="393700"/>
                </a:lnTo>
                <a:close/>
              </a:path>
              <a:path w="5166995" h="467360">
                <a:moveTo>
                  <a:pt x="5164414" y="400050"/>
                </a:moveTo>
                <a:lnTo>
                  <a:pt x="5138339" y="400050"/>
                </a:lnTo>
                <a:lnTo>
                  <a:pt x="5139330" y="396239"/>
                </a:lnTo>
                <a:lnTo>
                  <a:pt x="5139177" y="396239"/>
                </a:lnTo>
                <a:lnTo>
                  <a:pt x="5140003" y="392429"/>
                </a:lnTo>
                <a:lnTo>
                  <a:pt x="5139863" y="393700"/>
                </a:lnTo>
                <a:lnTo>
                  <a:pt x="5165619" y="393700"/>
                </a:lnTo>
                <a:lnTo>
                  <a:pt x="5164869" y="397510"/>
                </a:lnTo>
                <a:lnTo>
                  <a:pt x="5164742" y="398779"/>
                </a:lnTo>
                <a:lnTo>
                  <a:pt x="5164414" y="400050"/>
                </a:lnTo>
                <a:close/>
              </a:path>
              <a:path w="5166995" h="467360">
                <a:moveTo>
                  <a:pt x="28232" y="400050"/>
                </a:moveTo>
                <a:lnTo>
                  <a:pt x="28037" y="400050"/>
                </a:lnTo>
                <a:lnTo>
                  <a:pt x="27846" y="398779"/>
                </a:lnTo>
                <a:lnTo>
                  <a:pt x="28232" y="400050"/>
                </a:lnTo>
                <a:close/>
              </a:path>
              <a:path w="5166995" h="467360">
                <a:moveTo>
                  <a:pt x="5163758" y="402589"/>
                </a:moveTo>
                <a:lnTo>
                  <a:pt x="5137361" y="402589"/>
                </a:lnTo>
                <a:lnTo>
                  <a:pt x="5138517" y="398779"/>
                </a:lnTo>
                <a:lnTo>
                  <a:pt x="5138339" y="400050"/>
                </a:lnTo>
                <a:lnTo>
                  <a:pt x="5164414" y="400050"/>
                </a:lnTo>
                <a:lnTo>
                  <a:pt x="5163758" y="402589"/>
                </a:lnTo>
                <a:close/>
              </a:path>
              <a:path w="5166995" h="467360">
                <a:moveTo>
                  <a:pt x="29239" y="402589"/>
                </a:moveTo>
                <a:lnTo>
                  <a:pt x="29002" y="402589"/>
                </a:lnTo>
                <a:lnTo>
                  <a:pt x="28799" y="401320"/>
                </a:lnTo>
                <a:lnTo>
                  <a:pt x="29239" y="402589"/>
                </a:lnTo>
                <a:close/>
              </a:path>
              <a:path w="5166995" h="467360">
                <a:moveTo>
                  <a:pt x="5163102" y="405129"/>
                </a:moveTo>
                <a:lnTo>
                  <a:pt x="5136256" y="405129"/>
                </a:lnTo>
                <a:lnTo>
                  <a:pt x="5137577" y="401320"/>
                </a:lnTo>
                <a:lnTo>
                  <a:pt x="5137361" y="402589"/>
                </a:lnTo>
                <a:lnTo>
                  <a:pt x="5163758" y="402589"/>
                </a:lnTo>
                <a:lnTo>
                  <a:pt x="5163102" y="405129"/>
                </a:lnTo>
                <a:close/>
              </a:path>
              <a:path w="5166995" h="467360">
                <a:moveTo>
                  <a:pt x="30361" y="405129"/>
                </a:moveTo>
                <a:lnTo>
                  <a:pt x="30120" y="405129"/>
                </a:lnTo>
                <a:lnTo>
                  <a:pt x="29866" y="403860"/>
                </a:lnTo>
                <a:lnTo>
                  <a:pt x="30361" y="405129"/>
                </a:lnTo>
                <a:close/>
              </a:path>
              <a:path w="5166995" h="467360">
                <a:moveTo>
                  <a:pt x="5157084" y="420370"/>
                </a:moveTo>
                <a:lnTo>
                  <a:pt x="5127036" y="420370"/>
                </a:lnTo>
                <a:lnTo>
                  <a:pt x="5129220" y="417829"/>
                </a:lnTo>
                <a:lnTo>
                  <a:pt x="5128865" y="417829"/>
                </a:lnTo>
                <a:lnTo>
                  <a:pt x="5130922" y="415289"/>
                </a:lnTo>
                <a:lnTo>
                  <a:pt x="5130579" y="415289"/>
                </a:lnTo>
                <a:lnTo>
                  <a:pt x="5132497" y="412750"/>
                </a:lnTo>
                <a:lnTo>
                  <a:pt x="5132180" y="412750"/>
                </a:lnTo>
                <a:lnTo>
                  <a:pt x="5133958" y="410210"/>
                </a:lnTo>
                <a:lnTo>
                  <a:pt x="5133665" y="410210"/>
                </a:lnTo>
                <a:lnTo>
                  <a:pt x="5135291" y="407670"/>
                </a:lnTo>
                <a:lnTo>
                  <a:pt x="5135024" y="407670"/>
                </a:lnTo>
                <a:lnTo>
                  <a:pt x="5136498" y="403860"/>
                </a:lnTo>
                <a:lnTo>
                  <a:pt x="5136256" y="405129"/>
                </a:lnTo>
                <a:lnTo>
                  <a:pt x="5163102" y="405129"/>
                </a:lnTo>
                <a:lnTo>
                  <a:pt x="5162774" y="406400"/>
                </a:lnTo>
                <a:lnTo>
                  <a:pt x="5161428" y="410210"/>
                </a:lnTo>
                <a:lnTo>
                  <a:pt x="5161212" y="411479"/>
                </a:lnTo>
                <a:lnTo>
                  <a:pt x="5159891" y="414020"/>
                </a:lnTo>
                <a:lnTo>
                  <a:pt x="5159650" y="415289"/>
                </a:lnTo>
                <a:lnTo>
                  <a:pt x="5157897" y="419100"/>
                </a:lnTo>
                <a:lnTo>
                  <a:pt x="5157084" y="420370"/>
                </a:lnTo>
                <a:close/>
              </a:path>
              <a:path w="5166995" h="467360">
                <a:moveTo>
                  <a:pt x="40108" y="420370"/>
                </a:moveTo>
                <a:lnTo>
                  <a:pt x="39340" y="420370"/>
                </a:lnTo>
                <a:lnTo>
                  <a:pt x="38946" y="419100"/>
                </a:lnTo>
                <a:lnTo>
                  <a:pt x="40108" y="420370"/>
                </a:lnTo>
                <a:close/>
              </a:path>
              <a:path w="5166995" h="467360">
                <a:moveTo>
                  <a:pt x="5153240" y="426720"/>
                </a:moveTo>
                <a:lnTo>
                  <a:pt x="5120927" y="426720"/>
                </a:lnTo>
                <a:lnTo>
                  <a:pt x="5123493" y="424179"/>
                </a:lnTo>
                <a:lnTo>
                  <a:pt x="5123061" y="424179"/>
                </a:lnTo>
                <a:lnTo>
                  <a:pt x="5125512" y="421639"/>
                </a:lnTo>
                <a:lnTo>
                  <a:pt x="5125093" y="421639"/>
                </a:lnTo>
                <a:lnTo>
                  <a:pt x="5127417" y="419100"/>
                </a:lnTo>
                <a:lnTo>
                  <a:pt x="5127036" y="420370"/>
                </a:lnTo>
                <a:lnTo>
                  <a:pt x="5157084" y="420370"/>
                </a:lnTo>
                <a:lnTo>
                  <a:pt x="5153884" y="425450"/>
                </a:lnTo>
                <a:lnTo>
                  <a:pt x="5153240" y="426720"/>
                </a:lnTo>
                <a:close/>
              </a:path>
              <a:path w="5166995" h="467360">
                <a:moveTo>
                  <a:pt x="46331" y="426720"/>
                </a:moveTo>
                <a:lnTo>
                  <a:pt x="45449" y="426720"/>
                </a:lnTo>
                <a:lnTo>
                  <a:pt x="44991" y="425450"/>
                </a:lnTo>
                <a:lnTo>
                  <a:pt x="46331" y="426720"/>
                </a:lnTo>
                <a:close/>
              </a:path>
              <a:path w="5166995" h="467360">
                <a:moveTo>
                  <a:pt x="5151035" y="430529"/>
                </a:moveTo>
                <a:lnTo>
                  <a:pt x="5116381" y="430529"/>
                </a:lnTo>
                <a:lnTo>
                  <a:pt x="5119162" y="427989"/>
                </a:lnTo>
                <a:lnTo>
                  <a:pt x="5118705" y="427989"/>
                </a:lnTo>
                <a:lnTo>
                  <a:pt x="5121372" y="425450"/>
                </a:lnTo>
                <a:lnTo>
                  <a:pt x="5120927" y="426720"/>
                </a:lnTo>
                <a:lnTo>
                  <a:pt x="5153240" y="426720"/>
                </a:lnTo>
                <a:lnTo>
                  <a:pt x="5151953" y="429260"/>
                </a:lnTo>
                <a:lnTo>
                  <a:pt x="5151035" y="430529"/>
                </a:lnTo>
                <a:close/>
              </a:path>
              <a:path w="5166995" h="467360">
                <a:moveTo>
                  <a:pt x="50948" y="430529"/>
                </a:moveTo>
                <a:lnTo>
                  <a:pt x="49995" y="430529"/>
                </a:lnTo>
                <a:lnTo>
                  <a:pt x="49500" y="429260"/>
                </a:lnTo>
                <a:lnTo>
                  <a:pt x="50948" y="430529"/>
                </a:lnTo>
                <a:close/>
              </a:path>
              <a:path w="5166995" h="467360">
                <a:moveTo>
                  <a:pt x="5141451" y="441960"/>
                </a:moveTo>
                <a:lnTo>
                  <a:pt x="5089076" y="441960"/>
                </a:lnTo>
                <a:lnTo>
                  <a:pt x="5092708" y="440689"/>
                </a:lnTo>
                <a:lnTo>
                  <a:pt x="5095045" y="440689"/>
                </a:lnTo>
                <a:lnTo>
                  <a:pt x="5098550" y="439420"/>
                </a:lnTo>
                <a:lnTo>
                  <a:pt x="5097940" y="439420"/>
                </a:lnTo>
                <a:lnTo>
                  <a:pt x="5101369" y="438150"/>
                </a:lnTo>
                <a:lnTo>
                  <a:pt x="5100785" y="438150"/>
                </a:lnTo>
                <a:lnTo>
                  <a:pt x="5104138" y="436879"/>
                </a:lnTo>
                <a:lnTo>
                  <a:pt x="5103566" y="436879"/>
                </a:lnTo>
                <a:lnTo>
                  <a:pt x="5106830" y="435610"/>
                </a:lnTo>
                <a:lnTo>
                  <a:pt x="5106272" y="435610"/>
                </a:lnTo>
                <a:lnTo>
                  <a:pt x="5109459" y="434339"/>
                </a:lnTo>
                <a:lnTo>
                  <a:pt x="5108913" y="434339"/>
                </a:lnTo>
                <a:lnTo>
                  <a:pt x="5112012" y="433070"/>
                </a:lnTo>
                <a:lnTo>
                  <a:pt x="5111479" y="433070"/>
                </a:lnTo>
                <a:lnTo>
                  <a:pt x="5114476" y="431800"/>
                </a:lnTo>
                <a:lnTo>
                  <a:pt x="5113968" y="431800"/>
                </a:lnTo>
                <a:lnTo>
                  <a:pt x="5116863" y="429260"/>
                </a:lnTo>
                <a:lnTo>
                  <a:pt x="5116381" y="430529"/>
                </a:lnTo>
                <a:lnTo>
                  <a:pt x="5151035" y="430529"/>
                </a:lnTo>
                <a:lnTo>
                  <a:pt x="5149198" y="433070"/>
                </a:lnTo>
                <a:lnTo>
                  <a:pt x="5146619" y="435610"/>
                </a:lnTo>
                <a:lnTo>
                  <a:pt x="5144295" y="439420"/>
                </a:lnTo>
                <a:lnTo>
                  <a:pt x="5141451" y="441960"/>
                </a:lnTo>
                <a:close/>
              </a:path>
              <a:path w="5166995" h="467360">
                <a:moveTo>
                  <a:pt x="74278" y="440689"/>
                </a:moveTo>
                <a:lnTo>
                  <a:pt x="71331" y="440689"/>
                </a:lnTo>
                <a:lnTo>
                  <a:pt x="70709" y="439420"/>
                </a:lnTo>
                <a:lnTo>
                  <a:pt x="74278" y="440689"/>
                </a:lnTo>
                <a:close/>
              </a:path>
              <a:path w="5166995" h="467360">
                <a:moveTo>
                  <a:pt x="5095045" y="440689"/>
                </a:moveTo>
                <a:lnTo>
                  <a:pt x="5092086" y="440689"/>
                </a:lnTo>
                <a:lnTo>
                  <a:pt x="5095654" y="439420"/>
                </a:lnTo>
                <a:lnTo>
                  <a:pt x="5095045" y="440689"/>
                </a:lnTo>
                <a:close/>
              </a:path>
              <a:path w="5166995" h="467360">
                <a:moveTo>
                  <a:pt x="80361" y="441960"/>
                </a:moveTo>
                <a:lnTo>
                  <a:pt x="77300" y="441960"/>
                </a:lnTo>
                <a:lnTo>
                  <a:pt x="76665" y="440689"/>
                </a:lnTo>
                <a:lnTo>
                  <a:pt x="80361" y="441960"/>
                </a:lnTo>
                <a:close/>
              </a:path>
              <a:path w="5166995" h="467360">
                <a:moveTo>
                  <a:pt x="5089076" y="441960"/>
                </a:moveTo>
                <a:lnTo>
                  <a:pt x="5086015" y="441960"/>
                </a:lnTo>
                <a:lnTo>
                  <a:pt x="5089711" y="440689"/>
                </a:lnTo>
                <a:lnTo>
                  <a:pt x="5089076" y="441960"/>
                </a:lnTo>
                <a:close/>
              </a:path>
              <a:path w="5166995" h="467360">
                <a:moveTo>
                  <a:pt x="5089215" y="467360"/>
                </a:moveTo>
                <a:lnTo>
                  <a:pt x="77160" y="467360"/>
                </a:lnTo>
                <a:lnTo>
                  <a:pt x="73465" y="466089"/>
                </a:lnTo>
                <a:lnTo>
                  <a:pt x="5092911" y="466089"/>
                </a:lnTo>
                <a:lnTo>
                  <a:pt x="5089215" y="467360"/>
                </a:lnTo>
                <a:close/>
              </a:path>
            </a:pathLst>
          </a:custGeom>
          <a:solidFill>
            <a:srgbClr val="FFFFFF"/>
          </a:solidFill>
        </p:spPr>
        <p:txBody>
          <a:bodyPr wrap="square" lIns="0" tIns="0" rIns="0" bIns="0" rtlCol="0"/>
          <a:lstStyle/>
          <a:p>
            <a:endParaRPr/>
          </a:p>
        </p:txBody>
      </p:sp>
      <p:sp>
        <p:nvSpPr>
          <p:cNvPr id="27" name="object 27"/>
          <p:cNvSpPr/>
          <p:nvPr/>
        </p:nvSpPr>
        <p:spPr>
          <a:xfrm>
            <a:off x="899160" y="5788152"/>
            <a:ext cx="7345680" cy="378460"/>
          </a:xfrm>
          <a:custGeom>
            <a:avLst/>
            <a:gdLst/>
            <a:ahLst/>
            <a:cxnLst/>
            <a:rect l="l" t="t" r="r" b="b"/>
            <a:pathLst>
              <a:path w="7345680" h="378460">
                <a:moveTo>
                  <a:pt x="0" y="0"/>
                </a:moveTo>
                <a:lnTo>
                  <a:pt x="7345680" y="0"/>
                </a:lnTo>
                <a:lnTo>
                  <a:pt x="7345680" y="377951"/>
                </a:lnTo>
                <a:lnTo>
                  <a:pt x="0" y="377951"/>
                </a:lnTo>
                <a:lnTo>
                  <a:pt x="0" y="0"/>
                </a:lnTo>
                <a:close/>
              </a:path>
            </a:pathLst>
          </a:custGeom>
          <a:solidFill>
            <a:srgbClr val="FFFFFF"/>
          </a:solidFill>
        </p:spPr>
        <p:txBody>
          <a:bodyPr wrap="square" lIns="0" tIns="0" rIns="0" bIns="0" rtlCol="0"/>
          <a:lstStyle/>
          <a:p>
            <a:endParaRPr/>
          </a:p>
        </p:txBody>
      </p:sp>
      <p:sp>
        <p:nvSpPr>
          <p:cNvPr id="28" name="object 28"/>
          <p:cNvSpPr/>
          <p:nvPr/>
        </p:nvSpPr>
        <p:spPr>
          <a:xfrm>
            <a:off x="886891" y="5775248"/>
            <a:ext cx="7370445" cy="403860"/>
          </a:xfrm>
          <a:custGeom>
            <a:avLst/>
            <a:gdLst/>
            <a:ahLst/>
            <a:cxnLst/>
            <a:rect l="l" t="t" r="r" b="b"/>
            <a:pathLst>
              <a:path w="7370445" h="403860">
                <a:moveTo>
                  <a:pt x="7357516" y="403390"/>
                </a:moveTo>
                <a:lnTo>
                  <a:pt x="12700" y="403390"/>
                </a:lnTo>
                <a:lnTo>
                  <a:pt x="10223" y="403148"/>
                </a:lnTo>
                <a:lnTo>
                  <a:pt x="0" y="390690"/>
                </a:lnTo>
                <a:lnTo>
                  <a:pt x="0" y="12700"/>
                </a:lnTo>
                <a:lnTo>
                  <a:pt x="12700" y="0"/>
                </a:lnTo>
                <a:lnTo>
                  <a:pt x="7357516" y="0"/>
                </a:lnTo>
                <a:lnTo>
                  <a:pt x="7370216" y="12700"/>
                </a:lnTo>
                <a:lnTo>
                  <a:pt x="25400" y="12700"/>
                </a:lnTo>
                <a:lnTo>
                  <a:pt x="12700" y="25400"/>
                </a:lnTo>
                <a:lnTo>
                  <a:pt x="25400" y="25400"/>
                </a:lnTo>
                <a:lnTo>
                  <a:pt x="25400" y="377990"/>
                </a:lnTo>
                <a:lnTo>
                  <a:pt x="12700" y="377990"/>
                </a:lnTo>
                <a:lnTo>
                  <a:pt x="25400" y="390690"/>
                </a:lnTo>
                <a:lnTo>
                  <a:pt x="7370216" y="390690"/>
                </a:lnTo>
                <a:lnTo>
                  <a:pt x="7369975" y="393166"/>
                </a:lnTo>
                <a:lnTo>
                  <a:pt x="7359992" y="403148"/>
                </a:lnTo>
                <a:lnTo>
                  <a:pt x="7357516" y="403390"/>
                </a:lnTo>
                <a:close/>
              </a:path>
              <a:path w="7370445" h="403860">
                <a:moveTo>
                  <a:pt x="25400" y="25400"/>
                </a:moveTo>
                <a:lnTo>
                  <a:pt x="12700" y="25400"/>
                </a:lnTo>
                <a:lnTo>
                  <a:pt x="25400" y="12700"/>
                </a:lnTo>
                <a:lnTo>
                  <a:pt x="25400" y="25400"/>
                </a:lnTo>
                <a:close/>
              </a:path>
              <a:path w="7370445" h="403860">
                <a:moveTo>
                  <a:pt x="7344816" y="25400"/>
                </a:moveTo>
                <a:lnTo>
                  <a:pt x="25400" y="25400"/>
                </a:lnTo>
                <a:lnTo>
                  <a:pt x="25400" y="12700"/>
                </a:lnTo>
                <a:lnTo>
                  <a:pt x="7344816" y="12700"/>
                </a:lnTo>
                <a:lnTo>
                  <a:pt x="7344816" y="25400"/>
                </a:lnTo>
                <a:close/>
              </a:path>
              <a:path w="7370445" h="403860">
                <a:moveTo>
                  <a:pt x="7344816" y="390690"/>
                </a:moveTo>
                <a:lnTo>
                  <a:pt x="7344816" y="12700"/>
                </a:lnTo>
                <a:lnTo>
                  <a:pt x="7357516" y="25400"/>
                </a:lnTo>
                <a:lnTo>
                  <a:pt x="7370216" y="25400"/>
                </a:lnTo>
                <a:lnTo>
                  <a:pt x="7370216" y="377990"/>
                </a:lnTo>
                <a:lnTo>
                  <a:pt x="7357516" y="377990"/>
                </a:lnTo>
                <a:lnTo>
                  <a:pt x="7344816" y="390690"/>
                </a:lnTo>
                <a:close/>
              </a:path>
              <a:path w="7370445" h="403860">
                <a:moveTo>
                  <a:pt x="7370216" y="25400"/>
                </a:moveTo>
                <a:lnTo>
                  <a:pt x="7357516" y="25400"/>
                </a:lnTo>
                <a:lnTo>
                  <a:pt x="7344816" y="12700"/>
                </a:lnTo>
                <a:lnTo>
                  <a:pt x="7370216" y="12700"/>
                </a:lnTo>
                <a:lnTo>
                  <a:pt x="7370216" y="25400"/>
                </a:lnTo>
                <a:close/>
              </a:path>
              <a:path w="7370445" h="403860">
                <a:moveTo>
                  <a:pt x="25400" y="390690"/>
                </a:moveTo>
                <a:lnTo>
                  <a:pt x="12700" y="377990"/>
                </a:lnTo>
                <a:lnTo>
                  <a:pt x="25400" y="377990"/>
                </a:lnTo>
                <a:lnTo>
                  <a:pt x="25400" y="390690"/>
                </a:lnTo>
                <a:close/>
              </a:path>
              <a:path w="7370445" h="403860">
                <a:moveTo>
                  <a:pt x="7344816" y="390690"/>
                </a:moveTo>
                <a:lnTo>
                  <a:pt x="25400" y="390690"/>
                </a:lnTo>
                <a:lnTo>
                  <a:pt x="25400" y="377990"/>
                </a:lnTo>
                <a:lnTo>
                  <a:pt x="7344816" y="377990"/>
                </a:lnTo>
                <a:lnTo>
                  <a:pt x="7344816" y="390690"/>
                </a:lnTo>
                <a:close/>
              </a:path>
              <a:path w="7370445" h="403860">
                <a:moveTo>
                  <a:pt x="7370216" y="390690"/>
                </a:moveTo>
                <a:lnTo>
                  <a:pt x="7344816" y="390690"/>
                </a:lnTo>
                <a:lnTo>
                  <a:pt x="7357516" y="377990"/>
                </a:lnTo>
                <a:lnTo>
                  <a:pt x="7370216" y="377990"/>
                </a:lnTo>
                <a:lnTo>
                  <a:pt x="7370216" y="390690"/>
                </a:lnTo>
                <a:close/>
              </a:path>
            </a:pathLst>
          </a:custGeom>
          <a:solidFill>
            <a:srgbClr val="4F81BC"/>
          </a:solidFill>
        </p:spPr>
        <p:txBody>
          <a:bodyPr wrap="square" lIns="0" tIns="0" rIns="0" bIns="0" rtlCol="0"/>
          <a:lstStyle/>
          <a:p>
            <a:endParaRPr/>
          </a:p>
        </p:txBody>
      </p:sp>
      <p:sp>
        <p:nvSpPr>
          <p:cNvPr id="29" name="object 29"/>
          <p:cNvSpPr/>
          <p:nvPr/>
        </p:nvSpPr>
        <p:spPr>
          <a:xfrm>
            <a:off x="1266444" y="5567171"/>
            <a:ext cx="5142230" cy="441959"/>
          </a:xfrm>
          <a:custGeom>
            <a:avLst/>
            <a:gdLst/>
            <a:ahLst/>
            <a:cxnLst/>
            <a:rect l="l" t="t" r="r" b="b"/>
            <a:pathLst>
              <a:path w="5142230" h="441960">
                <a:moveTo>
                  <a:pt x="74675" y="441960"/>
                </a:moveTo>
                <a:lnTo>
                  <a:pt x="34131" y="430263"/>
                </a:lnTo>
                <a:lnTo>
                  <a:pt x="7131" y="399693"/>
                </a:lnTo>
                <a:lnTo>
                  <a:pt x="0" y="73151"/>
                </a:lnTo>
                <a:lnTo>
                  <a:pt x="1520" y="58807"/>
                </a:lnTo>
                <a:lnTo>
                  <a:pt x="20577" y="22524"/>
                </a:lnTo>
                <a:lnTo>
                  <a:pt x="55991" y="2084"/>
                </a:lnTo>
                <a:lnTo>
                  <a:pt x="5067300" y="0"/>
                </a:lnTo>
                <a:lnTo>
                  <a:pt x="5081861" y="1195"/>
                </a:lnTo>
                <a:lnTo>
                  <a:pt x="5118607" y="19645"/>
                </a:lnTo>
                <a:lnTo>
                  <a:pt x="5139552" y="54675"/>
                </a:lnTo>
                <a:lnTo>
                  <a:pt x="5141976" y="368807"/>
                </a:lnTo>
                <a:lnTo>
                  <a:pt x="5140495" y="383095"/>
                </a:lnTo>
                <a:lnTo>
                  <a:pt x="5121320" y="419341"/>
                </a:lnTo>
                <a:lnTo>
                  <a:pt x="5085522" y="439843"/>
                </a:lnTo>
                <a:lnTo>
                  <a:pt x="74675" y="441960"/>
                </a:lnTo>
                <a:close/>
              </a:path>
            </a:pathLst>
          </a:custGeom>
          <a:solidFill>
            <a:srgbClr val="4F81BC"/>
          </a:solidFill>
        </p:spPr>
        <p:txBody>
          <a:bodyPr wrap="square" lIns="0" tIns="0" rIns="0" bIns="0" rtlCol="0"/>
          <a:lstStyle/>
          <a:p>
            <a:endParaRPr/>
          </a:p>
        </p:txBody>
      </p:sp>
      <p:sp>
        <p:nvSpPr>
          <p:cNvPr id="30" name="object 30"/>
          <p:cNvSpPr/>
          <p:nvPr/>
        </p:nvSpPr>
        <p:spPr>
          <a:xfrm>
            <a:off x="1254332" y="5553849"/>
            <a:ext cx="5166995" cy="467359"/>
          </a:xfrm>
          <a:custGeom>
            <a:avLst/>
            <a:gdLst/>
            <a:ahLst/>
            <a:cxnLst/>
            <a:rect l="l" t="t" r="r" b="b"/>
            <a:pathLst>
              <a:path w="5166995" h="467360">
                <a:moveTo>
                  <a:pt x="5097178" y="1270"/>
                </a:moveTo>
                <a:lnTo>
                  <a:pt x="69198" y="1270"/>
                </a:lnTo>
                <a:lnTo>
                  <a:pt x="73465" y="0"/>
                </a:lnTo>
                <a:lnTo>
                  <a:pt x="5092911" y="0"/>
                </a:lnTo>
                <a:lnTo>
                  <a:pt x="5097178" y="1270"/>
                </a:lnTo>
                <a:close/>
              </a:path>
              <a:path w="5166995" h="467360">
                <a:moveTo>
                  <a:pt x="5101369" y="2539"/>
                </a:moveTo>
                <a:lnTo>
                  <a:pt x="65007" y="2539"/>
                </a:lnTo>
                <a:lnTo>
                  <a:pt x="68575" y="1270"/>
                </a:lnTo>
                <a:lnTo>
                  <a:pt x="5097801" y="1270"/>
                </a:lnTo>
                <a:lnTo>
                  <a:pt x="5101369" y="2539"/>
                </a:lnTo>
                <a:close/>
              </a:path>
              <a:path w="5166995" h="467360">
                <a:moveTo>
                  <a:pt x="5097801" y="466089"/>
                </a:moveTo>
                <a:lnTo>
                  <a:pt x="68575" y="466089"/>
                </a:lnTo>
                <a:lnTo>
                  <a:pt x="60282" y="463550"/>
                </a:lnTo>
                <a:lnTo>
                  <a:pt x="56853" y="462279"/>
                </a:lnTo>
                <a:lnTo>
                  <a:pt x="49068" y="459739"/>
                </a:lnTo>
                <a:lnTo>
                  <a:pt x="44788" y="457200"/>
                </a:lnTo>
                <a:lnTo>
                  <a:pt x="41702" y="454660"/>
                </a:lnTo>
                <a:lnTo>
                  <a:pt x="38184" y="453389"/>
                </a:lnTo>
                <a:lnTo>
                  <a:pt x="34298" y="449579"/>
                </a:lnTo>
                <a:lnTo>
                  <a:pt x="31504" y="448310"/>
                </a:lnTo>
                <a:lnTo>
                  <a:pt x="27910" y="444500"/>
                </a:lnTo>
                <a:lnTo>
                  <a:pt x="24925" y="441960"/>
                </a:lnTo>
                <a:lnTo>
                  <a:pt x="22068" y="439420"/>
                </a:lnTo>
                <a:lnTo>
                  <a:pt x="19363" y="435610"/>
                </a:lnTo>
                <a:lnTo>
                  <a:pt x="16810" y="433070"/>
                </a:lnTo>
                <a:lnTo>
                  <a:pt x="14410" y="429260"/>
                </a:lnTo>
                <a:lnTo>
                  <a:pt x="12492" y="426720"/>
                </a:lnTo>
                <a:lnTo>
                  <a:pt x="10397" y="422910"/>
                </a:lnTo>
                <a:lnTo>
                  <a:pt x="8199" y="417829"/>
                </a:lnTo>
                <a:lnTo>
                  <a:pt x="6485" y="414020"/>
                </a:lnTo>
                <a:lnTo>
                  <a:pt x="4948" y="410210"/>
                </a:lnTo>
                <a:lnTo>
                  <a:pt x="0" y="80010"/>
                </a:lnTo>
                <a:lnTo>
                  <a:pt x="211" y="77470"/>
                </a:lnTo>
                <a:lnTo>
                  <a:pt x="846" y="72389"/>
                </a:lnTo>
                <a:lnTo>
                  <a:pt x="1494" y="68579"/>
                </a:lnTo>
                <a:lnTo>
                  <a:pt x="1621" y="68579"/>
                </a:lnTo>
                <a:lnTo>
                  <a:pt x="2446" y="64770"/>
                </a:lnTo>
                <a:lnTo>
                  <a:pt x="3602" y="60960"/>
                </a:lnTo>
                <a:lnTo>
                  <a:pt x="4948" y="55879"/>
                </a:lnTo>
                <a:lnTo>
                  <a:pt x="6485" y="52070"/>
                </a:lnTo>
                <a:lnTo>
                  <a:pt x="8199" y="48260"/>
                </a:lnTo>
                <a:lnTo>
                  <a:pt x="10397" y="44450"/>
                </a:lnTo>
                <a:lnTo>
                  <a:pt x="12175" y="40639"/>
                </a:lnTo>
                <a:lnTo>
                  <a:pt x="14410" y="38100"/>
                </a:lnTo>
                <a:lnTo>
                  <a:pt x="16810" y="34289"/>
                </a:lnTo>
                <a:lnTo>
                  <a:pt x="19363" y="30479"/>
                </a:lnTo>
                <a:lnTo>
                  <a:pt x="22474" y="27939"/>
                </a:lnTo>
                <a:lnTo>
                  <a:pt x="25357" y="24129"/>
                </a:lnTo>
                <a:lnTo>
                  <a:pt x="27910" y="21589"/>
                </a:lnTo>
                <a:lnTo>
                  <a:pt x="31504" y="19050"/>
                </a:lnTo>
                <a:lnTo>
                  <a:pt x="34781" y="16510"/>
                </a:lnTo>
                <a:lnTo>
                  <a:pt x="38184" y="13970"/>
                </a:lnTo>
                <a:lnTo>
                  <a:pt x="41702" y="11429"/>
                </a:lnTo>
                <a:lnTo>
                  <a:pt x="44788" y="10160"/>
                </a:lnTo>
                <a:lnTo>
                  <a:pt x="49068" y="7620"/>
                </a:lnTo>
                <a:lnTo>
                  <a:pt x="56853" y="5079"/>
                </a:lnTo>
                <a:lnTo>
                  <a:pt x="60892" y="2539"/>
                </a:lnTo>
                <a:lnTo>
                  <a:pt x="5105484" y="2539"/>
                </a:lnTo>
                <a:lnTo>
                  <a:pt x="5109510" y="5079"/>
                </a:lnTo>
                <a:lnTo>
                  <a:pt x="5110107" y="5079"/>
                </a:lnTo>
                <a:lnTo>
                  <a:pt x="5113460" y="6350"/>
                </a:lnTo>
                <a:lnTo>
                  <a:pt x="5114031" y="6350"/>
                </a:lnTo>
                <a:lnTo>
                  <a:pt x="5117295" y="7620"/>
                </a:lnTo>
                <a:lnTo>
                  <a:pt x="5121042" y="10160"/>
                </a:lnTo>
                <a:lnTo>
                  <a:pt x="5124674" y="11429"/>
                </a:lnTo>
                <a:lnTo>
                  <a:pt x="5128192" y="13970"/>
                </a:lnTo>
                <a:lnTo>
                  <a:pt x="5132078" y="16510"/>
                </a:lnTo>
                <a:lnTo>
                  <a:pt x="5134859" y="19050"/>
                </a:lnTo>
                <a:lnTo>
                  <a:pt x="5138009" y="21589"/>
                </a:lnTo>
                <a:lnTo>
                  <a:pt x="5141019" y="24129"/>
                </a:lnTo>
                <a:lnTo>
                  <a:pt x="86622" y="24129"/>
                </a:lnTo>
                <a:lnTo>
                  <a:pt x="82825" y="25400"/>
                </a:lnTo>
                <a:lnTo>
                  <a:pt x="74278" y="25400"/>
                </a:lnTo>
                <a:lnTo>
                  <a:pt x="70709" y="26670"/>
                </a:lnTo>
                <a:lnTo>
                  <a:pt x="71331" y="26670"/>
                </a:lnTo>
                <a:lnTo>
                  <a:pt x="67826" y="27939"/>
                </a:lnTo>
                <a:lnTo>
                  <a:pt x="65578" y="27939"/>
                </a:lnTo>
                <a:lnTo>
                  <a:pt x="62238" y="29210"/>
                </a:lnTo>
                <a:lnTo>
                  <a:pt x="62809" y="29210"/>
                </a:lnTo>
                <a:lnTo>
                  <a:pt x="59533" y="30479"/>
                </a:lnTo>
                <a:lnTo>
                  <a:pt x="60092" y="30479"/>
                </a:lnTo>
                <a:lnTo>
                  <a:pt x="56917" y="31750"/>
                </a:lnTo>
                <a:lnTo>
                  <a:pt x="57450" y="31750"/>
                </a:lnTo>
                <a:lnTo>
                  <a:pt x="55907" y="33020"/>
                </a:lnTo>
                <a:lnTo>
                  <a:pt x="54885" y="33020"/>
                </a:lnTo>
                <a:lnTo>
                  <a:pt x="51887" y="35560"/>
                </a:lnTo>
                <a:lnTo>
                  <a:pt x="52395" y="35560"/>
                </a:lnTo>
                <a:lnTo>
                  <a:pt x="49500" y="36829"/>
                </a:lnTo>
                <a:lnTo>
                  <a:pt x="49995" y="36829"/>
                </a:lnTo>
                <a:lnTo>
                  <a:pt x="48598" y="38100"/>
                </a:lnTo>
                <a:lnTo>
                  <a:pt x="47671" y="38100"/>
                </a:lnTo>
                <a:lnTo>
                  <a:pt x="44991" y="40639"/>
                </a:lnTo>
                <a:lnTo>
                  <a:pt x="45449" y="40639"/>
                </a:lnTo>
                <a:lnTo>
                  <a:pt x="44166" y="41910"/>
                </a:lnTo>
                <a:lnTo>
                  <a:pt x="43302" y="41910"/>
                </a:lnTo>
                <a:lnTo>
                  <a:pt x="40864" y="44450"/>
                </a:lnTo>
                <a:lnTo>
                  <a:pt x="41270" y="44450"/>
                </a:lnTo>
                <a:lnTo>
                  <a:pt x="38946" y="46989"/>
                </a:lnTo>
                <a:lnTo>
                  <a:pt x="39340" y="46989"/>
                </a:lnTo>
                <a:lnTo>
                  <a:pt x="37143" y="49529"/>
                </a:lnTo>
                <a:lnTo>
                  <a:pt x="37511" y="49529"/>
                </a:lnTo>
                <a:lnTo>
                  <a:pt x="35454" y="52070"/>
                </a:lnTo>
                <a:lnTo>
                  <a:pt x="35797" y="52070"/>
                </a:lnTo>
                <a:lnTo>
                  <a:pt x="34838" y="53339"/>
                </a:lnTo>
                <a:lnTo>
                  <a:pt x="34196" y="53339"/>
                </a:lnTo>
                <a:lnTo>
                  <a:pt x="33011" y="55879"/>
                </a:lnTo>
                <a:lnTo>
                  <a:pt x="32710" y="55879"/>
                </a:lnTo>
                <a:lnTo>
                  <a:pt x="31085" y="59689"/>
                </a:lnTo>
                <a:lnTo>
                  <a:pt x="31352" y="59689"/>
                </a:lnTo>
                <a:lnTo>
                  <a:pt x="29866" y="62229"/>
                </a:lnTo>
                <a:lnTo>
                  <a:pt x="30120" y="62229"/>
                </a:lnTo>
                <a:lnTo>
                  <a:pt x="28799" y="64770"/>
                </a:lnTo>
                <a:lnTo>
                  <a:pt x="29002" y="64770"/>
                </a:lnTo>
                <a:lnTo>
                  <a:pt x="28232" y="67310"/>
                </a:lnTo>
                <a:lnTo>
                  <a:pt x="28037" y="67310"/>
                </a:lnTo>
                <a:lnTo>
                  <a:pt x="27376" y="69850"/>
                </a:lnTo>
                <a:lnTo>
                  <a:pt x="27199" y="69850"/>
                </a:lnTo>
                <a:lnTo>
                  <a:pt x="26373" y="73660"/>
                </a:lnTo>
                <a:lnTo>
                  <a:pt x="26068" y="76200"/>
                </a:lnTo>
                <a:lnTo>
                  <a:pt x="25641" y="78739"/>
                </a:lnTo>
                <a:lnTo>
                  <a:pt x="25353" y="81279"/>
                </a:lnTo>
                <a:lnTo>
                  <a:pt x="25294" y="82550"/>
                </a:lnTo>
                <a:lnTo>
                  <a:pt x="25205" y="86360"/>
                </a:lnTo>
                <a:lnTo>
                  <a:pt x="25192" y="381000"/>
                </a:lnTo>
                <a:lnTo>
                  <a:pt x="25256" y="383539"/>
                </a:lnTo>
                <a:lnTo>
                  <a:pt x="25450" y="386079"/>
                </a:lnTo>
                <a:lnTo>
                  <a:pt x="25484" y="387350"/>
                </a:lnTo>
                <a:lnTo>
                  <a:pt x="25954" y="391160"/>
                </a:lnTo>
                <a:lnTo>
                  <a:pt x="26500" y="393700"/>
                </a:lnTo>
                <a:lnTo>
                  <a:pt x="27199" y="396239"/>
                </a:lnTo>
                <a:lnTo>
                  <a:pt x="27046" y="396239"/>
                </a:lnTo>
                <a:lnTo>
                  <a:pt x="28037" y="400050"/>
                </a:lnTo>
                <a:lnTo>
                  <a:pt x="28232" y="400050"/>
                </a:lnTo>
                <a:lnTo>
                  <a:pt x="29002" y="402589"/>
                </a:lnTo>
                <a:lnTo>
                  <a:pt x="29239" y="402589"/>
                </a:lnTo>
                <a:lnTo>
                  <a:pt x="30120" y="405129"/>
                </a:lnTo>
                <a:lnTo>
                  <a:pt x="29866" y="405129"/>
                </a:lnTo>
                <a:lnTo>
                  <a:pt x="31352" y="407670"/>
                </a:lnTo>
                <a:lnTo>
                  <a:pt x="31085" y="407670"/>
                </a:lnTo>
                <a:lnTo>
                  <a:pt x="32710" y="410210"/>
                </a:lnTo>
                <a:lnTo>
                  <a:pt x="32418" y="410210"/>
                </a:lnTo>
                <a:lnTo>
                  <a:pt x="34196" y="412750"/>
                </a:lnTo>
                <a:lnTo>
                  <a:pt x="33879" y="412750"/>
                </a:lnTo>
                <a:lnTo>
                  <a:pt x="35797" y="415289"/>
                </a:lnTo>
                <a:lnTo>
                  <a:pt x="35454" y="415289"/>
                </a:lnTo>
                <a:lnTo>
                  <a:pt x="37511" y="417829"/>
                </a:lnTo>
                <a:lnTo>
                  <a:pt x="37143" y="417829"/>
                </a:lnTo>
                <a:lnTo>
                  <a:pt x="39340" y="420370"/>
                </a:lnTo>
                <a:lnTo>
                  <a:pt x="39721" y="420370"/>
                </a:lnTo>
                <a:lnTo>
                  <a:pt x="41270" y="422910"/>
                </a:lnTo>
                <a:lnTo>
                  <a:pt x="42083" y="422910"/>
                </a:lnTo>
                <a:lnTo>
                  <a:pt x="43302" y="424179"/>
                </a:lnTo>
                <a:lnTo>
                  <a:pt x="42883" y="424179"/>
                </a:lnTo>
                <a:lnTo>
                  <a:pt x="45449" y="426720"/>
                </a:lnTo>
                <a:lnTo>
                  <a:pt x="44991" y="426720"/>
                </a:lnTo>
                <a:lnTo>
                  <a:pt x="47671" y="427989"/>
                </a:lnTo>
                <a:lnTo>
                  <a:pt x="47201" y="427989"/>
                </a:lnTo>
                <a:lnTo>
                  <a:pt x="49995" y="430529"/>
                </a:lnTo>
                <a:lnTo>
                  <a:pt x="50948" y="430529"/>
                </a:lnTo>
                <a:lnTo>
                  <a:pt x="52395" y="431800"/>
                </a:lnTo>
                <a:lnTo>
                  <a:pt x="51887" y="431800"/>
                </a:lnTo>
                <a:lnTo>
                  <a:pt x="54885" y="433070"/>
                </a:lnTo>
                <a:lnTo>
                  <a:pt x="54364" y="433070"/>
                </a:lnTo>
                <a:lnTo>
                  <a:pt x="57450" y="434339"/>
                </a:lnTo>
                <a:lnTo>
                  <a:pt x="56917" y="434339"/>
                </a:lnTo>
                <a:lnTo>
                  <a:pt x="60092" y="436879"/>
                </a:lnTo>
                <a:lnTo>
                  <a:pt x="62238" y="436879"/>
                </a:lnTo>
                <a:lnTo>
                  <a:pt x="65578" y="438150"/>
                </a:lnTo>
                <a:lnTo>
                  <a:pt x="64994" y="438150"/>
                </a:lnTo>
                <a:lnTo>
                  <a:pt x="68423" y="439420"/>
                </a:lnTo>
                <a:lnTo>
                  <a:pt x="67826" y="439420"/>
                </a:lnTo>
                <a:lnTo>
                  <a:pt x="71331" y="440689"/>
                </a:lnTo>
                <a:lnTo>
                  <a:pt x="73655" y="440689"/>
                </a:lnTo>
                <a:lnTo>
                  <a:pt x="77300" y="441960"/>
                </a:lnTo>
                <a:lnTo>
                  <a:pt x="5141451" y="441960"/>
                </a:lnTo>
                <a:lnTo>
                  <a:pt x="5138009" y="445770"/>
                </a:lnTo>
                <a:lnTo>
                  <a:pt x="5135329" y="447039"/>
                </a:lnTo>
                <a:lnTo>
                  <a:pt x="5132078" y="449579"/>
                </a:lnTo>
                <a:lnTo>
                  <a:pt x="5128192" y="453389"/>
                </a:lnTo>
                <a:lnTo>
                  <a:pt x="5124674" y="454660"/>
                </a:lnTo>
                <a:lnTo>
                  <a:pt x="5121042" y="457200"/>
                </a:lnTo>
                <a:lnTo>
                  <a:pt x="5117854" y="458470"/>
                </a:lnTo>
                <a:lnTo>
                  <a:pt x="5114031" y="461010"/>
                </a:lnTo>
                <a:lnTo>
                  <a:pt x="5113460" y="461010"/>
                </a:lnTo>
                <a:lnTo>
                  <a:pt x="5110107" y="462279"/>
                </a:lnTo>
                <a:lnTo>
                  <a:pt x="5097801" y="466089"/>
                </a:lnTo>
                <a:close/>
              </a:path>
              <a:path w="5166995" h="467360">
                <a:moveTo>
                  <a:pt x="5080071" y="25400"/>
                </a:moveTo>
                <a:lnTo>
                  <a:pt x="86304" y="25400"/>
                </a:lnTo>
                <a:lnTo>
                  <a:pt x="86622" y="24129"/>
                </a:lnTo>
                <a:lnTo>
                  <a:pt x="5079754" y="24129"/>
                </a:lnTo>
                <a:lnTo>
                  <a:pt x="5080071" y="25400"/>
                </a:lnTo>
                <a:close/>
              </a:path>
              <a:path w="5166995" h="467360">
                <a:moveTo>
                  <a:pt x="5112012" y="34289"/>
                </a:moveTo>
                <a:lnTo>
                  <a:pt x="5108913" y="31750"/>
                </a:lnTo>
                <a:lnTo>
                  <a:pt x="5109459" y="31750"/>
                </a:lnTo>
                <a:lnTo>
                  <a:pt x="5106272" y="30479"/>
                </a:lnTo>
                <a:lnTo>
                  <a:pt x="5106830" y="30479"/>
                </a:lnTo>
                <a:lnTo>
                  <a:pt x="5103566" y="29210"/>
                </a:lnTo>
                <a:lnTo>
                  <a:pt x="5104138" y="29210"/>
                </a:lnTo>
                <a:lnTo>
                  <a:pt x="5100785" y="27939"/>
                </a:lnTo>
                <a:lnTo>
                  <a:pt x="5098550" y="27939"/>
                </a:lnTo>
                <a:lnTo>
                  <a:pt x="5095045" y="26670"/>
                </a:lnTo>
                <a:lnTo>
                  <a:pt x="5095654" y="26670"/>
                </a:lnTo>
                <a:lnTo>
                  <a:pt x="5092086" y="25400"/>
                </a:lnTo>
                <a:lnTo>
                  <a:pt x="5083551" y="25400"/>
                </a:lnTo>
                <a:lnTo>
                  <a:pt x="5079754" y="24129"/>
                </a:lnTo>
                <a:lnTo>
                  <a:pt x="5141019" y="24129"/>
                </a:lnTo>
                <a:lnTo>
                  <a:pt x="5143889" y="27939"/>
                </a:lnTo>
                <a:lnTo>
                  <a:pt x="5147000" y="30479"/>
                </a:lnTo>
                <a:lnTo>
                  <a:pt x="5148465" y="33020"/>
                </a:lnTo>
                <a:lnTo>
                  <a:pt x="5111479" y="33020"/>
                </a:lnTo>
                <a:lnTo>
                  <a:pt x="5112012" y="34289"/>
                </a:lnTo>
                <a:close/>
              </a:path>
              <a:path w="5166995" h="467360">
                <a:moveTo>
                  <a:pt x="73655" y="26670"/>
                </a:moveTo>
                <a:lnTo>
                  <a:pt x="74278" y="25400"/>
                </a:lnTo>
                <a:lnTo>
                  <a:pt x="77300" y="25400"/>
                </a:lnTo>
                <a:lnTo>
                  <a:pt x="73655" y="26670"/>
                </a:lnTo>
                <a:close/>
              </a:path>
              <a:path w="5166995" h="467360">
                <a:moveTo>
                  <a:pt x="5092708" y="26670"/>
                </a:moveTo>
                <a:lnTo>
                  <a:pt x="5089076" y="25400"/>
                </a:lnTo>
                <a:lnTo>
                  <a:pt x="5092086" y="25400"/>
                </a:lnTo>
                <a:lnTo>
                  <a:pt x="5092708" y="26670"/>
                </a:lnTo>
                <a:close/>
              </a:path>
              <a:path w="5166995" h="467360">
                <a:moveTo>
                  <a:pt x="54364" y="34289"/>
                </a:moveTo>
                <a:lnTo>
                  <a:pt x="54885" y="33020"/>
                </a:lnTo>
                <a:lnTo>
                  <a:pt x="55907" y="33020"/>
                </a:lnTo>
                <a:lnTo>
                  <a:pt x="54364" y="34289"/>
                </a:lnTo>
                <a:close/>
              </a:path>
              <a:path w="5166995" h="467360">
                <a:moveTo>
                  <a:pt x="5119162" y="39370"/>
                </a:moveTo>
                <a:lnTo>
                  <a:pt x="5116381" y="36829"/>
                </a:lnTo>
                <a:lnTo>
                  <a:pt x="5116863" y="36829"/>
                </a:lnTo>
                <a:lnTo>
                  <a:pt x="5113968" y="35560"/>
                </a:lnTo>
                <a:lnTo>
                  <a:pt x="5114476" y="35560"/>
                </a:lnTo>
                <a:lnTo>
                  <a:pt x="5111479" y="33020"/>
                </a:lnTo>
                <a:lnTo>
                  <a:pt x="5148465" y="33020"/>
                </a:lnTo>
                <a:lnTo>
                  <a:pt x="5149198" y="34289"/>
                </a:lnTo>
                <a:lnTo>
                  <a:pt x="5151611" y="36829"/>
                </a:lnTo>
                <a:lnTo>
                  <a:pt x="5152368" y="38100"/>
                </a:lnTo>
                <a:lnTo>
                  <a:pt x="5118705" y="38100"/>
                </a:lnTo>
                <a:lnTo>
                  <a:pt x="5119162" y="39370"/>
                </a:lnTo>
                <a:close/>
              </a:path>
              <a:path w="5166995" h="467360">
                <a:moveTo>
                  <a:pt x="47201" y="39370"/>
                </a:moveTo>
                <a:lnTo>
                  <a:pt x="47671" y="38100"/>
                </a:lnTo>
                <a:lnTo>
                  <a:pt x="48598" y="38100"/>
                </a:lnTo>
                <a:lnTo>
                  <a:pt x="47201" y="39370"/>
                </a:lnTo>
                <a:close/>
              </a:path>
              <a:path w="5166995" h="467360">
                <a:moveTo>
                  <a:pt x="5153884" y="40639"/>
                </a:moveTo>
                <a:lnTo>
                  <a:pt x="5121372" y="40639"/>
                </a:lnTo>
                <a:lnTo>
                  <a:pt x="5118705" y="38100"/>
                </a:lnTo>
                <a:lnTo>
                  <a:pt x="5152368" y="38100"/>
                </a:lnTo>
                <a:lnTo>
                  <a:pt x="5153884" y="40639"/>
                </a:lnTo>
                <a:close/>
              </a:path>
              <a:path w="5166995" h="467360">
                <a:moveTo>
                  <a:pt x="5123493" y="43179"/>
                </a:moveTo>
                <a:lnTo>
                  <a:pt x="5120927" y="40639"/>
                </a:lnTo>
                <a:lnTo>
                  <a:pt x="5154201" y="40639"/>
                </a:lnTo>
                <a:lnTo>
                  <a:pt x="5154794" y="41910"/>
                </a:lnTo>
                <a:lnTo>
                  <a:pt x="5123061" y="41910"/>
                </a:lnTo>
                <a:lnTo>
                  <a:pt x="5123493" y="43179"/>
                </a:lnTo>
                <a:close/>
              </a:path>
              <a:path w="5166995" h="467360">
                <a:moveTo>
                  <a:pt x="42883" y="43179"/>
                </a:moveTo>
                <a:lnTo>
                  <a:pt x="43302" y="41910"/>
                </a:lnTo>
                <a:lnTo>
                  <a:pt x="44166" y="41910"/>
                </a:lnTo>
                <a:lnTo>
                  <a:pt x="42883" y="43179"/>
                </a:lnTo>
                <a:close/>
              </a:path>
              <a:path w="5166995" h="467360">
                <a:moveTo>
                  <a:pt x="5159650" y="52070"/>
                </a:moveTo>
                <a:lnTo>
                  <a:pt x="5130922" y="52070"/>
                </a:lnTo>
                <a:lnTo>
                  <a:pt x="5128865" y="49529"/>
                </a:lnTo>
                <a:lnTo>
                  <a:pt x="5129220" y="49529"/>
                </a:lnTo>
                <a:lnTo>
                  <a:pt x="5127036" y="46989"/>
                </a:lnTo>
                <a:lnTo>
                  <a:pt x="5127417" y="46989"/>
                </a:lnTo>
                <a:lnTo>
                  <a:pt x="5125093" y="44450"/>
                </a:lnTo>
                <a:lnTo>
                  <a:pt x="5125512" y="44450"/>
                </a:lnTo>
                <a:lnTo>
                  <a:pt x="5123061" y="41910"/>
                </a:lnTo>
                <a:lnTo>
                  <a:pt x="5154794" y="41910"/>
                </a:lnTo>
                <a:lnTo>
                  <a:pt x="5155979" y="44450"/>
                </a:lnTo>
                <a:lnTo>
                  <a:pt x="5157897" y="48260"/>
                </a:lnTo>
                <a:lnTo>
                  <a:pt x="5159650" y="52070"/>
                </a:lnTo>
                <a:close/>
              </a:path>
              <a:path w="5166995" h="467360">
                <a:moveTo>
                  <a:pt x="5132497" y="54610"/>
                </a:moveTo>
                <a:lnTo>
                  <a:pt x="5130579" y="52070"/>
                </a:lnTo>
                <a:lnTo>
                  <a:pt x="5159891" y="52070"/>
                </a:lnTo>
                <a:lnTo>
                  <a:pt x="5160403" y="53339"/>
                </a:lnTo>
                <a:lnTo>
                  <a:pt x="5132180" y="53339"/>
                </a:lnTo>
                <a:lnTo>
                  <a:pt x="5132497" y="54610"/>
                </a:lnTo>
                <a:close/>
              </a:path>
              <a:path w="5166995" h="467360">
                <a:moveTo>
                  <a:pt x="33879" y="54610"/>
                </a:moveTo>
                <a:lnTo>
                  <a:pt x="34196" y="53339"/>
                </a:lnTo>
                <a:lnTo>
                  <a:pt x="34838" y="53339"/>
                </a:lnTo>
                <a:lnTo>
                  <a:pt x="33879" y="54610"/>
                </a:lnTo>
                <a:close/>
              </a:path>
              <a:path w="5166995" h="467360">
                <a:moveTo>
                  <a:pt x="5133958" y="57150"/>
                </a:moveTo>
                <a:lnTo>
                  <a:pt x="5132180" y="53339"/>
                </a:lnTo>
                <a:lnTo>
                  <a:pt x="5160403" y="53339"/>
                </a:lnTo>
                <a:lnTo>
                  <a:pt x="5161428" y="55879"/>
                </a:lnTo>
                <a:lnTo>
                  <a:pt x="5133665" y="55879"/>
                </a:lnTo>
                <a:lnTo>
                  <a:pt x="5133958" y="57150"/>
                </a:lnTo>
                <a:close/>
              </a:path>
              <a:path w="5166995" h="467360">
                <a:moveTo>
                  <a:pt x="32418" y="57150"/>
                </a:moveTo>
                <a:lnTo>
                  <a:pt x="32710" y="55879"/>
                </a:lnTo>
                <a:lnTo>
                  <a:pt x="33011" y="55879"/>
                </a:lnTo>
                <a:lnTo>
                  <a:pt x="32418" y="57150"/>
                </a:lnTo>
                <a:close/>
              </a:path>
              <a:path w="5166995" h="467360">
                <a:moveTo>
                  <a:pt x="5138517" y="68579"/>
                </a:moveTo>
                <a:lnTo>
                  <a:pt x="5137361" y="64770"/>
                </a:lnTo>
                <a:lnTo>
                  <a:pt x="5137577" y="64770"/>
                </a:lnTo>
                <a:lnTo>
                  <a:pt x="5136256" y="62229"/>
                </a:lnTo>
                <a:lnTo>
                  <a:pt x="5136498" y="62229"/>
                </a:lnTo>
                <a:lnTo>
                  <a:pt x="5135024" y="59689"/>
                </a:lnTo>
                <a:lnTo>
                  <a:pt x="5135291" y="59689"/>
                </a:lnTo>
                <a:lnTo>
                  <a:pt x="5133665" y="55879"/>
                </a:lnTo>
                <a:lnTo>
                  <a:pt x="5161428" y="55879"/>
                </a:lnTo>
                <a:lnTo>
                  <a:pt x="5162774" y="60960"/>
                </a:lnTo>
                <a:lnTo>
                  <a:pt x="5163764" y="63500"/>
                </a:lnTo>
                <a:lnTo>
                  <a:pt x="5164498" y="67310"/>
                </a:lnTo>
                <a:lnTo>
                  <a:pt x="5138339" y="67310"/>
                </a:lnTo>
                <a:lnTo>
                  <a:pt x="5138517" y="68579"/>
                </a:lnTo>
                <a:close/>
              </a:path>
              <a:path w="5166995" h="467360">
                <a:moveTo>
                  <a:pt x="27846" y="68579"/>
                </a:moveTo>
                <a:lnTo>
                  <a:pt x="28037" y="67310"/>
                </a:lnTo>
                <a:lnTo>
                  <a:pt x="28232" y="67310"/>
                </a:lnTo>
                <a:lnTo>
                  <a:pt x="27846" y="68579"/>
                </a:lnTo>
                <a:close/>
              </a:path>
              <a:path w="5166995" h="467360">
                <a:moveTo>
                  <a:pt x="5139330" y="71120"/>
                </a:moveTo>
                <a:lnTo>
                  <a:pt x="5138339" y="67310"/>
                </a:lnTo>
                <a:lnTo>
                  <a:pt x="5164498" y="67310"/>
                </a:lnTo>
                <a:lnTo>
                  <a:pt x="5164742" y="68579"/>
                </a:lnTo>
                <a:lnTo>
                  <a:pt x="5165057" y="69850"/>
                </a:lnTo>
                <a:lnTo>
                  <a:pt x="5139177" y="69850"/>
                </a:lnTo>
                <a:lnTo>
                  <a:pt x="5139330" y="71120"/>
                </a:lnTo>
                <a:close/>
              </a:path>
              <a:path w="5166995" h="467360">
                <a:moveTo>
                  <a:pt x="27046" y="71120"/>
                </a:moveTo>
                <a:lnTo>
                  <a:pt x="27199" y="69850"/>
                </a:lnTo>
                <a:lnTo>
                  <a:pt x="27376" y="69850"/>
                </a:lnTo>
                <a:lnTo>
                  <a:pt x="27046" y="71120"/>
                </a:lnTo>
                <a:close/>
              </a:path>
              <a:path w="5166995" h="467360">
                <a:moveTo>
                  <a:pt x="5166445" y="384810"/>
                </a:moveTo>
                <a:lnTo>
                  <a:pt x="5141082" y="384810"/>
                </a:lnTo>
                <a:lnTo>
                  <a:pt x="5141082" y="82550"/>
                </a:lnTo>
                <a:lnTo>
                  <a:pt x="5140828" y="78739"/>
                </a:lnTo>
                <a:lnTo>
                  <a:pt x="5140422" y="76200"/>
                </a:lnTo>
                <a:lnTo>
                  <a:pt x="5139863" y="73660"/>
                </a:lnTo>
                <a:lnTo>
                  <a:pt x="5140003" y="73660"/>
                </a:lnTo>
                <a:lnTo>
                  <a:pt x="5139177" y="69850"/>
                </a:lnTo>
                <a:lnTo>
                  <a:pt x="5165057" y="69850"/>
                </a:lnTo>
                <a:lnTo>
                  <a:pt x="5165619" y="73660"/>
                </a:lnTo>
                <a:lnTo>
                  <a:pt x="5166089" y="76200"/>
                </a:lnTo>
                <a:lnTo>
                  <a:pt x="5166444" y="81279"/>
                </a:lnTo>
                <a:lnTo>
                  <a:pt x="5166487" y="82550"/>
                </a:lnTo>
                <a:lnTo>
                  <a:pt x="5166445" y="384810"/>
                </a:lnTo>
                <a:close/>
              </a:path>
              <a:path w="5166995" h="467360">
                <a:moveTo>
                  <a:pt x="25852" y="77470"/>
                </a:moveTo>
                <a:lnTo>
                  <a:pt x="25954" y="76200"/>
                </a:lnTo>
                <a:lnTo>
                  <a:pt x="25852" y="77470"/>
                </a:lnTo>
                <a:close/>
              </a:path>
              <a:path w="5166995" h="467360">
                <a:moveTo>
                  <a:pt x="5140523" y="77470"/>
                </a:moveTo>
                <a:lnTo>
                  <a:pt x="5140303" y="76200"/>
                </a:lnTo>
                <a:lnTo>
                  <a:pt x="5140523" y="77470"/>
                </a:lnTo>
                <a:close/>
              </a:path>
              <a:path w="5166995" h="467360">
                <a:moveTo>
                  <a:pt x="25484" y="80010"/>
                </a:moveTo>
                <a:lnTo>
                  <a:pt x="25548" y="78739"/>
                </a:lnTo>
                <a:lnTo>
                  <a:pt x="25484" y="80010"/>
                </a:lnTo>
                <a:close/>
              </a:path>
              <a:path w="5166995" h="467360">
                <a:moveTo>
                  <a:pt x="5140892" y="80010"/>
                </a:moveTo>
                <a:lnTo>
                  <a:pt x="5140735" y="78739"/>
                </a:lnTo>
                <a:lnTo>
                  <a:pt x="5140892" y="80010"/>
                </a:lnTo>
                <a:close/>
              </a:path>
              <a:path w="5166995" h="467360">
                <a:moveTo>
                  <a:pt x="5165932" y="391160"/>
                </a:moveTo>
                <a:lnTo>
                  <a:pt x="5140422" y="391160"/>
                </a:lnTo>
                <a:lnTo>
                  <a:pt x="5140892" y="387350"/>
                </a:lnTo>
                <a:lnTo>
                  <a:pt x="5140921" y="386079"/>
                </a:lnTo>
                <a:lnTo>
                  <a:pt x="5141108" y="383539"/>
                </a:lnTo>
                <a:lnTo>
                  <a:pt x="5141082" y="384810"/>
                </a:lnTo>
                <a:lnTo>
                  <a:pt x="5166445" y="384810"/>
                </a:lnTo>
                <a:lnTo>
                  <a:pt x="5166326" y="387350"/>
                </a:lnTo>
                <a:lnTo>
                  <a:pt x="5166089" y="389889"/>
                </a:lnTo>
                <a:lnTo>
                  <a:pt x="5165932" y="391160"/>
                </a:lnTo>
                <a:close/>
              </a:path>
              <a:path w="5166995" h="467360">
                <a:moveTo>
                  <a:pt x="25353" y="384810"/>
                </a:moveTo>
                <a:lnTo>
                  <a:pt x="25262" y="383624"/>
                </a:lnTo>
                <a:lnTo>
                  <a:pt x="25353" y="384810"/>
                </a:lnTo>
                <a:close/>
              </a:path>
              <a:path w="5166995" h="467360">
                <a:moveTo>
                  <a:pt x="26068" y="391160"/>
                </a:moveTo>
                <a:lnTo>
                  <a:pt x="25852" y="389889"/>
                </a:lnTo>
                <a:lnTo>
                  <a:pt x="26068" y="391160"/>
                </a:lnTo>
                <a:close/>
              </a:path>
              <a:path w="5166995" h="467360">
                <a:moveTo>
                  <a:pt x="5164414" y="400050"/>
                </a:moveTo>
                <a:lnTo>
                  <a:pt x="5138339" y="400050"/>
                </a:lnTo>
                <a:lnTo>
                  <a:pt x="5139330" y="396239"/>
                </a:lnTo>
                <a:lnTo>
                  <a:pt x="5139177" y="396239"/>
                </a:lnTo>
                <a:lnTo>
                  <a:pt x="5140003" y="393700"/>
                </a:lnTo>
                <a:lnTo>
                  <a:pt x="5139863" y="393700"/>
                </a:lnTo>
                <a:lnTo>
                  <a:pt x="5140523" y="389889"/>
                </a:lnTo>
                <a:lnTo>
                  <a:pt x="5140422" y="391160"/>
                </a:lnTo>
                <a:lnTo>
                  <a:pt x="5165932" y="391160"/>
                </a:lnTo>
                <a:lnTo>
                  <a:pt x="5165619" y="393700"/>
                </a:lnTo>
                <a:lnTo>
                  <a:pt x="5164869" y="398779"/>
                </a:lnTo>
                <a:lnTo>
                  <a:pt x="5164414" y="400050"/>
                </a:lnTo>
                <a:close/>
              </a:path>
              <a:path w="5166995" h="467360">
                <a:moveTo>
                  <a:pt x="28232" y="400050"/>
                </a:moveTo>
                <a:lnTo>
                  <a:pt x="28037" y="400050"/>
                </a:lnTo>
                <a:lnTo>
                  <a:pt x="27846" y="398779"/>
                </a:lnTo>
                <a:lnTo>
                  <a:pt x="28232" y="400050"/>
                </a:lnTo>
                <a:close/>
              </a:path>
              <a:path w="5166995" h="467360">
                <a:moveTo>
                  <a:pt x="5163758" y="402589"/>
                </a:moveTo>
                <a:lnTo>
                  <a:pt x="5137361" y="402589"/>
                </a:lnTo>
                <a:lnTo>
                  <a:pt x="5138517" y="398779"/>
                </a:lnTo>
                <a:lnTo>
                  <a:pt x="5138339" y="400050"/>
                </a:lnTo>
                <a:lnTo>
                  <a:pt x="5164414" y="400050"/>
                </a:lnTo>
                <a:lnTo>
                  <a:pt x="5163758" y="402589"/>
                </a:lnTo>
                <a:close/>
              </a:path>
              <a:path w="5166995" h="467360">
                <a:moveTo>
                  <a:pt x="29239" y="402589"/>
                </a:moveTo>
                <a:lnTo>
                  <a:pt x="29002" y="402589"/>
                </a:lnTo>
                <a:lnTo>
                  <a:pt x="28799" y="401320"/>
                </a:lnTo>
                <a:lnTo>
                  <a:pt x="29239" y="402589"/>
                </a:lnTo>
                <a:close/>
              </a:path>
              <a:path w="5166995" h="467360">
                <a:moveTo>
                  <a:pt x="5157258" y="420370"/>
                </a:moveTo>
                <a:lnTo>
                  <a:pt x="5127036" y="420370"/>
                </a:lnTo>
                <a:lnTo>
                  <a:pt x="5129220" y="417829"/>
                </a:lnTo>
                <a:lnTo>
                  <a:pt x="5128865" y="417829"/>
                </a:lnTo>
                <a:lnTo>
                  <a:pt x="5130922" y="415289"/>
                </a:lnTo>
                <a:lnTo>
                  <a:pt x="5130579" y="415289"/>
                </a:lnTo>
                <a:lnTo>
                  <a:pt x="5132497" y="412750"/>
                </a:lnTo>
                <a:lnTo>
                  <a:pt x="5132180" y="412750"/>
                </a:lnTo>
                <a:lnTo>
                  <a:pt x="5133958" y="410210"/>
                </a:lnTo>
                <a:lnTo>
                  <a:pt x="5133665" y="410210"/>
                </a:lnTo>
                <a:lnTo>
                  <a:pt x="5135291" y="407670"/>
                </a:lnTo>
                <a:lnTo>
                  <a:pt x="5135024" y="407670"/>
                </a:lnTo>
                <a:lnTo>
                  <a:pt x="5136498" y="405129"/>
                </a:lnTo>
                <a:lnTo>
                  <a:pt x="5136256" y="405129"/>
                </a:lnTo>
                <a:lnTo>
                  <a:pt x="5137577" y="401320"/>
                </a:lnTo>
                <a:lnTo>
                  <a:pt x="5137361" y="402589"/>
                </a:lnTo>
                <a:lnTo>
                  <a:pt x="5163758" y="402589"/>
                </a:lnTo>
                <a:lnTo>
                  <a:pt x="5162774" y="406400"/>
                </a:lnTo>
                <a:lnTo>
                  <a:pt x="5161428" y="410210"/>
                </a:lnTo>
                <a:lnTo>
                  <a:pt x="5159891" y="414020"/>
                </a:lnTo>
                <a:lnTo>
                  <a:pt x="5159650" y="415289"/>
                </a:lnTo>
                <a:lnTo>
                  <a:pt x="5157897" y="419100"/>
                </a:lnTo>
                <a:lnTo>
                  <a:pt x="5157258" y="420370"/>
                </a:lnTo>
                <a:close/>
              </a:path>
              <a:path w="5166995" h="467360">
                <a:moveTo>
                  <a:pt x="39721" y="420370"/>
                </a:moveTo>
                <a:lnTo>
                  <a:pt x="39340" y="420370"/>
                </a:lnTo>
                <a:lnTo>
                  <a:pt x="38946" y="419100"/>
                </a:lnTo>
                <a:lnTo>
                  <a:pt x="39721" y="420370"/>
                </a:lnTo>
                <a:close/>
              </a:path>
              <a:path w="5166995" h="467360">
                <a:moveTo>
                  <a:pt x="5155979" y="422910"/>
                </a:moveTo>
                <a:lnTo>
                  <a:pt x="5125093" y="422910"/>
                </a:lnTo>
                <a:lnTo>
                  <a:pt x="5127417" y="419100"/>
                </a:lnTo>
                <a:lnTo>
                  <a:pt x="5127036" y="420370"/>
                </a:lnTo>
                <a:lnTo>
                  <a:pt x="5157258" y="420370"/>
                </a:lnTo>
                <a:lnTo>
                  <a:pt x="5155979" y="422910"/>
                </a:lnTo>
                <a:close/>
              </a:path>
              <a:path w="5166995" h="467360">
                <a:moveTo>
                  <a:pt x="42083" y="422910"/>
                </a:moveTo>
                <a:lnTo>
                  <a:pt x="41270" y="422910"/>
                </a:lnTo>
                <a:lnTo>
                  <a:pt x="40864" y="421639"/>
                </a:lnTo>
                <a:lnTo>
                  <a:pt x="42083" y="422910"/>
                </a:lnTo>
                <a:close/>
              </a:path>
              <a:path w="5166995" h="467360">
                <a:moveTo>
                  <a:pt x="5150806" y="430529"/>
                </a:moveTo>
                <a:lnTo>
                  <a:pt x="5116381" y="430529"/>
                </a:lnTo>
                <a:lnTo>
                  <a:pt x="5119162" y="427989"/>
                </a:lnTo>
                <a:lnTo>
                  <a:pt x="5118705" y="427989"/>
                </a:lnTo>
                <a:lnTo>
                  <a:pt x="5121372" y="426720"/>
                </a:lnTo>
                <a:lnTo>
                  <a:pt x="5120927" y="426720"/>
                </a:lnTo>
                <a:lnTo>
                  <a:pt x="5123493" y="424179"/>
                </a:lnTo>
                <a:lnTo>
                  <a:pt x="5123061" y="424179"/>
                </a:lnTo>
                <a:lnTo>
                  <a:pt x="5125512" y="421639"/>
                </a:lnTo>
                <a:lnTo>
                  <a:pt x="5125093" y="422910"/>
                </a:lnTo>
                <a:lnTo>
                  <a:pt x="5155979" y="422910"/>
                </a:lnTo>
                <a:lnTo>
                  <a:pt x="5153884" y="426720"/>
                </a:lnTo>
                <a:lnTo>
                  <a:pt x="5151611" y="429260"/>
                </a:lnTo>
                <a:lnTo>
                  <a:pt x="5150806" y="430529"/>
                </a:lnTo>
                <a:close/>
              </a:path>
              <a:path w="5166995" h="467360">
                <a:moveTo>
                  <a:pt x="50948" y="430529"/>
                </a:moveTo>
                <a:lnTo>
                  <a:pt x="49995" y="430529"/>
                </a:lnTo>
                <a:lnTo>
                  <a:pt x="49500" y="429260"/>
                </a:lnTo>
                <a:lnTo>
                  <a:pt x="50948" y="430529"/>
                </a:lnTo>
                <a:close/>
              </a:path>
              <a:path w="5166995" h="467360">
                <a:moveTo>
                  <a:pt x="5141451" y="441960"/>
                </a:moveTo>
                <a:lnTo>
                  <a:pt x="5089076" y="441960"/>
                </a:lnTo>
                <a:lnTo>
                  <a:pt x="5092708" y="440689"/>
                </a:lnTo>
                <a:lnTo>
                  <a:pt x="5095045" y="440689"/>
                </a:lnTo>
                <a:lnTo>
                  <a:pt x="5098550" y="439420"/>
                </a:lnTo>
                <a:lnTo>
                  <a:pt x="5097940" y="439420"/>
                </a:lnTo>
                <a:lnTo>
                  <a:pt x="5101369" y="438150"/>
                </a:lnTo>
                <a:lnTo>
                  <a:pt x="5100785" y="438150"/>
                </a:lnTo>
                <a:lnTo>
                  <a:pt x="5104138" y="436879"/>
                </a:lnTo>
                <a:lnTo>
                  <a:pt x="5106272" y="436879"/>
                </a:lnTo>
                <a:lnTo>
                  <a:pt x="5109459" y="434339"/>
                </a:lnTo>
                <a:lnTo>
                  <a:pt x="5108913" y="434339"/>
                </a:lnTo>
                <a:lnTo>
                  <a:pt x="5112012" y="433070"/>
                </a:lnTo>
                <a:lnTo>
                  <a:pt x="5111479" y="433070"/>
                </a:lnTo>
                <a:lnTo>
                  <a:pt x="5114476" y="431800"/>
                </a:lnTo>
                <a:lnTo>
                  <a:pt x="5113968" y="431800"/>
                </a:lnTo>
                <a:lnTo>
                  <a:pt x="5116863" y="429260"/>
                </a:lnTo>
                <a:lnTo>
                  <a:pt x="5116381" y="430529"/>
                </a:lnTo>
                <a:lnTo>
                  <a:pt x="5150806" y="430529"/>
                </a:lnTo>
                <a:lnTo>
                  <a:pt x="5149198" y="433070"/>
                </a:lnTo>
                <a:lnTo>
                  <a:pt x="5146619" y="436879"/>
                </a:lnTo>
                <a:lnTo>
                  <a:pt x="5144295" y="439420"/>
                </a:lnTo>
                <a:lnTo>
                  <a:pt x="5141451" y="441960"/>
                </a:lnTo>
                <a:close/>
              </a:path>
              <a:path w="5166995" h="467360">
                <a:moveTo>
                  <a:pt x="62809" y="436879"/>
                </a:moveTo>
                <a:lnTo>
                  <a:pt x="60092" y="436879"/>
                </a:lnTo>
                <a:lnTo>
                  <a:pt x="59533" y="435610"/>
                </a:lnTo>
                <a:lnTo>
                  <a:pt x="62809" y="436879"/>
                </a:lnTo>
                <a:close/>
              </a:path>
              <a:path w="5166995" h="467360">
                <a:moveTo>
                  <a:pt x="5106272" y="436879"/>
                </a:moveTo>
                <a:lnTo>
                  <a:pt x="5103566" y="436879"/>
                </a:lnTo>
                <a:lnTo>
                  <a:pt x="5106830" y="435610"/>
                </a:lnTo>
                <a:lnTo>
                  <a:pt x="5106272" y="436879"/>
                </a:lnTo>
                <a:close/>
              </a:path>
              <a:path w="5166995" h="467360">
                <a:moveTo>
                  <a:pt x="5089215" y="467360"/>
                </a:moveTo>
                <a:lnTo>
                  <a:pt x="77160" y="467360"/>
                </a:lnTo>
                <a:lnTo>
                  <a:pt x="73465" y="466089"/>
                </a:lnTo>
                <a:lnTo>
                  <a:pt x="5092911" y="466089"/>
                </a:lnTo>
                <a:lnTo>
                  <a:pt x="5089215" y="467360"/>
                </a:lnTo>
                <a:close/>
              </a:path>
            </a:pathLst>
          </a:custGeom>
          <a:solidFill>
            <a:srgbClr val="FFFFFF"/>
          </a:solidFill>
        </p:spPr>
        <p:txBody>
          <a:bodyPr wrap="square" lIns="0" tIns="0" rIns="0" bIns="0" rtlCol="0"/>
          <a:lstStyle/>
          <a:p>
            <a:endParaRPr/>
          </a:p>
        </p:txBody>
      </p:sp>
      <p:sp>
        <p:nvSpPr>
          <p:cNvPr id="31" name="object 31"/>
          <p:cNvSpPr txBox="1"/>
          <p:nvPr/>
        </p:nvSpPr>
        <p:spPr>
          <a:xfrm>
            <a:off x="1470063" y="1594781"/>
            <a:ext cx="3835400" cy="4298315"/>
          </a:xfrm>
          <a:prstGeom prst="rect">
            <a:avLst/>
          </a:prstGeom>
        </p:spPr>
        <p:txBody>
          <a:bodyPr vert="horz" wrap="square" lIns="0" tIns="0" rIns="0" bIns="0" rtlCol="0">
            <a:spAutoFit/>
          </a:bodyPr>
          <a:lstStyle/>
          <a:p>
            <a:pPr marL="12700">
              <a:lnSpc>
                <a:spcPct val="100000"/>
              </a:lnSpc>
            </a:pPr>
            <a:r>
              <a:rPr sz="1500" dirty="0">
                <a:solidFill>
                  <a:srgbClr val="FFFFFF"/>
                </a:solidFill>
                <a:latin typeface="宋体" panose="02010600030101010101" pitchFamily="2" charset="-122"/>
                <a:cs typeface="宋体" panose="02010600030101010101" pitchFamily="2" charset="-122"/>
              </a:rPr>
              <a:t>安全生产许可证条例</a:t>
            </a:r>
            <a:endParaRPr sz="1500">
              <a:latin typeface="宋体" panose="02010600030101010101" pitchFamily="2" charset="-122"/>
              <a:cs typeface="宋体" panose="02010600030101010101" pitchFamily="2" charset="-122"/>
            </a:endParaRPr>
          </a:p>
          <a:p>
            <a:pPr marL="12700" marR="957580">
              <a:lnSpc>
                <a:spcPct val="298000"/>
              </a:lnSpc>
            </a:pPr>
            <a:r>
              <a:rPr sz="1500" dirty="0">
                <a:solidFill>
                  <a:srgbClr val="FFFFFF"/>
                </a:solidFill>
                <a:latin typeface="宋体" panose="02010600030101010101" pitchFamily="2" charset="-122"/>
                <a:cs typeface="宋体" panose="02010600030101010101" pitchFamily="2" charset="-122"/>
              </a:rPr>
              <a:t>煤矿安全监察条例 建设工程安全生产管理条例 工伤保险条例 特种设备安全监察条例 生产安全事故报告和调查处理条例</a:t>
            </a:r>
            <a:endParaRPr sz="1500">
              <a:latin typeface="宋体" panose="02010600030101010101" pitchFamily="2" charset="-122"/>
              <a:cs typeface="宋体" panose="02010600030101010101" pitchFamily="2" charset="-122"/>
            </a:endParaRPr>
          </a:p>
          <a:p>
            <a:pPr>
              <a:lnSpc>
                <a:spcPct val="100000"/>
              </a:lnSpc>
            </a:pPr>
            <a:endParaRPr sz="1500">
              <a:latin typeface="Times New Roman" panose="02020603050405020304"/>
              <a:cs typeface="Times New Roman" panose="02020603050405020304"/>
            </a:endParaRPr>
          </a:p>
          <a:p>
            <a:pPr>
              <a:lnSpc>
                <a:spcPct val="100000"/>
              </a:lnSpc>
              <a:spcBef>
                <a:spcPts val="50"/>
              </a:spcBef>
            </a:pPr>
            <a:endParaRPr sz="1550">
              <a:latin typeface="Times New Roman" panose="02020603050405020304"/>
              <a:cs typeface="Times New Roman" panose="02020603050405020304"/>
            </a:endParaRPr>
          </a:p>
          <a:p>
            <a:pPr marL="12700">
              <a:lnSpc>
                <a:spcPct val="100000"/>
              </a:lnSpc>
            </a:pPr>
            <a:r>
              <a:rPr sz="1500" dirty="0">
                <a:solidFill>
                  <a:srgbClr val="FFFFFF"/>
                </a:solidFill>
                <a:latin typeface="宋体" panose="02010600030101010101" pitchFamily="2" charset="-122"/>
                <a:cs typeface="宋体" panose="02010600030101010101" pitchFamily="2" charset="-122"/>
              </a:rPr>
              <a:t>国务院关于特大安全事故行政责任追究的规定</a:t>
            </a:r>
            <a:endParaRPr sz="1500">
              <a:latin typeface="宋体" panose="02010600030101010101" pitchFamily="2" charset="-122"/>
              <a:cs typeface="宋体" panose="02010600030101010101" pitchFamily="2" charset="-122"/>
            </a:endParaRP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33</a:t>
            </a:fld>
            <a:endParaRPr spc="-5" dirty="0">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34</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a:lnSpc>
                <a:spcPct val="100000"/>
              </a:lnSpc>
            </a:pPr>
            <a:r>
              <a:rPr sz="2000" b="0" dirty="0">
                <a:latin typeface="宋体" panose="02010600030101010101" pitchFamily="2" charset="-122"/>
                <a:cs typeface="宋体" panose="02010600030101010101" pitchFamily="2" charset="-122"/>
              </a:rPr>
              <a:t>一、安全生产许可制度的适用范</a:t>
            </a:r>
            <a:r>
              <a:rPr sz="2000" b="0" spc="5" dirty="0">
                <a:latin typeface="宋体" panose="02010600030101010101" pitchFamily="2" charset="-122"/>
                <a:cs typeface="宋体" panose="02010600030101010101" pitchFamily="2" charset="-122"/>
              </a:rPr>
              <a:t>围</a:t>
            </a:r>
            <a:endParaRPr sz="2000">
              <a:latin typeface="宋体" panose="02010600030101010101" pitchFamily="2" charset="-122"/>
              <a:cs typeface="宋体" panose="02010600030101010101" pitchFamily="2" charset="-122"/>
            </a:endParaRPr>
          </a:p>
          <a:p>
            <a:pPr marL="374650" marR="5080">
              <a:lnSpc>
                <a:spcPct val="150000"/>
              </a:lnSpc>
            </a:pPr>
            <a:r>
              <a:rPr sz="2000" b="0" dirty="0">
                <a:latin typeface="宋体" panose="02010600030101010101" pitchFamily="2" charset="-122"/>
                <a:cs typeface="宋体" panose="02010600030101010101" pitchFamily="2" charset="-122"/>
              </a:rPr>
              <a:t>第二</a:t>
            </a:r>
            <a:r>
              <a:rPr sz="2000" b="0" spc="5" dirty="0">
                <a:latin typeface="宋体" panose="02010600030101010101" pitchFamily="2" charset="-122"/>
                <a:cs typeface="宋体" panose="02010600030101010101" pitchFamily="2" charset="-122"/>
              </a:rPr>
              <a:t>条</a:t>
            </a:r>
            <a:r>
              <a:rPr sz="2000" b="0" spc="-555" dirty="0">
                <a:latin typeface="宋体" panose="02010600030101010101" pitchFamily="2" charset="-122"/>
                <a:cs typeface="宋体" panose="02010600030101010101" pitchFamily="2" charset="-122"/>
              </a:rPr>
              <a:t> </a:t>
            </a:r>
            <a:r>
              <a:rPr sz="2000" b="0" dirty="0">
                <a:latin typeface="宋体" panose="02010600030101010101" pitchFamily="2" charset="-122"/>
                <a:cs typeface="宋体" panose="02010600030101010101" pitchFamily="2" charset="-122"/>
              </a:rPr>
              <a:t>国家对矿山企业、建筑施工企业和危险化学品、烟花爆竹、民</a:t>
            </a:r>
            <a:r>
              <a:rPr sz="2000" b="0" spc="5" dirty="0">
                <a:latin typeface="宋体" panose="02010600030101010101" pitchFamily="2" charset="-122"/>
                <a:cs typeface="宋体" panose="02010600030101010101" pitchFamily="2" charset="-122"/>
              </a:rPr>
              <a:t>用</a:t>
            </a:r>
            <a:r>
              <a:rPr sz="2000" b="0" dirty="0">
                <a:latin typeface="宋体" panose="02010600030101010101" pitchFamily="2" charset="-122"/>
                <a:cs typeface="宋体" panose="02010600030101010101" pitchFamily="2" charset="-122"/>
              </a:rPr>
              <a:t> 爆破器材生产企业（以下统称企业）实行安全生产许可制度。企业未取</a:t>
            </a:r>
            <a:r>
              <a:rPr sz="2000" b="0" spc="5" dirty="0">
                <a:latin typeface="宋体" panose="02010600030101010101" pitchFamily="2" charset="-122"/>
                <a:cs typeface="宋体" panose="02010600030101010101" pitchFamily="2" charset="-122"/>
              </a:rPr>
              <a:t>得</a:t>
            </a:r>
            <a:r>
              <a:rPr sz="2000" b="0" dirty="0">
                <a:latin typeface="宋体" panose="02010600030101010101" pitchFamily="2" charset="-122"/>
                <a:cs typeface="宋体" panose="02010600030101010101" pitchFamily="2" charset="-122"/>
              </a:rPr>
              <a:t> 安全生产许可证的，不得从事生产活动</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txBox="1"/>
          <p:nvPr/>
        </p:nvSpPr>
        <p:spPr>
          <a:xfrm>
            <a:off x="4139742" y="4782216"/>
            <a:ext cx="4599305" cy="419734"/>
          </a:xfrm>
          <a:prstGeom prst="rect">
            <a:avLst/>
          </a:prstGeom>
        </p:spPr>
        <p:txBody>
          <a:bodyPr vert="horz" wrap="square" lIns="0" tIns="0" rIns="0" bIns="0" rtlCol="0">
            <a:spAutoFit/>
          </a:bodyPr>
          <a:lstStyle/>
          <a:p>
            <a:pPr marL="12700">
              <a:lnSpc>
                <a:spcPct val="100000"/>
              </a:lnSpc>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《安全生产许可证条例</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35</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a:lnSpc>
                <a:spcPct val="100000"/>
              </a:lnSpc>
            </a:pPr>
            <a:r>
              <a:rPr sz="2000" b="0" dirty="0">
                <a:latin typeface="宋体" panose="02010600030101010101" pitchFamily="2" charset="-122"/>
                <a:cs typeface="宋体" panose="02010600030101010101" pitchFamily="2" charset="-122"/>
              </a:rPr>
              <a:t>一、安全生产许可制度的适用范</a:t>
            </a:r>
            <a:r>
              <a:rPr sz="2000" b="0" spc="5" dirty="0">
                <a:latin typeface="宋体" panose="02010600030101010101" pitchFamily="2" charset="-122"/>
                <a:cs typeface="宋体" panose="02010600030101010101" pitchFamily="2" charset="-122"/>
              </a:rPr>
              <a:t>围</a:t>
            </a:r>
            <a:endParaRPr sz="2000">
              <a:latin typeface="宋体" panose="02010600030101010101" pitchFamily="2" charset="-122"/>
              <a:cs typeface="宋体" panose="02010600030101010101" pitchFamily="2" charset="-122"/>
            </a:endParaRPr>
          </a:p>
          <a:p>
            <a:pPr marL="374650" marR="5080">
              <a:lnSpc>
                <a:spcPct val="150000"/>
              </a:lnSpc>
            </a:pPr>
            <a:r>
              <a:rPr sz="2000" b="0" dirty="0">
                <a:latin typeface="宋体" panose="02010600030101010101" pitchFamily="2" charset="-122"/>
                <a:cs typeface="宋体" panose="02010600030101010101" pitchFamily="2" charset="-122"/>
              </a:rPr>
              <a:t>第二</a:t>
            </a:r>
            <a:r>
              <a:rPr sz="2000" b="0" spc="5" dirty="0">
                <a:latin typeface="宋体" panose="02010600030101010101" pitchFamily="2" charset="-122"/>
                <a:cs typeface="宋体" panose="02010600030101010101" pitchFamily="2" charset="-122"/>
              </a:rPr>
              <a:t>条</a:t>
            </a:r>
            <a:r>
              <a:rPr sz="2000" b="0" spc="-555" dirty="0">
                <a:latin typeface="宋体" panose="02010600030101010101" pitchFamily="2" charset="-122"/>
                <a:cs typeface="宋体" panose="02010600030101010101" pitchFamily="2" charset="-122"/>
              </a:rPr>
              <a:t> </a:t>
            </a:r>
            <a:r>
              <a:rPr sz="2000" b="0" dirty="0">
                <a:latin typeface="宋体" panose="02010600030101010101" pitchFamily="2" charset="-122"/>
                <a:cs typeface="宋体" panose="02010600030101010101" pitchFamily="2" charset="-122"/>
              </a:rPr>
              <a:t>国家对矿山企业、建筑施工企业和危险化学品、烟花爆竹、民</a:t>
            </a:r>
            <a:r>
              <a:rPr sz="2000" b="0" spc="5" dirty="0">
                <a:latin typeface="宋体" panose="02010600030101010101" pitchFamily="2" charset="-122"/>
                <a:cs typeface="宋体" panose="02010600030101010101" pitchFamily="2" charset="-122"/>
              </a:rPr>
              <a:t>用</a:t>
            </a:r>
            <a:r>
              <a:rPr sz="2000" b="0" dirty="0">
                <a:latin typeface="宋体" panose="02010600030101010101" pitchFamily="2" charset="-122"/>
                <a:cs typeface="宋体" panose="02010600030101010101" pitchFamily="2" charset="-122"/>
              </a:rPr>
              <a:t> 爆破器材生产企业（以下统称企业）实行安全生产许可制度。企业未取</a:t>
            </a:r>
            <a:r>
              <a:rPr sz="2000" b="0" spc="5" dirty="0">
                <a:latin typeface="宋体" panose="02010600030101010101" pitchFamily="2" charset="-122"/>
                <a:cs typeface="宋体" panose="02010600030101010101" pitchFamily="2" charset="-122"/>
              </a:rPr>
              <a:t>得</a:t>
            </a:r>
            <a:r>
              <a:rPr sz="2000" b="0" dirty="0">
                <a:latin typeface="宋体" panose="02010600030101010101" pitchFamily="2" charset="-122"/>
                <a:cs typeface="宋体" panose="02010600030101010101" pitchFamily="2" charset="-122"/>
              </a:rPr>
              <a:t> 安全生产许可证的，不得从事生产活动</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txBox="1"/>
          <p:nvPr/>
        </p:nvSpPr>
        <p:spPr>
          <a:xfrm>
            <a:off x="4139742" y="4782216"/>
            <a:ext cx="4599305" cy="419734"/>
          </a:xfrm>
          <a:prstGeom prst="rect">
            <a:avLst/>
          </a:prstGeom>
        </p:spPr>
        <p:txBody>
          <a:bodyPr vert="horz" wrap="square" lIns="0" tIns="0" rIns="0" bIns="0" rtlCol="0">
            <a:spAutoFit/>
          </a:bodyPr>
          <a:lstStyle/>
          <a:p>
            <a:pPr marL="12700">
              <a:lnSpc>
                <a:spcPct val="100000"/>
              </a:lnSpc>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《安全生产许可证条例</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36</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a:lnSpc>
                <a:spcPct val="100000"/>
              </a:lnSpc>
            </a:pPr>
            <a:r>
              <a:rPr sz="2000" b="0" dirty="0">
                <a:latin typeface="宋体" panose="02010600030101010101" pitchFamily="2" charset="-122"/>
                <a:cs typeface="宋体" panose="02010600030101010101" pitchFamily="2" charset="-122"/>
              </a:rPr>
              <a:t>（一）特种设备使用单位的安全管</a:t>
            </a:r>
            <a:r>
              <a:rPr sz="2000" b="0" spc="5" dirty="0">
                <a:latin typeface="宋体" panose="02010600030101010101" pitchFamily="2" charset="-122"/>
                <a:cs typeface="宋体" panose="02010600030101010101" pitchFamily="2" charset="-122"/>
              </a:rPr>
              <a:t>理</a:t>
            </a:r>
            <a:endParaRPr sz="2000">
              <a:latin typeface="宋体" panose="02010600030101010101" pitchFamily="2" charset="-122"/>
              <a:cs typeface="宋体" panose="02010600030101010101" pitchFamily="2" charset="-122"/>
            </a:endParaRPr>
          </a:p>
          <a:p>
            <a:pPr marL="374650" marR="43815">
              <a:lnSpc>
                <a:spcPct val="150000"/>
              </a:lnSpc>
            </a:pPr>
            <a:r>
              <a:rPr sz="2000" b="0" spc="-5" dirty="0">
                <a:latin typeface="Calibri" panose="020F0502020204030204"/>
                <a:cs typeface="Calibri" panose="020F0502020204030204"/>
              </a:rPr>
              <a:t>1.</a:t>
            </a:r>
            <a:r>
              <a:rPr sz="2000" b="0" dirty="0">
                <a:latin typeface="宋体" panose="02010600030101010101" pitchFamily="2" charset="-122"/>
                <a:cs typeface="宋体" panose="02010600030101010101" pitchFamily="2" charset="-122"/>
              </a:rPr>
              <a:t>使用登</a:t>
            </a:r>
            <a:r>
              <a:rPr sz="2000" b="0" spc="5" dirty="0">
                <a:latin typeface="宋体" panose="02010600030101010101" pitchFamily="2" charset="-122"/>
                <a:cs typeface="宋体" panose="02010600030101010101" pitchFamily="2" charset="-122"/>
              </a:rPr>
              <a:t>记</a:t>
            </a:r>
            <a:r>
              <a:rPr sz="2000" b="0" dirty="0">
                <a:latin typeface="宋体" panose="02010600030101010101" pitchFamily="2" charset="-122"/>
                <a:cs typeface="宋体" panose="02010600030101010101" pitchFamily="2" charset="-122"/>
              </a:rPr>
              <a:t> 依据《特种设备安全监察条例》的规定，特种设备在投入使用前或者投</a:t>
            </a:r>
            <a:r>
              <a:rPr sz="2000" b="0" spc="5" dirty="0">
                <a:latin typeface="宋体" panose="02010600030101010101" pitchFamily="2" charset="-122"/>
                <a:cs typeface="宋体" panose="02010600030101010101" pitchFamily="2" charset="-122"/>
              </a:rPr>
              <a:t>入</a:t>
            </a:r>
            <a:r>
              <a:rPr sz="2000" b="0" dirty="0">
                <a:latin typeface="宋体" panose="02010600030101010101" pitchFamily="2" charset="-122"/>
                <a:cs typeface="宋体" panose="02010600030101010101" pitchFamily="2" charset="-122"/>
              </a:rPr>
              <a:t> 使用</a:t>
            </a:r>
            <a:r>
              <a:rPr sz="2000" b="0" spc="5" dirty="0">
                <a:latin typeface="宋体" panose="02010600030101010101" pitchFamily="2" charset="-122"/>
                <a:cs typeface="宋体" panose="02010600030101010101" pitchFamily="2" charset="-122"/>
              </a:rPr>
              <a:t>后</a:t>
            </a:r>
            <a:r>
              <a:rPr sz="2000" b="0" spc="-555" dirty="0">
                <a:latin typeface="宋体" panose="02010600030101010101" pitchFamily="2" charset="-122"/>
                <a:cs typeface="宋体" panose="02010600030101010101" pitchFamily="2" charset="-122"/>
              </a:rPr>
              <a:t> </a:t>
            </a:r>
            <a:r>
              <a:rPr sz="2000" b="0" spc="-5" dirty="0">
                <a:latin typeface="Calibri" panose="020F0502020204030204"/>
                <a:cs typeface="Calibri" panose="020F0502020204030204"/>
              </a:rPr>
              <a:t>3</a:t>
            </a:r>
            <a:r>
              <a:rPr sz="2000" b="0" dirty="0">
                <a:latin typeface="Calibri" panose="020F0502020204030204"/>
                <a:cs typeface="Calibri" panose="020F0502020204030204"/>
              </a:rPr>
              <a:t>0</a:t>
            </a:r>
            <a:r>
              <a:rPr sz="2000" b="0" spc="-5" dirty="0">
                <a:latin typeface="Calibri" panose="020F0502020204030204"/>
                <a:cs typeface="Calibri" panose="020F0502020204030204"/>
              </a:rPr>
              <a:t> </a:t>
            </a:r>
            <a:r>
              <a:rPr sz="2000" b="0" dirty="0">
                <a:latin typeface="宋体" panose="02010600030101010101" pitchFamily="2" charset="-122"/>
                <a:cs typeface="宋体" panose="02010600030101010101" pitchFamily="2" charset="-122"/>
              </a:rPr>
              <a:t>曰内，特种设备使用单位应当向直辖市或者设区的市的特种</a:t>
            </a:r>
            <a:r>
              <a:rPr sz="2000" b="0" spc="5" dirty="0">
                <a:latin typeface="宋体" panose="02010600030101010101" pitchFamily="2" charset="-122"/>
                <a:cs typeface="宋体" panose="02010600030101010101" pitchFamily="2" charset="-122"/>
              </a:rPr>
              <a:t>设</a:t>
            </a:r>
            <a:r>
              <a:rPr sz="2000" b="0" dirty="0">
                <a:latin typeface="宋体" panose="02010600030101010101" pitchFamily="2" charset="-122"/>
                <a:cs typeface="宋体" panose="02010600030101010101" pitchFamily="2" charset="-122"/>
              </a:rPr>
              <a:t> 备安全监督管理部门登记</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74650">
              <a:lnSpc>
                <a:spcPct val="100000"/>
              </a:lnSpc>
              <a:spcBef>
                <a:spcPts val="1200"/>
              </a:spcBef>
            </a:pPr>
            <a:r>
              <a:rPr sz="2000" b="0" spc="-5" dirty="0">
                <a:latin typeface="Calibri" panose="020F0502020204030204"/>
                <a:cs typeface="Calibri" panose="020F0502020204030204"/>
              </a:rPr>
              <a:t>2.</a:t>
            </a:r>
            <a:r>
              <a:rPr sz="2000" b="0" dirty="0">
                <a:latin typeface="宋体" panose="02010600030101010101" pitchFamily="2" charset="-122"/>
                <a:cs typeface="宋体" panose="02010600030101010101" pitchFamily="2" charset="-122"/>
              </a:rPr>
              <a:t>安全技术档</a:t>
            </a:r>
            <a:r>
              <a:rPr sz="2000" b="0" spc="5" dirty="0">
                <a:latin typeface="宋体" panose="02010600030101010101" pitchFamily="2" charset="-122"/>
                <a:cs typeface="宋体" panose="02010600030101010101" pitchFamily="2" charset="-122"/>
              </a:rPr>
              <a:t>案</a:t>
            </a:r>
            <a:endParaRPr sz="2000">
              <a:latin typeface="宋体" panose="02010600030101010101" pitchFamily="2" charset="-122"/>
              <a:cs typeface="宋体" panose="02010600030101010101" pitchFamily="2" charset="-122"/>
            </a:endParaRPr>
          </a:p>
          <a:p>
            <a:pPr marL="374650" marR="43815">
              <a:lnSpc>
                <a:spcPct val="150000"/>
              </a:lnSpc>
            </a:pPr>
            <a:r>
              <a:rPr sz="2000" b="0" dirty="0">
                <a:latin typeface="宋体" panose="02010600030101010101" pitchFamily="2" charset="-122"/>
                <a:cs typeface="宋体" panose="02010600030101010101" pitchFamily="2" charset="-122"/>
              </a:rPr>
              <a:t>（二）特种设备维护保养和定期检</a:t>
            </a:r>
            <a:r>
              <a:rPr sz="2000" b="0" spc="5" dirty="0">
                <a:latin typeface="宋体" panose="02010600030101010101" pitchFamily="2" charset="-122"/>
                <a:cs typeface="宋体" panose="02010600030101010101" pitchFamily="2" charset="-122"/>
              </a:rPr>
              <a:t>验</a:t>
            </a:r>
            <a:r>
              <a:rPr sz="2000" b="0" spc="-555" dirty="0">
                <a:latin typeface="宋体" panose="02010600030101010101" pitchFamily="2" charset="-122"/>
                <a:cs typeface="宋体" panose="02010600030101010101" pitchFamily="2" charset="-122"/>
              </a:rPr>
              <a:t> </a:t>
            </a:r>
            <a:r>
              <a:rPr sz="2000" b="0" dirty="0">
                <a:latin typeface="宋体" panose="02010600030101010101" pitchFamily="2" charset="-122"/>
                <a:cs typeface="宋体" panose="02010600030101010101" pitchFamily="2" charset="-122"/>
              </a:rPr>
              <a:t>特种设备使用单位对在用特种设</a:t>
            </a:r>
            <a:r>
              <a:rPr sz="2000" b="0" spc="5" dirty="0">
                <a:latin typeface="宋体" panose="02010600030101010101" pitchFamily="2" charset="-122"/>
                <a:cs typeface="宋体" panose="02010600030101010101" pitchFamily="2" charset="-122"/>
              </a:rPr>
              <a:t>备</a:t>
            </a:r>
            <a:r>
              <a:rPr sz="2000" b="0" dirty="0">
                <a:latin typeface="宋体" panose="02010600030101010101" pitchFamily="2" charset="-122"/>
                <a:cs typeface="宋体" panose="02010600030101010101" pitchFamily="2" charset="-122"/>
              </a:rPr>
              <a:t> 应当至少每月进行一次自行检查，并作出记录。在安全检验合格有效期</a:t>
            </a:r>
            <a:r>
              <a:rPr sz="2000" b="0" spc="5" dirty="0">
                <a:latin typeface="宋体" panose="02010600030101010101" pitchFamily="2" charset="-122"/>
                <a:cs typeface="宋体" panose="02010600030101010101" pitchFamily="2" charset="-122"/>
              </a:rPr>
              <a:t>届</a:t>
            </a:r>
            <a:r>
              <a:rPr sz="2000" b="0" dirty="0">
                <a:latin typeface="宋体" panose="02010600030101010101" pitchFamily="2" charset="-122"/>
                <a:cs typeface="宋体" panose="02010600030101010101" pitchFamily="2" charset="-122"/>
              </a:rPr>
              <a:t> 满</a:t>
            </a:r>
            <a:r>
              <a:rPr sz="2000" b="0" spc="5" dirty="0">
                <a:latin typeface="宋体" panose="02010600030101010101" pitchFamily="2" charset="-122"/>
                <a:cs typeface="宋体" panose="02010600030101010101" pitchFamily="2" charset="-122"/>
              </a:rPr>
              <a:t>前</a:t>
            </a:r>
            <a:r>
              <a:rPr sz="2000" b="0" spc="-555" dirty="0">
                <a:latin typeface="宋体" panose="02010600030101010101" pitchFamily="2" charset="-122"/>
                <a:cs typeface="宋体" panose="02010600030101010101" pitchFamily="2" charset="-122"/>
              </a:rPr>
              <a:t> </a:t>
            </a:r>
            <a:r>
              <a:rPr sz="2000" b="0" spc="-5" dirty="0">
                <a:latin typeface="Calibri" panose="020F0502020204030204"/>
                <a:cs typeface="Calibri" panose="020F0502020204030204"/>
              </a:rPr>
              <a:t>1</a:t>
            </a:r>
            <a:r>
              <a:rPr sz="2000" b="0" dirty="0">
                <a:latin typeface="宋体" panose="02010600030101010101" pitchFamily="2" charset="-122"/>
                <a:cs typeface="宋体" panose="02010600030101010101" pitchFamily="2" charset="-122"/>
              </a:rPr>
              <a:t>个月向特种设备检验检测机构提出定期检验要求</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610610">
              <a:lnSpc>
                <a:spcPct val="100000"/>
              </a:lnSpc>
              <a:spcBef>
                <a:spcPts val="1550"/>
              </a:spcBef>
            </a:pPr>
            <a:r>
              <a:rPr sz="2800" dirty="0">
                <a:solidFill>
                  <a:srgbClr val="006FC0"/>
                </a:solidFill>
                <a:latin typeface="Calibri" panose="020F0502020204030204"/>
                <a:cs typeface="Calibri" panose="020F0502020204030204"/>
              </a:rPr>
              <a:t>——</a:t>
            </a:r>
            <a:r>
              <a:rPr sz="2800" dirty="0">
                <a:solidFill>
                  <a:srgbClr val="006FC0"/>
                </a:solidFill>
              </a:rPr>
              <a:t>《特种设备安全监察条例</a:t>
            </a:r>
            <a:r>
              <a:rPr sz="2800" spc="-20" dirty="0">
                <a:solidFill>
                  <a:srgbClr val="006FC0"/>
                </a:solidFill>
              </a:rPr>
              <a:t>》</a:t>
            </a:r>
            <a:endParaRPr sz="2800">
              <a:latin typeface="Calibri" panose="020F0502020204030204"/>
              <a:cs typeface="Calibri" panose="020F050202020403020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37</a:t>
            </a:fld>
            <a:endParaRPr spc="-5" dirty="0">
              <a:solidFill>
                <a:srgbClr val="FFFF00"/>
              </a:solidFill>
            </a:endParaRPr>
          </a:p>
        </p:txBody>
      </p:sp>
      <p:sp>
        <p:nvSpPr>
          <p:cNvPr id="3" name="object 3"/>
          <p:cNvSpPr txBox="1"/>
          <p:nvPr/>
        </p:nvSpPr>
        <p:spPr>
          <a:xfrm>
            <a:off x="546277" y="1521987"/>
            <a:ext cx="8192770" cy="4594225"/>
          </a:xfrm>
          <a:prstGeom prst="rect">
            <a:avLst/>
          </a:prstGeom>
        </p:spPr>
        <p:txBody>
          <a:bodyPr vert="horz" wrap="square" lIns="0" tIns="0" rIns="0" bIns="0" rtlCol="0">
            <a:spAutoFit/>
          </a:bodyPr>
          <a:lstStyle/>
          <a:p>
            <a:pPr marL="12700" marR="43815">
              <a:lnSpc>
                <a:spcPct val="150000"/>
              </a:lnSpc>
            </a:pPr>
            <a:r>
              <a:rPr sz="2000" dirty="0">
                <a:latin typeface="宋体" panose="02010600030101010101" pitchFamily="2" charset="-122"/>
                <a:cs typeface="宋体" panose="02010600030101010101" pitchFamily="2" charset="-122"/>
              </a:rPr>
              <a:t>（三）特种设备故障和事故隐患的处</a:t>
            </a:r>
            <a:r>
              <a:rPr sz="2000" spc="5" dirty="0">
                <a:latin typeface="宋体" panose="02010600030101010101" pitchFamily="2" charset="-122"/>
                <a:cs typeface="宋体" panose="02010600030101010101" pitchFamily="2" charset="-122"/>
              </a:rPr>
              <a:t>理</a:t>
            </a:r>
            <a:r>
              <a:rPr sz="2000" spc="-555" dirty="0">
                <a:latin typeface="宋体" panose="02010600030101010101" pitchFamily="2" charset="-122"/>
                <a:cs typeface="宋体" panose="02010600030101010101" pitchFamily="2" charset="-122"/>
              </a:rPr>
              <a:t> </a:t>
            </a:r>
            <a:r>
              <a:rPr sz="2000" dirty="0">
                <a:latin typeface="宋体" panose="02010600030101010101" pitchFamily="2" charset="-122"/>
                <a:cs typeface="宋体" panose="02010600030101010101" pitchFamily="2" charset="-122"/>
              </a:rPr>
              <a:t>特种设备存在严重事故隐患，</a:t>
            </a:r>
            <a:r>
              <a:rPr sz="2000" spc="5" dirty="0">
                <a:latin typeface="宋体" panose="02010600030101010101" pitchFamily="2" charset="-122"/>
                <a:cs typeface="宋体" panose="02010600030101010101" pitchFamily="2" charset="-122"/>
              </a:rPr>
              <a:t>无</a:t>
            </a:r>
            <a:r>
              <a:rPr sz="2000" dirty="0">
                <a:latin typeface="宋体" panose="02010600030101010101" pitchFamily="2" charset="-122"/>
                <a:cs typeface="宋体" panose="02010600030101010101" pitchFamily="2" charset="-122"/>
              </a:rPr>
              <a:t> 改造、维修价值，或者超过安全技术规范规定使用年限，特种设备使用</a:t>
            </a:r>
            <a:r>
              <a:rPr sz="2000" spc="5" dirty="0">
                <a:latin typeface="宋体" panose="02010600030101010101" pitchFamily="2" charset="-122"/>
                <a:cs typeface="宋体" panose="02010600030101010101" pitchFamily="2" charset="-122"/>
              </a:rPr>
              <a:t>单</a:t>
            </a:r>
            <a:r>
              <a:rPr sz="2000" dirty="0">
                <a:latin typeface="宋体" panose="02010600030101010101" pitchFamily="2" charset="-122"/>
                <a:cs typeface="宋体" panose="02010600030101010101" pitchFamily="2" charset="-122"/>
              </a:rPr>
              <a:t> 位应当及时予以报废，并应当向原登记的特种设备安全监督管理部门办</a:t>
            </a:r>
            <a:r>
              <a:rPr sz="2000" spc="5" dirty="0">
                <a:latin typeface="宋体" panose="02010600030101010101" pitchFamily="2" charset="-122"/>
                <a:cs typeface="宋体" panose="02010600030101010101" pitchFamily="2" charset="-122"/>
              </a:rPr>
              <a:t>理</a:t>
            </a:r>
            <a:r>
              <a:rPr sz="2000" dirty="0">
                <a:latin typeface="宋体" panose="02010600030101010101" pitchFamily="2" charset="-122"/>
                <a:cs typeface="宋体" panose="02010600030101010101" pitchFamily="2" charset="-122"/>
              </a:rPr>
              <a:t> 注销</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200"/>
              </a:spcBef>
            </a:pPr>
            <a:r>
              <a:rPr sz="2000" dirty="0">
                <a:latin typeface="宋体" panose="02010600030101010101" pitchFamily="2" charset="-122"/>
                <a:cs typeface="宋体" panose="02010600030101010101" pitchFamily="2" charset="-122"/>
              </a:rPr>
              <a:t>（四）公共服务特种设备的安全管</a:t>
            </a:r>
            <a:r>
              <a:rPr sz="2000" spc="5" dirty="0">
                <a:latin typeface="宋体" panose="02010600030101010101" pitchFamily="2" charset="-122"/>
                <a:cs typeface="宋体" panose="02010600030101010101" pitchFamily="2" charset="-122"/>
              </a:rPr>
              <a:t>理</a:t>
            </a:r>
            <a:endParaRPr sz="2000">
              <a:latin typeface="宋体" panose="02010600030101010101" pitchFamily="2" charset="-122"/>
              <a:cs typeface="宋体" panose="02010600030101010101" pitchFamily="2" charset="-122"/>
            </a:endParaRPr>
          </a:p>
          <a:p>
            <a:pPr marL="12700" marR="43815">
              <a:lnSpc>
                <a:spcPct val="150000"/>
              </a:lnSpc>
            </a:pPr>
            <a:r>
              <a:rPr sz="2000" dirty="0">
                <a:latin typeface="宋体" panose="02010600030101010101" pitchFamily="2" charset="-122"/>
                <a:cs typeface="宋体" panose="02010600030101010101" pitchFamily="2" charset="-122"/>
              </a:rPr>
              <a:t>电梯应当至少</a:t>
            </a:r>
            <a:r>
              <a:rPr sz="2000" spc="5" dirty="0">
                <a:latin typeface="宋体" panose="02010600030101010101" pitchFamily="2" charset="-122"/>
                <a:cs typeface="宋体" panose="02010600030101010101" pitchFamily="2" charset="-122"/>
              </a:rPr>
              <a:t>每</a:t>
            </a:r>
            <a:r>
              <a:rPr sz="2000" spc="-555" dirty="0">
                <a:latin typeface="宋体" panose="02010600030101010101" pitchFamily="2" charset="-122"/>
                <a:cs typeface="宋体" panose="02010600030101010101" pitchFamily="2" charset="-122"/>
              </a:rPr>
              <a:t> </a:t>
            </a:r>
            <a:r>
              <a:rPr sz="2000" spc="-5" dirty="0">
                <a:latin typeface="Calibri" panose="020F0502020204030204"/>
                <a:cs typeface="Calibri" panose="020F0502020204030204"/>
              </a:rPr>
              <a:t>1</a:t>
            </a:r>
            <a:r>
              <a:rPr sz="2000" dirty="0">
                <a:latin typeface="Calibri" panose="020F0502020204030204"/>
                <a:cs typeface="Calibri" panose="020F0502020204030204"/>
              </a:rPr>
              <a:t>5</a:t>
            </a:r>
            <a:r>
              <a:rPr sz="2000" spc="-5" dirty="0">
                <a:latin typeface="Calibri" panose="020F0502020204030204"/>
                <a:cs typeface="Calibri" panose="020F0502020204030204"/>
              </a:rPr>
              <a:t> </a:t>
            </a:r>
            <a:r>
              <a:rPr sz="2000" dirty="0">
                <a:latin typeface="宋体" panose="02010600030101010101" pitchFamily="2" charset="-122"/>
                <a:cs typeface="宋体" panose="02010600030101010101" pitchFamily="2" charset="-122"/>
              </a:rPr>
              <a:t>日进行一次清洁、润滑、调整和检查</a:t>
            </a:r>
            <a:r>
              <a:rPr sz="2000" spc="5" dirty="0">
                <a:latin typeface="宋体" panose="02010600030101010101" pitchFamily="2" charset="-122"/>
                <a:cs typeface="宋体" panose="02010600030101010101" pitchFamily="2" charset="-122"/>
              </a:rPr>
              <a:t>。</a:t>
            </a:r>
            <a:r>
              <a:rPr sz="2000" spc="-555" dirty="0">
                <a:latin typeface="宋体" panose="02010600030101010101" pitchFamily="2" charset="-122"/>
                <a:cs typeface="宋体" panose="02010600030101010101" pitchFamily="2" charset="-122"/>
              </a:rPr>
              <a:t> </a:t>
            </a:r>
            <a:r>
              <a:rPr sz="2000" dirty="0">
                <a:latin typeface="宋体" panose="02010600030101010101" pitchFamily="2" charset="-122"/>
                <a:cs typeface="宋体" panose="02010600030101010101" pitchFamily="2" charset="-122"/>
              </a:rPr>
              <a:t>电梯、客运</a:t>
            </a:r>
            <a:r>
              <a:rPr sz="2000" spc="5" dirty="0">
                <a:latin typeface="宋体" panose="02010600030101010101" pitchFamily="2" charset="-122"/>
                <a:cs typeface="宋体" panose="02010600030101010101" pitchFamily="2" charset="-122"/>
              </a:rPr>
              <a:t>索</a:t>
            </a:r>
            <a:r>
              <a:rPr sz="2000" dirty="0">
                <a:latin typeface="宋体" panose="02010600030101010101" pitchFamily="2" charset="-122"/>
                <a:cs typeface="宋体" panose="02010600030101010101" pitchFamily="2" charset="-122"/>
              </a:rPr>
              <a:t> 道、大型游乐设施等为公众提供服务的特种设备运营使用单位，应当设</a:t>
            </a:r>
            <a:r>
              <a:rPr sz="2000" spc="5" dirty="0">
                <a:latin typeface="宋体" panose="02010600030101010101" pitchFamily="2" charset="-122"/>
                <a:cs typeface="宋体" panose="02010600030101010101" pitchFamily="2" charset="-122"/>
              </a:rPr>
              <a:t>置</a:t>
            </a:r>
            <a:r>
              <a:rPr sz="2000" dirty="0">
                <a:latin typeface="宋体" panose="02010600030101010101" pitchFamily="2" charset="-122"/>
                <a:cs typeface="宋体" panose="02010600030101010101" pitchFamily="2" charset="-122"/>
              </a:rPr>
              <a:t> 特种设备安全管理机构或者配备专职的安全管理人员</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a:lnSpc>
                <a:spcPct val="100000"/>
              </a:lnSpc>
            </a:pPr>
            <a:endParaRPr sz="2000">
              <a:latin typeface="Times New Roman" panose="02020603050405020304"/>
              <a:cs typeface="Times New Roman" panose="02020603050405020304"/>
            </a:endParaRPr>
          </a:p>
          <a:p>
            <a:pPr>
              <a:lnSpc>
                <a:spcPct val="100000"/>
              </a:lnSpc>
              <a:spcBef>
                <a:spcPts val="30"/>
              </a:spcBef>
            </a:pPr>
            <a:endParaRPr sz="2450">
              <a:latin typeface="Times New Roman" panose="02020603050405020304"/>
              <a:cs typeface="Times New Roman" panose="02020603050405020304"/>
            </a:endParaRPr>
          </a:p>
          <a:p>
            <a:pPr marL="3248660">
              <a:lnSpc>
                <a:spcPct val="100000"/>
              </a:lnSpc>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《特种设备安全监察条例</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38</a:t>
            </a:fld>
            <a:endParaRPr spc="-5" dirty="0">
              <a:solidFill>
                <a:srgbClr val="FFFF00"/>
              </a:solidFill>
            </a:endParaRPr>
          </a:p>
        </p:txBody>
      </p:sp>
      <p:sp>
        <p:nvSpPr>
          <p:cNvPr id="3" name="object 3"/>
          <p:cNvSpPr txBox="1"/>
          <p:nvPr/>
        </p:nvSpPr>
        <p:spPr>
          <a:xfrm>
            <a:off x="546277" y="1521987"/>
            <a:ext cx="7957184" cy="737235"/>
          </a:xfrm>
          <a:prstGeom prst="rect">
            <a:avLst/>
          </a:prstGeom>
        </p:spPr>
        <p:txBody>
          <a:bodyPr vert="horz" wrap="square" lIns="0" tIns="0" rIns="0" bIns="0" rtlCol="0">
            <a:spAutoFit/>
          </a:bodyPr>
          <a:lstStyle/>
          <a:p>
            <a:pPr marL="12700" marR="5080">
              <a:lnSpc>
                <a:spcPct val="150000"/>
              </a:lnSpc>
            </a:pPr>
            <a:r>
              <a:rPr sz="2000" dirty="0">
                <a:latin typeface="宋体" panose="02010600030101010101" pitchFamily="2" charset="-122"/>
                <a:cs typeface="宋体" panose="02010600030101010101" pitchFamily="2" charset="-122"/>
              </a:rPr>
              <a:t>第三</a:t>
            </a:r>
            <a:r>
              <a:rPr sz="2000" spc="5" dirty="0">
                <a:latin typeface="宋体" panose="02010600030101010101" pitchFamily="2" charset="-122"/>
                <a:cs typeface="宋体" panose="02010600030101010101" pitchFamily="2" charset="-122"/>
              </a:rPr>
              <a:t>条</a:t>
            </a:r>
            <a:r>
              <a:rPr sz="2000" spc="-555" dirty="0">
                <a:latin typeface="宋体" panose="02010600030101010101" pitchFamily="2" charset="-122"/>
                <a:cs typeface="宋体" panose="02010600030101010101" pitchFamily="2" charset="-122"/>
              </a:rPr>
              <a:t> </a:t>
            </a:r>
            <a:r>
              <a:rPr sz="2000" dirty="0">
                <a:latin typeface="宋体" panose="02010600030101010101" pitchFamily="2" charset="-122"/>
                <a:cs typeface="宋体" panose="02010600030101010101" pitchFamily="2" charset="-122"/>
              </a:rPr>
              <a:t>根据生产安全事故（以下简称事故）造成的人员伤亡或者直接</a:t>
            </a:r>
            <a:r>
              <a:rPr sz="2000" spc="5" dirty="0">
                <a:latin typeface="宋体" panose="02010600030101010101" pitchFamily="2" charset="-122"/>
                <a:cs typeface="宋体" panose="02010600030101010101" pitchFamily="2" charset="-122"/>
              </a:rPr>
              <a:t>经</a:t>
            </a:r>
            <a:r>
              <a:rPr sz="2000" dirty="0">
                <a:latin typeface="宋体" panose="02010600030101010101" pitchFamily="2" charset="-122"/>
                <a:cs typeface="宋体" panose="02010600030101010101" pitchFamily="2" charset="-122"/>
              </a:rPr>
              <a:t> 济损失，事故一般分为以下等级</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txBox="1"/>
          <p:nvPr/>
        </p:nvSpPr>
        <p:spPr>
          <a:xfrm>
            <a:off x="1994712" y="6153816"/>
            <a:ext cx="6744334" cy="419734"/>
          </a:xfrm>
          <a:prstGeom prst="rect">
            <a:avLst/>
          </a:prstGeom>
        </p:spPr>
        <p:txBody>
          <a:bodyPr vert="horz" wrap="square" lIns="0" tIns="0" rIns="0" bIns="0" rtlCol="0">
            <a:spAutoFit/>
          </a:bodyPr>
          <a:lstStyle/>
          <a:p>
            <a:pPr marL="12700">
              <a:lnSpc>
                <a:spcPct val="100000"/>
              </a:lnSpc>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《生产安全事故报告和调查处理条例</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graphicFrame>
        <p:nvGraphicFramePr>
          <p:cNvPr id="5" name="object 5"/>
          <p:cNvGraphicFramePr>
            <a:graphicFrameLocks noGrp="1"/>
          </p:cNvGraphicFramePr>
          <p:nvPr/>
        </p:nvGraphicFramePr>
        <p:xfrm>
          <a:off x="0" y="2414536"/>
          <a:ext cx="9137649" cy="3377562"/>
        </p:xfrm>
        <a:graphic>
          <a:graphicData uri="http://schemas.openxmlformats.org/drawingml/2006/table">
            <a:tbl>
              <a:tblPr firstRow="1" bandRow="1">
                <a:tableStyleId>{2D5ABB26-0587-4C30-8999-92F81FD0307C}</a:tableStyleId>
              </a:tblPr>
              <a:tblGrid>
                <a:gridCol w="2078989">
                  <a:extLst>
                    <a:ext uri="{9D8B030D-6E8A-4147-A177-3AD203B41FA5}">
                      <a16:colId xmlns:a16="http://schemas.microsoft.com/office/drawing/2014/main" val="20000"/>
                    </a:ext>
                  </a:extLst>
                </a:gridCol>
                <a:gridCol w="2129790">
                  <a:extLst>
                    <a:ext uri="{9D8B030D-6E8A-4147-A177-3AD203B41FA5}">
                      <a16:colId xmlns:a16="http://schemas.microsoft.com/office/drawing/2014/main" val="20001"/>
                    </a:ext>
                  </a:extLst>
                </a:gridCol>
                <a:gridCol w="2376170">
                  <a:extLst>
                    <a:ext uri="{9D8B030D-6E8A-4147-A177-3AD203B41FA5}">
                      <a16:colId xmlns:a16="http://schemas.microsoft.com/office/drawing/2014/main" val="20002"/>
                    </a:ext>
                  </a:extLst>
                </a:gridCol>
                <a:gridCol w="2552700">
                  <a:extLst>
                    <a:ext uri="{9D8B030D-6E8A-4147-A177-3AD203B41FA5}">
                      <a16:colId xmlns:a16="http://schemas.microsoft.com/office/drawing/2014/main" val="20003"/>
                    </a:ext>
                  </a:extLst>
                </a:gridCol>
              </a:tblGrid>
              <a:tr h="504190">
                <a:tc>
                  <a:txBody>
                    <a:bodyPr/>
                    <a:lstStyle/>
                    <a:p>
                      <a:pPr marL="85090">
                        <a:lnSpc>
                          <a:spcPct val="100000"/>
                        </a:lnSpc>
                      </a:pPr>
                      <a:r>
                        <a:rPr sz="1400" b="1" spc="5" dirty="0">
                          <a:solidFill>
                            <a:srgbClr val="FFFFFF"/>
                          </a:solidFill>
                          <a:latin typeface="宋体" panose="02010600030101010101" pitchFamily="2" charset="-122"/>
                          <a:cs typeface="宋体" panose="02010600030101010101" pitchFamily="2" charset="-122"/>
                        </a:rPr>
                        <a:t>事故等</a:t>
                      </a:r>
                      <a:r>
                        <a:rPr sz="1400" b="1" dirty="0">
                          <a:solidFill>
                            <a:srgbClr val="FFFFFF"/>
                          </a:solidFill>
                          <a:latin typeface="宋体" panose="02010600030101010101" pitchFamily="2" charset="-122"/>
                          <a:cs typeface="宋体" panose="02010600030101010101" pitchFamily="2" charset="-122"/>
                        </a:rPr>
                        <a:t>级</a:t>
                      </a:r>
                      <a:endParaRPr sz="1400">
                        <a:latin typeface="宋体" panose="02010600030101010101" pitchFamily="2" charset="-122"/>
                        <a:cs typeface="宋体" panose="02010600030101010101" pitchFamily="2" charset="-122"/>
                      </a:endParaRPr>
                    </a:p>
                  </a:txBody>
                  <a:tcPr marL="0" marR="0" marT="0" marB="0">
                    <a:lnL w="635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85090">
                        <a:lnSpc>
                          <a:spcPct val="100000"/>
                        </a:lnSpc>
                      </a:pPr>
                      <a:r>
                        <a:rPr sz="1400" b="1" spc="5" dirty="0">
                          <a:solidFill>
                            <a:srgbClr val="FFFFFF"/>
                          </a:solidFill>
                          <a:latin typeface="宋体" panose="02010600030101010101" pitchFamily="2" charset="-122"/>
                          <a:cs typeface="宋体" panose="02010600030101010101" pitchFamily="2" charset="-122"/>
                        </a:rPr>
                        <a:t>死亡（人</a:t>
                      </a:r>
                      <a:r>
                        <a:rPr sz="1400" b="1" dirty="0">
                          <a:solidFill>
                            <a:srgbClr val="FFFFFF"/>
                          </a:solidFill>
                          <a:latin typeface="宋体" panose="02010600030101010101" pitchFamily="2" charset="-122"/>
                          <a:cs typeface="宋体" panose="02010600030101010101" pitchFamily="2" charset="-122"/>
                        </a:rPr>
                        <a:t>）</a:t>
                      </a:r>
                      <a:endParaRPr sz="14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85090">
                        <a:lnSpc>
                          <a:spcPct val="100000"/>
                        </a:lnSpc>
                      </a:pPr>
                      <a:r>
                        <a:rPr sz="1400" b="1" spc="5" dirty="0">
                          <a:solidFill>
                            <a:srgbClr val="FFFFFF"/>
                          </a:solidFill>
                          <a:latin typeface="宋体" panose="02010600030101010101" pitchFamily="2" charset="-122"/>
                          <a:cs typeface="宋体" panose="02010600030101010101" pitchFamily="2" charset="-122"/>
                        </a:rPr>
                        <a:t>重伤包括急性工业中毒（</a:t>
                      </a:r>
                      <a:r>
                        <a:rPr sz="1400" b="1" dirty="0">
                          <a:solidFill>
                            <a:srgbClr val="FFFFFF"/>
                          </a:solidFill>
                          <a:latin typeface="宋体" panose="02010600030101010101" pitchFamily="2" charset="-122"/>
                          <a:cs typeface="宋体" panose="02010600030101010101" pitchFamily="2" charset="-122"/>
                        </a:rPr>
                        <a:t>人</a:t>
                      </a:r>
                      <a:endParaRPr sz="14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pPr>
                      <a:r>
                        <a:rPr sz="1400" b="1" dirty="0">
                          <a:solidFill>
                            <a:srgbClr val="FFFFFF"/>
                          </a:solidFill>
                          <a:latin typeface="宋体" panose="02010600030101010101" pitchFamily="2" charset="-122"/>
                          <a:cs typeface="宋体" panose="02010600030101010101" pitchFamily="2" charset="-122"/>
                        </a:rPr>
                        <a:t>）</a:t>
                      </a:r>
                      <a:r>
                        <a:rPr sz="1400" b="1" spc="-325" dirty="0">
                          <a:solidFill>
                            <a:srgbClr val="FFFFFF"/>
                          </a:solidFill>
                          <a:latin typeface="宋体" panose="02010600030101010101" pitchFamily="2" charset="-122"/>
                          <a:cs typeface="宋体" panose="02010600030101010101" pitchFamily="2" charset="-122"/>
                        </a:rPr>
                        <a:t> </a:t>
                      </a:r>
                      <a:r>
                        <a:rPr sz="1400" b="1" spc="5" dirty="0">
                          <a:solidFill>
                            <a:srgbClr val="FFFFFF"/>
                          </a:solidFill>
                          <a:latin typeface="宋体" panose="02010600030101010101" pitchFamily="2" charset="-122"/>
                          <a:cs typeface="宋体" panose="02010600030101010101" pitchFamily="2" charset="-122"/>
                        </a:rPr>
                        <a:t>直接经济损失（元</a:t>
                      </a:r>
                      <a:r>
                        <a:rPr sz="1400" b="1" dirty="0">
                          <a:solidFill>
                            <a:srgbClr val="FFFFFF"/>
                          </a:solidFill>
                          <a:latin typeface="宋体" panose="02010600030101010101" pitchFamily="2" charset="-122"/>
                          <a:cs typeface="宋体" panose="02010600030101010101" pitchFamily="2" charset="-122"/>
                        </a:rPr>
                        <a:t>）</a:t>
                      </a:r>
                      <a:endParaRPr sz="14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635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427989">
                <a:tc>
                  <a:txBody>
                    <a:bodyPr/>
                    <a:lstStyle/>
                    <a:p>
                      <a:pPr marL="85090">
                        <a:lnSpc>
                          <a:spcPct val="100000"/>
                        </a:lnSpc>
                      </a:pPr>
                      <a:r>
                        <a:rPr sz="1800" dirty="0">
                          <a:latin typeface="宋体" panose="02010600030101010101" pitchFamily="2" charset="-122"/>
                          <a:cs typeface="宋体" panose="02010600030101010101" pitchFamily="2" charset="-122"/>
                        </a:rPr>
                        <a:t>特别重大事故</a:t>
                      </a:r>
                      <a:endParaRPr sz="1800">
                        <a:latin typeface="宋体" panose="02010600030101010101" pitchFamily="2" charset="-122"/>
                        <a:cs typeface="宋体" panose="02010600030101010101" pitchFamily="2" charset="-122"/>
                      </a:endParaRPr>
                    </a:p>
                  </a:txBody>
                  <a:tcPr marL="0" marR="0" marT="0" marB="0">
                    <a:lnL w="635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36525">
                        <a:lnSpc>
                          <a:spcPct val="100000"/>
                        </a:lnSpc>
                      </a:pPr>
                      <a:r>
                        <a:rPr sz="1800" spc="-5" dirty="0">
                          <a:latin typeface="Calibri" panose="020F0502020204030204"/>
                          <a:cs typeface="Calibri" panose="020F0502020204030204"/>
                        </a:rPr>
                        <a:t>30</a:t>
                      </a:r>
                      <a:r>
                        <a:rPr sz="1800" dirty="0">
                          <a:latin typeface="宋体" panose="02010600030101010101" pitchFamily="2" charset="-122"/>
                          <a:cs typeface="宋体" panose="02010600030101010101" pitchFamily="2" charset="-122"/>
                        </a:rPr>
                        <a:t>人以上</a:t>
                      </a:r>
                      <a:endParaRPr sz="18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36525">
                        <a:lnSpc>
                          <a:spcPct val="100000"/>
                        </a:lnSpc>
                      </a:pPr>
                      <a:r>
                        <a:rPr sz="1800" spc="-5" dirty="0">
                          <a:latin typeface="Calibri" panose="020F0502020204030204"/>
                          <a:cs typeface="Calibri" panose="020F0502020204030204"/>
                        </a:rPr>
                        <a:t>100</a:t>
                      </a:r>
                      <a:r>
                        <a:rPr sz="1800" dirty="0">
                          <a:latin typeface="宋体" panose="02010600030101010101" pitchFamily="2" charset="-122"/>
                          <a:cs typeface="宋体" panose="02010600030101010101" pitchFamily="2" charset="-122"/>
                        </a:rPr>
                        <a:t>人以上</a:t>
                      </a:r>
                      <a:endParaRPr sz="18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36525">
                        <a:lnSpc>
                          <a:spcPct val="100000"/>
                        </a:lnSpc>
                      </a:pPr>
                      <a:r>
                        <a:rPr sz="1800" spc="-5" dirty="0">
                          <a:latin typeface="Calibri" panose="020F0502020204030204"/>
                          <a:cs typeface="Calibri" panose="020F0502020204030204"/>
                        </a:rPr>
                        <a:t>1</a:t>
                      </a:r>
                      <a:r>
                        <a:rPr sz="1800" dirty="0">
                          <a:latin typeface="宋体" panose="02010600030101010101" pitchFamily="2" charset="-122"/>
                          <a:cs typeface="宋体" panose="02010600030101010101" pitchFamily="2" charset="-122"/>
                        </a:rPr>
                        <a:t>亿元以上</a:t>
                      </a:r>
                      <a:endParaRPr sz="18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635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794385">
                <a:tc>
                  <a:txBody>
                    <a:bodyPr/>
                    <a:lstStyle/>
                    <a:p>
                      <a:pPr marL="85090">
                        <a:lnSpc>
                          <a:spcPct val="100000"/>
                        </a:lnSpc>
                      </a:pPr>
                      <a:r>
                        <a:rPr sz="1800" dirty="0">
                          <a:latin typeface="宋体" panose="02010600030101010101" pitchFamily="2" charset="-122"/>
                          <a:cs typeface="宋体" panose="02010600030101010101" pitchFamily="2" charset="-122"/>
                        </a:rPr>
                        <a:t>重大事故</a:t>
                      </a:r>
                      <a:endParaRPr sz="1800">
                        <a:latin typeface="宋体" panose="02010600030101010101" pitchFamily="2" charset="-122"/>
                        <a:cs typeface="宋体" panose="02010600030101010101" pitchFamily="2" charset="-122"/>
                      </a:endParaRPr>
                    </a:p>
                  </a:txBody>
                  <a:tcPr marL="0" marR="0" marT="0"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36525">
                        <a:lnSpc>
                          <a:spcPct val="100000"/>
                        </a:lnSpc>
                      </a:pPr>
                      <a:r>
                        <a:rPr sz="1800" spc="-5" dirty="0">
                          <a:latin typeface="Calibri" panose="020F0502020204030204"/>
                          <a:cs typeface="Calibri" panose="020F0502020204030204"/>
                        </a:rPr>
                        <a:t>10</a:t>
                      </a:r>
                      <a:r>
                        <a:rPr sz="1800" dirty="0">
                          <a:latin typeface="宋体" panose="02010600030101010101" pitchFamily="2" charset="-122"/>
                          <a:cs typeface="宋体" panose="02010600030101010101" pitchFamily="2" charset="-122"/>
                        </a:rPr>
                        <a:t>人以上</a:t>
                      </a:r>
                      <a:r>
                        <a:rPr sz="1800" spc="-495" dirty="0">
                          <a:latin typeface="宋体" panose="02010600030101010101" pitchFamily="2" charset="-122"/>
                          <a:cs typeface="宋体" panose="02010600030101010101" pitchFamily="2" charset="-122"/>
                        </a:rPr>
                        <a:t> </a:t>
                      </a:r>
                      <a:r>
                        <a:rPr sz="1800" spc="-5" dirty="0">
                          <a:latin typeface="Calibri" panose="020F0502020204030204"/>
                          <a:cs typeface="Calibri" panose="020F0502020204030204"/>
                        </a:rPr>
                        <a:t>30</a:t>
                      </a:r>
                      <a:r>
                        <a:rPr sz="1800" dirty="0">
                          <a:latin typeface="宋体" panose="02010600030101010101" pitchFamily="2" charset="-122"/>
                          <a:cs typeface="宋体" panose="02010600030101010101" pitchFamily="2" charset="-122"/>
                        </a:rPr>
                        <a:t>人以下</a:t>
                      </a:r>
                      <a:endParaRPr sz="18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36525">
                        <a:lnSpc>
                          <a:spcPct val="100000"/>
                        </a:lnSpc>
                      </a:pPr>
                      <a:r>
                        <a:rPr sz="1800" spc="-5" dirty="0">
                          <a:latin typeface="Calibri" panose="020F0502020204030204"/>
                          <a:cs typeface="Calibri" panose="020F0502020204030204"/>
                        </a:rPr>
                        <a:t>50</a:t>
                      </a:r>
                      <a:r>
                        <a:rPr sz="1800" dirty="0">
                          <a:latin typeface="宋体" panose="02010600030101010101" pitchFamily="2" charset="-122"/>
                          <a:cs typeface="宋体" panose="02010600030101010101" pitchFamily="2" charset="-122"/>
                        </a:rPr>
                        <a:t>人以上</a:t>
                      </a:r>
                      <a:r>
                        <a:rPr sz="1800" spc="-495" dirty="0">
                          <a:latin typeface="宋体" panose="02010600030101010101" pitchFamily="2" charset="-122"/>
                          <a:cs typeface="宋体" panose="02010600030101010101" pitchFamily="2" charset="-122"/>
                        </a:rPr>
                        <a:t> </a:t>
                      </a:r>
                      <a:r>
                        <a:rPr sz="1800" spc="-5" dirty="0">
                          <a:latin typeface="Calibri" panose="020F0502020204030204"/>
                          <a:cs typeface="Calibri" panose="020F0502020204030204"/>
                        </a:rPr>
                        <a:t>100</a:t>
                      </a:r>
                      <a:r>
                        <a:rPr sz="1800" dirty="0">
                          <a:latin typeface="宋体" panose="02010600030101010101" pitchFamily="2" charset="-122"/>
                          <a:cs typeface="宋体" panose="02010600030101010101" pitchFamily="2" charset="-122"/>
                        </a:rPr>
                        <a:t>人以下</a:t>
                      </a:r>
                      <a:endParaRPr sz="18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85090" marR="1141095" indent="51435">
                        <a:lnSpc>
                          <a:spcPct val="100000"/>
                        </a:lnSpc>
                      </a:pPr>
                      <a:r>
                        <a:rPr sz="1800" spc="-5" dirty="0">
                          <a:latin typeface="Calibri" panose="020F0502020204030204"/>
                          <a:cs typeface="Calibri" panose="020F0502020204030204"/>
                        </a:rPr>
                        <a:t>500</a:t>
                      </a:r>
                      <a:r>
                        <a:rPr sz="1800" dirty="0">
                          <a:latin typeface="Calibri" panose="020F0502020204030204"/>
                          <a:cs typeface="Calibri" panose="020F0502020204030204"/>
                        </a:rPr>
                        <a:t>0</a:t>
                      </a:r>
                      <a:r>
                        <a:rPr sz="1800" spc="-5"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万元以 上</a:t>
                      </a:r>
                      <a:r>
                        <a:rPr sz="1800" spc="-495" dirty="0">
                          <a:latin typeface="宋体" panose="02010600030101010101" pitchFamily="2" charset="-122"/>
                          <a:cs typeface="宋体" panose="02010600030101010101" pitchFamily="2" charset="-122"/>
                        </a:rPr>
                        <a:t> </a:t>
                      </a:r>
                      <a:r>
                        <a:rPr sz="1800" spc="-5" dirty="0">
                          <a:latin typeface="Calibri" panose="020F0502020204030204"/>
                          <a:cs typeface="Calibri" panose="020F0502020204030204"/>
                        </a:rPr>
                        <a:t>1</a:t>
                      </a:r>
                      <a:r>
                        <a:rPr sz="1800" dirty="0">
                          <a:latin typeface="宋体" panose="02010600030101010101" pitchFamily="2" charset="-122"/>
                          <a:cs typeface="宋体" panose="02010600030101010101" pitchFamily="2" charset="-122"/>
                        </a:rPr>
                        <a:t>亿元以下</a:t>
                      </a:r>
                      <a:endParaRPr sz="18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795019">
                <a:tc>
                  <a:txBody>
                    <a:bodyPr/>
                    <a:lstStyle/>
                    <a:p>
                      <a:pPr marL="85090">
                        <a:lnSpc>
                          <a:spcPct val="100000"/>
                        </a:lnSpc>
                      </a:pPr>
                      <a:r>
                        <a:rPr sz="1800" dirty="0">
                          <a:latin typeface="宋体" panose="02010600030101010101" pitchFamily="2" charset="-122"/>
                          <a:cs typeface="宋体" panose="02010600030101010101" pitchFamily="2" charset="-122"/>
                        </a:rPr>
                        <a:t>较大事故</a:t>
                      </a:r>
                      <a:endParaRPr sz="1800">
                        <a:latin typeface="宋体" panose="02010600030101010101" pitchFamily="2" charset="-122"/>
                        <a:cs typeface="宋体" panose="02010600030101010101" pitchFamily="2" charset="-122"/>
                      </a:endParaRPr>
                    </a:p>
                  </a:txBody>
                  <a:tcPr marL="0" marR="0" marT="0"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85090">
                        <a:lnSpc>
                          <a:spcPct val="100000"/>
                        </a:lnSpc>
                      </a:pPr>
                      <a:r>
                        <a:rPr sz="1800" spc="-5" dirty="0">
                          <a:latin typeface="Calibri" panose="020F0502020204030204"/>
                          <a:cs typeface="Calibri" panose="020F0502020204030204"/>
                        </a:rPr>
                        <a:t>3</a:t>
                      </a:r>
                      <a:r>
                        <a:rPr sz="1800" dirty="0">
                          <a:latin typeface="宋体" panose="02010600030101010101" pitchFamily="2" charset="-122"/>
                          <a:cs typeface="宋体" panose="02010600030101010101" pitchFamily="2" charset="-122"/>
                        </a:rPr>
                        <a:t>人以上</a:t>
                      </a:r>
                      <a:r>
                        <a:rPr sz="1800" spc="-495" dirty="0">
                          <a:latin typeface="宋体" panose="02010600030101010101" pitchFamily="2" charset="-122"/>
                          <a:cs typeface="宋体" panose="02010600030101010101" pitchFamily="2" charset="-122"/>
                        </a:rPr>
                        <a:t> </a:t>
                      </a:r>
                      <a:r>
                        <a:rPr sz="1800" spc="-5" dirty="0">
                          <a:latin typeface="Calibri" panose="020F0502020204030204"/>
                          <a:cs typeface="Calibri" panose="020F0502020204030204"/>
                        </a:rPr>
                        <a:t>10</a:t>
                      </a:r>
                      <a:r>
                        <a:rPr sz="1800" dirty="0">
                          <a:latin typeface="宋体" panose="02010600030101010101" pitchFamily="2" charset="-122"/>
                          <a:cs typeface="宋体" panose="02010600030101010101" pitchFamily="2" charset="-122"/>
                        </a:rPr>
                        <a:t>人以下</a:t>
                      </a:r>
                      <a:endParaRPr sz="18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36525">
                        <a:lnSpc>
                          <a:spcPct val="100000"/>
                        </a:lnSpc>
                      </a:pPr>
                      <a:r>
                        <a:rPr sz="1800" spc="-5" dirty="0">
                          <a:latin typeface="Calibri" panose="020F0502020204030204"/>
                          <a:cs typeface="Calibri" panose="020F0502020204030204"/>
                        </a:rPr>
                        <a:t>10</a:t>
                      </a:r>
                      <a:r>
                        <a:rPr sz="1800" dirty="0">
                          <a:latin typeface="宋体" panose="02010600030101010101" pitchFamily="2" charset="-122"/>
                          <a:cs typeface="宋体" panose="02010600030101010101" pitchFamily="2" charset="-122"/>
                        </a:rPr>
                        <a:t>人以上</a:t>
                      </a:r>
                      <a:r>
                        <a:rPr sz="1800" spc="-495" dirty="0">
                          <a:latin typeface="宋体" panose="02010600030101010101" pitchFamily="2" charset="-122"/>
                          <a:cs typeface="宋体" panose="02010600030101010101" pitchFamily="2" charset="-122"/>
                        </a:rPr>
                        <a:t> </a:t>
                      </a:r>
                      <a:r>
                        <a:rPr sz="1800" spc="-5" dirty="0">
                          <a:latin typeface="Calibri" panose="020F0502020204030204"/>
                          <a:cs typeface="Calibri" panose="020F0502020204030204"/>
                        </a:rPr>
                        <a:t>50</a:t>
                      </a:r>
                      <a:r>
                        <a:rPr sz="1800" dirty="0">
                          <a:latin typeface="宋体" panose="02010600030101010101" pitchFamily="2" charset="-122"/>
                          <a:cs typeface="宋体" panose="02010600030101010101" pitchFamily="2" charset="-122"/>
                        </a:rPr>
                        <a:t>人以下</a:t>
                      </a:r>
                      <a:endParaRPr sz="18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36525">
                        <a:lnSpc>
                          <a:spcPct val="100000"/>
                        </a:lnSpc>
                      </a:pPr>
                      <a:r>
                        <a:rPr sz="1800" spc="-5" dirty="0">
                          <a:latin typeface="Calibri" panose="020F0502020204030204"/>
                          <a:cs typeface="Calibri" panose="020F0502020204030204"/>
                        </a:rPr>
                        <a:t>1000</a:t>
                      </a:r>
                      <a:r>
                        <a:rPr sz="1800" dirty="0">
                          <a:latin typeface="宋体" panose="02010600030101010101" pitchFamily="2" charset="-122"/>
                          <a:cs typeface="宋体" panose="02010600030101010101" pitchFamily="2" charset="-122"/>
                        </a:rPr>
                        <a:t>万元以上</a:t>
                      </a:r>
                      <a:endParaRPr sz="1800">
                        <a:latin typeface="宋体" panose="02010600030101010101" pitchFamily="2" charset="-122"/>
                        <a:cs typeface="宋体" panose="02010600030101010101" pitchFamily="2" charset="-122"/>
                      </a:endParaRPr>
                    </a:p>
                    <a:p>
                      <a:pPr marL="85090">
                        <a:lnSpc>
                          <a:spcPct val="100000"/>
                        </a:lnSpc>
                      </a:pPr>
                      <a:r>
                        <a:rPr sz="1800" spc="-5" dirty="0">
                          <a:latin typeface="Calibri" panose="020F0502020204030204"/>
                          <a:cs typeface="Calibri" panose="020F0502020204030204"/>
                        </a:rPr>
                        <a:t>500</a:t>
                      </a:r>
                      <a:r>
                        <a:rPr sz="1800" dirty="0">
                          <a:latin typeface="Calibri" panose="020F0502020204030204"/>
                          <a:cs typeface="Calibri" panose="020F0502020204030204"/>
                        </a:rPr>
                        <a:t>0</a:t>
                      </a:r>
                      <a:r>
                        <a:rPr sz="1800" spc="-5"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万元以下</a:t>
                      </a:r>
                      <a:endParaRPr sz="18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427989">
                <a:tc>
                  <a:txBody>
                    <a:bodyPr/>
                    <a:lstStyle/>
                    <a:p>
                      <a:pPr marL="85090">
                        <a:lnSpc>
                          <a:spcPct val="100000"/>
                        </a:lnSpc>
                      </a:pPr>
                      <a:r>
                        <a:rPr sz="1800" dirty="0">
                          <a:latin typeface="宋体" panose="02010600030101010101" pitchFamily="2" charset="-122"/>
                          <a:cs typeface="宋体" panose="02010600030101010101" pitchFamily="2" charset="-122"/>
                        </a:rPr>
                        <a:t>一般事故</a:t>
                      </a:r>
                      <a:endParaRPr sz="1800">
                        <a:latin typeface="宋体" panose="02010600030101010101" pitchFamily="2" charset="-122"/>
                        <a:cs typeface="宋体" panose="02010600030101010101" pitchFamily="2" charset="-122"/>
                      </a:endParaRPr>
                    </a:p>
                  </a:txBody>
                  <a:tcPr marL="0" marR="0" marT="0" marB="0">
                    <a:lnL w="63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85090">
                        <a:lnSpc>
                          <a:spcPct val="100000"/>
                        </a:lnSpc>
                      </a:pPr>
                      <a:r>
                        <a:rPr sz="1800" spc="-5" dirty="0">
                          <a:latin typeface="Calibri" panose="020F0502020204030204"/>
                          <a:cs typeface="Calibri" panose="020F0502020204030204"/>
                        </a:rPr>
                        <a:t>3</a:t>
                      </a:r>
                      <a:r>
                        <a:rPr sz="1800" dirty="0">
                          <a:latin typeface="宋体" panose="02010600030101010101" pitchFamily="2" charset="-122"/>
                          <a:cs typeface="宋体" panose="02010600030101010101" pitchFamily="2" charset="-122"/>
                        </a:rPr>
                        <a:t>人以</a:t>
                      </a:r>
                      <a:endParaRPr sz="18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85090">
                        <a:lnSpc>
                          <a:spcPct val="100000"/>
                        </a:lnSpc>
                      </a:pPr>
                      <a:r>
                        <a:rPr sz="1800" spc="-5" dirty="0">
                          <a:latin typeface="Calibri" panose="020F0502020204030204"/>
                          <a:cs typeface="Calibri" panose="020F0502020204030204"/>
                        </a:rPr>
                        <a:t>10</a:t>
                      </a:r>
                      <a:r>
                        <a:rPr sz="1800" dirty="0">
                          <a:latin typeface="宋体" panose="02010600030101010101" pitchFamily="2" charset="-122"/>
                          <a:cs typeface="宋体" panose="02010600030101010101" pitchFamily="2" charset="-122"/>
                        </a:rPr>
                        <a:t>人以下</a:t>
                      </a:r>
                      <a:endParaRPr sz="18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36525">
                        <a:lnSpc>
                          <a:spcPct val="100000"/>
                        </a:lnSpc>
                      </a:pPr>
                      <a:r>
                        <a:rPr sz="1800" spc="-5" dirty="0">
                          <a:latin typeface="Calibri" panose="020F0502020204030204"/>
                          <a:cs typeface="Calibri" panose="020F0502020204030204"/>
                        </a:rPr>
                        <a:t>100</a:t>
                      </a:r>
                      <a:r>
                        <a:rPr sz="1800" dirty="0">
                          <a:latin typeface="Calibri" panose="020F0502020204030204"/>
                          <a:cs typeface="Calibri" panose="020F0502020204030204"/>
                        </a:rPr>
                        <a:t>0</a:t>
                      </a:r>
                      <a:r>
                        <a:rPr sz="1800" spc="-5"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万元以下</a:t>
                      </a:r>
                      <a:endParaRPr sz="18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427990">
                <a:tc gridSpan="4">
                  <a:txBody>
                    <a:bodyPr/>
                    <a:lstStyle/>
                    <a:p>
                      <a:pPr marL="85090">
                        <a:lnSpc>
                          <a:spcPct val="100000"/>
                        </a:lnSpc>
                      </a:pPr>
                      <a:r>
                        <a:rPr sz="1800" dirty="0">
                          <a:solidFill>
                            <a:srgbClr val="FF0000"/>
                          </a:solidFill>
                          <a:latin typeface="宋体" panose="02010600030101010101" pitchFamily="2" charset="-122"/>
                          <a:cs typeface="宋体" panose="02010600030101010101" pitchFamily="2" charset="-122"/>
                        </a:rPr>
                        <a:t>以上规定中的“以上”含本数，即为</a:t>
                      </a:r>
                      <a:r>
                        <a:rPr sz="1800" spc="-5" dirty="0">
                          <a:solidFill>
                            <a:srgbClr val="FF0000"/>
                          </a:solidFill>
                          <a:latin typeface="Calibri" panose="020F0502020204030204"/>
                          <a:cs typeface="Calibri" panose="020F0502020204030204"/>
                        </a:rPr>
                        <a:t>≥</a:t>
                      </a:r>
                      <a:r>
                        <a:rPr sz="1800" dirty="0">
                          <a:solidFill>
                            <a:srgbClr val="FF0000"/>
                          </a:solidFill>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txBody>
                  <a:tcPr marL="0" marR="0" marT="0" marB="0">
                    <a:lnL w="635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D0D7E8"/>
                    </a:solidFill>
                  </a:tcPr>
                </a:tc>
                <a:tc hMerge="1">
                  <a:txBody>
                    <a:bodyPr/>
                    <a:lstStyle/>
                    <a:p>
                      <a:endParaRPr lang="zh-CN"/>
                    </a:p>
                  </a:txBody>
                  <a:tcPr marL="0" marR="0" marT="0" marB="0"/>
                </a:tc>
                <a:tc hMerge="1">
                  <a:txBody>
                    <a:bodyPr/>
                    <a:lstStyle/>
                    <a:p>
                      <a:endParaRPr lang="zh-CN"/>
                    </a:p>
                  </a:txBody>
                  <a:tcPr marL="0" marR="0" marT="0" marB="0"/>
                </a:tc>
                <a:tc hMerge="1">
                  <a:txBody>
                    <a:bodyPr/>
                    <a:lstStyle/>
                    <a:p>
                      <a:endParaRPr lang="zh-CN"/>
                    </a:p>
                  </a:txBody>
                  <a:tcPr marL="0" marR="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39</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a:lnSpc>
                <a:spcPct val="100000"/>
              </a:lnSpc>
            </a:pPr>
            <a:r>
              <a:rPr sz="2000" b="0" dirty="0">
                <a:latin typeface="宋体" panose="02010600030101010101" pitchFamily="2" charset="-122"/>
                <a:cs typeface="宋体" panose="02010600030101010101" pitchFamily="2" charset="-122"/>
              </a:rPr>
              <a:t>三、生产安全事故报告的规</a:t>
            </a:r>
            <a:r>
              <a:rPr sz="2000" b="0" spc="5" dirty="0">
                <a:latin typeface="宋体" panose="02010600030101010101" pitchFamily="2" charset="-122"/>
                <a:cs typeface="宋体" panose="02010600030101010101" pitchFamily="2" charset="-122"/>
              </a:rPr>
              <a:t>定</a:t>
            </a:r>
            <a:endParaRPr sz="2000">
              <a:latin typeface="宋体" panose="02010600030101010101" pitchFamily="2" charset="-122"/>
              <a:cs typeface="宋体" panose="02010600030101010101" pitchFamily="2" charset="-122"/>
            </a:endParaRPr>
          </a:p>
          <a:p>
            <a:pPr marL="374650" marR="5080">
              <a:lnSpc>
                <a:spcPct val="150000"/>
              </a:lnSpc>
            </a:pPr>
            <a:r>
              <a:rPr sz="2000" b="0" dirty="0">
                <a:latin typeface="宋体" panose="02010600030101010101" pitchFamily="2" charset="-122"/>
                <a:cs typeface="宋体" panose="02010600030101010101" pitchFamily="2" charset="-122"/>
              </a:rPr>
              <a:t>第九</a:t>
            </a:r>
            <a:r>
              <a:rPr sz="2000" b="0" spc="5" dirty="0">
                <a:latin typeface="宋体" panose="02010600030101010101" pitchFamily="2" charset="-122"/>
                <a:cs typeface="宋体" panose="02010600030101010101" pitchFamily="2" charset="-122"/>
              </a:rPr>
              <a:t>条</a:t>
            </a:r>
            <a:r>
              <a:rPr sz="2000" b="0" spc="-555" dirty="0">
                <a:latin typeface="宋体" panose="02010600030101010101" pitchFamily="2" charset="-122"/>
                <a:cs typeface="宋体" panose="02010600030101010101" pitchFamily="2" charset="-122"/>
              </a:rPr>
              <a:t> </a:t>
            </a:r>
            <a:r>
              <a:rPr sz="2000" b="0" dirty="0">
                <a:latin typeface="宋体" panose="02010600030101010101" pitchFamily="2" charset="-122"/>
                <a:cs typeface="宋体" panose="02010600030101010101" pitchFamily="2" charset="-122"/>
              </a:rPr>
              <a:t>事故发生后，事故现场有关人员应当立即向本单位负责人报告</a:t>
            </a:r>
            <a:r>
              <a:rPr sz="2000" b="0" spc="5" dirty="0">
                <a:latin typeface="宋体" panose="02010600030101010101" pitchFamily="2" charset="-122"/>
                <a:cs typeface="宋体" panose="02010600030101010101" pitchFamily="2" charset="-122"/>
              </a:rPr>
              <a:t>；</a:t>
            </a:r>
            <a:r>
              <a:rPr sz="2000" b="0" dirty="0">
                <a:latin typeface="宋体" panose="02010600030101010101" pitchFamily="2" charset="-122"/>
                <a:cs typeface="宋体" panose="02010600030101010101" pitchFamily="2" charset="-122"/>
              </a:rPr>
              <a:t> 单位负责人接到报告后，应当于</a:t>
            </a:r>
            <a:r>
              <a:rPr sz="2000" b="0" dirty="0">
                <a:latin typeface="Calibri" panose="020F0502020204030204"/>
                <a:cs typeface="Calibri" panose="020F0502020204030204"/>
              </a:rPr>
              <a:t>1</a:t>
            </a:r>
            <a:r>
              <a:rPr sz="2000" b="0" spc="-5" dirty="0">
                <a:latin typeface="Calibri" panose="020F0502020204030204"/>
                <a:cs typeface="Calibri" panose="020F0502020204030204"/>
              </a:rPr>
              <a:t> </a:t>
            </a:r>
            <a:r>
              <a:rPr sz="2000" b="0" dirty="0">
                <a:latin typeface="宋体" panose="02010600030101010101" pitchFamily="2" charset="-122"/>
                <a:cs typeface="宋体" panose="02010600030101010101" pitchFamily="2" charset="-122"/>
              </a:rPr>
              <a:t>小时内向事故发生地县级以上人民政</a:t>
            </a:r>
            <a:r>
              <a:rPr sz="2000" b="0" spc="5" dirty="0">
                <a:latin typeface="宋体" panose="02010600030101010101" pitchFamily="2" charset="-122"/>
                <a:cs typeface="宋体" panose="02010600030101010101" pitchFamily="2" charset="-122"/>
              </a:rPr>
              <a:t>府</a:t>
            </a:r>
            <a:r>
              <a:rPr sz="2000" b="0" dirty="0">
                <a:latin typeface="宋体" panose="02010600030101010101" pitchFamily="2" charset="-122"/>
                <a:cs typeface="宋体" panose="02010600030101010101" pitchFamily="2" charset="-122"/>
              </a:rPr>
              <a:t> 安全生产监督管理部门和负有安全生产监督管理职责的有关部门报告</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txBox="1"/>
          <p:nvPr/>
        </p:nvSpPr>
        <p:spPr>
          <a:xfrm>
            <a:off x="1994712" y="4325016"/>
            <a:ext cx="6744334" cy="419734"/>
          </a:xfrm>
          <a:prstGeom prst="rect">
            <a:avLst/>
          </a:prstGeom>
        </p:spPr>
        <p:txBody>
          <a:bodyPr vert="horz" wrap="square" lIns="0" tIns="0" rIns="0" bIns="0" rtlCol="0">
            <a:spAutoFit/>
          </a:bodyPr>
          <a:lstStyle/>
          <a:p>
            <a:pPr marL="12700">
              <a:lnSpc>
                <a:spcPct val="100000"/>
              </a:lnSpc>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《生产安全事故报告和调查处理条例</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616835">
              <a:lnSpc>
                <a:spcPts val="4205"/>
              </a:lnSpc>
            </a:pPr>
            <a:r>
              <a:rPr b="0" dirty="0">
                <a:latin typeface="宋体" panose="02010600030101010101" pitchFamily="2" charset="-122"/>
                <a:cs typeface="宋体" panose="02010600030101010101" pitchFamily="2" charset="-122"/>
              </a:rPr>
              <a:t>什么是安全</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80340">
              <a:lnSpc>
                <a:spcPct val="100000"/>
              </a:lnSpc>
            </a:pPr>
            <a:fld id="{81D60167-4931-47E6-BA6A-407CBD079E47}" type="slidenum">
              <a:rPr spc="-5" dirty="0">
                <a:solidFill>
                  <a:srgbClr val="FFFF00"/>
                </a:solidFill>
              </a:rPr>
              <a:t>4</a:t>
            </a:fld>
            <a:endParaRPr spc="-5" dirty="0">
              <a:solidFill>
                <a:srgbClr val="FFFF00"/>
              </a:solidFill>
            </a:endParaRPr>
          </a:p>
        </p:txBody>
      </p:sp>
      <p:sp>
        <p:nvSpPr>
          <p:cNvPr id="3" name="object 3"/>
          <p:cNvSpPr txBox="1"/>
          <p:nvPr/>
        </p:nvSpPr>
        <p:spPr>
          <a:xfrm>
            <a:off x="762304" y="1810023"/>
            <a:ext cx="7900034" cy="2108835"/>
          </a:xfrm>
          <a:prstGeom prst="rect">
            <a:avLst/>
          </a:prstGeom>
        </p:spPr>
        <p:txBody>
          <a:bodyPr vert="horz" wrap="square" lIns="0" tIns="0" rIns="0" bIns="0" rtlCol="0">
            <a:spAutoFit/>
          </a:bodyPr>
          <a:lstStyle/>
          <a:p>
            <a:pPr marL="12700" marR="5080" algn="just">
              <a:lnSpc>
                <a:spcPct val="150000"/>
              </a:lnSpc>
            </a:pPr>
            <a:r>
              <a:rPr sz="2000" dirty="0">
                <a:latin typeface="宋体" panose="02010600030101010101" pitchFamily="2" charset="-122"/>
                <a:cs typeface="宋体" panose="02010600030101010101" pitchFamily="2" charset="-122"/>
              </a:rPr>
              <a:t>安全是指没有受到威胁、没有危险、危害、损失。人类的整体与生存</a:t>
            </a:r>
            <a:r>
              <a:rPr sz="2000" spc="5" dirty="0">
                <a:latin typeface="宋体" panose="02010600030101010101" pitchFamily="2" charset="-122"/>
                <a:cs typeface="宋体" panose="02010600030101010101" pitchFamily="2" charset="-122"/>
              </a:rPr>
              <a:t>环</a:t>
            </a:r>
            <a:r>
              <a:rPr sz="2000" dirty="0">
                <a:latin typeface="宋体" panose="02010600030101010101" pitchFamily="2" charset="-122"/>
                <a:cs typeface="宋体" panose="02010600030101010101" pitchFamily="2" charset="-122"/>
              </a:rPr>
              <a:t> 境资源的和谐相处，互相不伤害，不存在危险、危害的隐患,</a:t>
            </a:r>
            <a:r>
              <a:rPr sz="2000" spc="-5" dirty="0">
                <a:latin typeface="宋体" panose="02010600030101010101" pitchFamily="2" charset="-122"/>
                <a:cs typeface="宋体" panose="02010600030101010101" pitchFamily="2" charset="-122"/>
              </a:rPr>
              <a:t> </a:t>
            </a:r>
            <a:r>
              <a:rPr sz="2000" dirty="0">
                <a:latin typeface="宋体" panose="02010600030101010101" pitchFamily="2" charset="-122"/>
                <a:cs typeface="宋体" panose="02010600030101010101" pitchFamily="2" charset="-122"/>
              </a:rPr>
              <a:t>是免除</a:t>
            </a:r>
            <a:r>
              <a:rPr sz="2000" spc="5" dirty="0">
                <a:latin typeface="宋体" panose="02010600030101010101" pitchFamily="2" charset="-122"/>
                <a:cs typeface="宋体" panose="02010600030101010101" pitchFamily="2" charset="-122"/>
              </a:rPr>
              <a:t>了</a:t>
            </a:r>
            <a:r>
              <a:rPr sz="2000" dirty="0">
                <a:latin typeface="宋体" panose="02010600030101010101" pitchFamily="2" charset="-122"/>
                <a:cs typeface="宋体" panose="02010600030101010101" pitchFamily="2" charset="-122"/>
              </a:rPr>
              <a:t> 不可接受的损害风险的状态。安全是在人类生产过程中，将系统的运</a:t>
            </a:r>
            <a:r>
              <a:rPr sz="2000" spc="5" dirty="0">
                <a:latin typeface="宋体" panose="02010600030101010101" pitchFamily="2" charset="-122"/>
                <a:cs typeface="宋体" panose="02010600030101010101" pitchFamily="2" charset="-122"/>
              </a:rPr>
              <a:t>行</a:t>
            </a:r>
            <a:r>
              <a:rPr sz="2000" dirty="0">
                <a:latin typeface="宋体" panose="02010600030101010101" pitchFamily="2" charset="-122"/>
                <a:cs typeface="宋体" panose="02010600030101010101" pitchFamily="2" charset="-122"/>
              </a:rPr>
              <a:t> 状态对人类的生命、财产、环境可能产生的损害控制在人类能接受水</a:t>
            </a:r>
            <a:r>
              <a:rPr sz="2000" spc="5" dirty="0">
                <a:latin typeface="宋体" panose="02010600030101010101" pitchFamily="2" charset="-122"/>
                <a:cs typeface="宋体" panose="02010600030101010101" pitchFamily="2" charset="-122"/>
              </a:rPr>
              <a:t>平</a:t>
            </a:r>
            <a:r>
              <a:rPr sz="2000" dirty="0">
                <a:latin typeface="宋体" panose="02010600030101010101" pitchFamily="2" charset="-122"/>
                <a:cs typeface="宋体" panose="02010600030101010101" pitchFamily="2" charset="-122"/>
              </a:rPr>
              <a:t> 以下的状态</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40</a:t>
            </a:fld>
            <a:endParaRPr spc="-5" dirty="0">
              <a:solidFill>
                <a:srgbClr val="FFFF00"/>
              </a:solidFill>
            </a:endParaRPr>
          </a:p>
        </p:txBody>
      </p:sp>
      <p:sp>
        <p:nvSpPr>
          <p:cNvPr id="3" name="object 3"/>
          <p:cNvSpPr txBox="1"/>
          <p:nvPr/>
        </p:nvSpPr>
        <p:spPr>
          <a:xfrm>
            <a:off x="546277" y="1521987"/>
            <a:ext cx="8515985" cy="4594225"/>
          </a:xfrm>
          <a:prstGeom prst="rect">
            <a:avLst/>
          </a:prstGeom>
        </p:spPr>
        <p:txBody>
          <a:bodyPr vert="horz" wrap="square" lIns="0" tIns="0" rIns="0" bIns="0" rtlCol="0">
            <a:spAutoFit/>
          </a:bodyPr>
          <a:lstStyle/>
          <a:p>
            <a:pPr marL="12700">
              <a:lnSpc>
                <a:spcPct val="100000"/>
              </a:lnSpc>
            </a:pPr>
            <a:r>
              <a:rPr sz="2000" dirty="0">
                <a:latin typeface="宋体" panose="02010600030101010101" pitchFamily="2" charset="-122"/>
                <a:cs typeface="宋体" panose="02010600030101010101" pitchFamily="2" charset="-122"/>
              </a:rPr>
              <a:t>生产安全事故调查的规</a:t>
            </a:r>
            <a:r>
              <a:rPr sz="2000" spc="5" dirty="0">
                <a:latin typeface="宋体" panose="02010600030101010101" pitchFamily="2" charset="-122"/>
                <a:cs typeface="宋体" panose="02010600030101010101" pitchFamily="2" charset="-122"/>
              </a:rPr>
              <a:t>定</a:t>
            </a:r>
            <a:endParaRPr sz="2000">
              <a:latin typeface="宋体" panose="02010600030101010101" pitchFamily="2" charset="-122"/>
              <a:cs typeface="宋体" panose="02010600030101010101" pitchFamily="2" charset="-122"/>
            </a:endParaRPr>
          </a:p>
          <a:p>
            <a:pPr marL="12700" marR="238125">
              <a:lnSpc>
                <a:spcPct val="150000"/>
              </a:lnSpc>
            </a:pPr>
            <a:r>
              <a:rPr sz="2000" dirty="0">
                <a:latin typeface="宋体" panose="02010600030101010101" pitchFamily="2" charset="-122"/>
                <a:cs typeface="宋体" panose="02010600030101010101" pitchFamily="2" charset="-122"/>
              </a:rPr>
              <a:t>（</a:t>
            </a:r>
            <a:r>
              <a:rPr sz="2000" spc="-5" dirty="0">
                <a:latin typeface="Calibri" panose="020F0502020204030204"/>
                <a:cs typeface="Calibri" panose="020F0502020204030204"/>
              </a:rPr>
              <a:t>1</a:t>
            </a:r>
            <a:r>
              <a:rPr sz="2000" dirty="0">
                <a:latin typeface="宋体" panose="02010600030101010101" pitchFamily="2" charset="-122"/>
                <a:cs typeface="宋体" panose="02010600030101010101" pitchFamily="2" charset="-122"/>
              </a:rPr>
              <a:t>）特别重大事故由国务院或者国务院授权的部门组织事故调查组进行</a:t>
            </a:r>
            <a:r>
              <a:rPr sz="2000" spc="5" dirty="0">
                <a:latin typeface="宋体" panose="02010600030101010101" pitchFamily="2" charset="-122"/>
                <a:cs typeface="宋体" panose="02010600030101010101" pitchFamily="2" charset="-122"/>
              </a:rPr>
              <a:t>调</a:t>
            </a:r>
            <a:r>
              <a:rPr sz="2000" dirty="0">
                <a:latin typeface="宋体" panose="02010600030101010101" pitchFamily="2" charset="-122"/>
                <a:cs typeface="宋体" panose="02010600030101010101" pitchFamily="2" charset="-122"/>
              </a:rPr>
              <a:t> 查</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238125">
              <a:lnSpc>
                <a:spcPct val="150000"/>
              </a:lnSpc>
            </a:pPr>
            <a:r>
              <a:rPr sz="2000" dirty="0">
                <a:latin typeface="宋体" panose="02010600030101010101" pitchFamily="2" charset="-122"/>
                <a:cs typeface="宋体" panose="02010600030101010101" pitchFamily="2" charset="-122"/>
              </a:rPr>
              <a:t>（</a:t>
            </a:r>
            <a:r>
              <a:rPr sz="2000" spc="-5" dirty="0">
                <a:latin typeface="Calibri" panose="020F0502020204030204"/>
                <a:cs typeface="Calibri" panose="020F0502020204030204"/>
              </a:rPr>
              <a:t>2</a:t>
            </a:r>
            <a:r>
              <a:rPr sz="2000" dirty="0">
                <a:latin typeface="宋体" panose="02010600030101010101" pitchFamily="2" charset="-122"/>
                <a:cs typeface="宋体" panose="02010600030101010101" pitchFamily="2" charset="-122"/>
              </a:rPr>
              <a:t>）重大事故由事故发生地省级人民政府或者由事故发生地省级人民政</a:t>
            </a:r>
            <a:r>
              <a:rPr sz="2000" spc="5" dirty="0">
                <a:latin typeface="宋体" panose="02010600030101010101" pitchFamily="2" charset="-122"/>
                <a:cs typeface="宋体" panose="02010600030101010101" pitchFamily="2" charset="-122"/>
              </a:rPr>
              <a:t>府</a:t>
            </a:r>
            <a:r>
              <a:rPr sz="2000" dirty="0">
                <a:latin typeface="宋体" panose="02010600030101010101" pitchFamily="2" charset="-122"/>
                <a:cs typeface="宋体" panose="02010600030101010101" pitchFamily="2" charset="-122"/>
              </a:rPr>
              <a:t> 授权或者委托有关组织事故</a:t>
            </a:r>
            <a:r>
              <a:rPr sz="2000" spc="5" dirty="0">
                <a:latin typeface="宋体" panose="02010600030101010101" pitchFamily="2" charset="-122"/>
                <a:cs typeface="宋体" panose="02010600030101010101" pitchFamily="2" charset="-122"/>
              </a:rPr>
              <a:t>调</a:t>
            </a:r>
            <a:r>
              <a:rPr sz="2000" dirty="0">
                <a:latin typeface="宋体" panose="02010600030101010101" pitchFamily="2" charset="-122"/>
                <a:cs typeface="宋体" panose="02010600030101010101" pitchFamily="2" charset="-122"/>
              </a:rPr>
              <a:t> 查组进行调查。省级人民政府是指省、自治区、直辖市人民政府</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113030">
              <a:lnSpc>
                <a:spcPct val="150000"/>
              </a:lnSpc>
            </a:pPr>
            <a:r>
              <a:rPr sz="2000" dirty="0">
                <a:latin typeface="宋体" panose="02010600030101010101" pitchFamily="2" charset="-122"/>
                <a:cs typeface="宋体" panose="02010600030101010101" pitchFamily="2" charset="-122"/>
              </a:rPr>
              <a:t>（</a:t>
            </a:r>
            <a:r>
              <a:rPr sz="2000" spc="-5" dirty="0">
                <a:latin typeface="Calibri" panose="020F0502020204030204"/>
                <a:cs typeface="Calibri" panose="020F0502020204030204"/>
              </a:rPr>
              <a:t>3</a:t>
            </a:r>
            <a:r>
              <a:rPr sz="2000" dirty="0">
                <a:latin typeface="宋体" panose="02010600030101010101" pitchFamily="2" charset="-122"/>
                <a:cs typeface="宋体" panose="02010600030101010101" pitchFamily="2" charset="-122"/>
              </a:rPr>
              <a:t>）较大事故由事故发生地设区的市级人民政府或者由事故发生地设区</a:t>
            </a:r>
            <a:r>
              <a:rPr sz="2000" spc="5" dirty="0">
                <a:latin typeface="宋体" panose="02010600030101010101" pitchFamily="2" charset="-122"/>
                <a:cs typeface="宋体" panose="02010600030101010101" pitchFamily="2" charset="-122"/>
              </a:rPr>
              <a:t>的</a:t>
            </a:r>
            <a:r>
              <a:rPr sz="2000" dirty="0">
                <a:latin typeface="宋体" panose="02010600030101010101" pitchFamily="2" charset="-122"/>
                <a:cs typeface="宋体" panose="02010600030101010101" pitchFamily="2" charset="-122"/>
              </a:rPr>
              <a:t> 市级人民政府授权或者委托有关部门组织事故调查组进行调查。设区的市</a:t>
            </a:r>
            <a:r>
              <a:rPr sz="2000" spc="5" dirty="0">
                <a:latin typeface="宋体" panose="02010600030101010101" pitchFamily="2" charset="-122"/>
                <a:cs typeface="宋体" panose="02010600030101010101" pitchFamily="2" charset="-122"/>
              </a:rPr>
              <a:t>级</a:t>
            </a:r>
            <a:r>
              <a:rPr sz="2000" dirty="0">
                <a:latin typeface="宋体" panose="02010600030101010101" pitchFamily="2" charset="-122"/>
                <a:cs typeface="宋体" panose="02010600030101010101" pitchFamily="2" charset="-122"/>
              </a:rPr>
              <a:t> 人民政府还包括地区行政公署和民族自治地方的州、盟人民政府</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784350">
              <a:lnSpc>
                <a:spcPct val="100000"/>
              </a:lnSpc>
              <a:spcBef>
                <a:spcPts val="1550"/>
              </a:spcBef>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《生产安全事故报告和调查处理条例</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41</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marR="5080">
              <a:lnSpc>
                <a:spcPct val="150000"/>
              </a:lnSpc>
            </a:pPr>
            <a:r>
              <a:rPr sz="2000" b="0" dirty="0">
                <a:latin typeface="宋体" panose="02010600030101010101" pitchFamily="2" charset="-122"/>
                <a:cs typeface="宋体" panose="02010600030101010101" pitchFamily="2" charset="-122"/>
              </a:rPr>
              <a:t>（</a:t>
            </a:r>
            <a:r>
              <a:rPr sz="2000" b="0" spc="-5" dirty="0">
                <a:latin typeface="Calibri" panose="020F0502020204030204"/>
                <a:cs typeface="Calibri" panose="020F0502020204030204"/>
              </a:rPr>
              <a:t>4</a:t>
            </a:r>
            <a:r>
              <a:rPr sz="2000" b="0" dirty="0">
                <a:latin typeface="宋体" panose="02010600030101010101" pitchFamily="2" charset="-122"/>
                <a:cs typeface="宋体" panose="02010600030101010101" pitchFamily="2" charset="-122"/>
              </a:rPr>
              <a:t>）一般事故由事故发生地县级人民政府或者发生地县级人民政府授</a:t>
            </a:r>
            <a:r>
              <a:rPr sz="2000" b="0" spc="5" dirty="0">
                <a:latin typeface="宋体" panose="02010600030101010101" pitchFamily="2" charset="-122"/>
                <a:cs typeface="宋体" panose="02010600030101010101" pitchFamily="2" charset="-122"/>
              </a:rPr>
              <a:t>权</a:t>
            </a:r>
            <a:r>
              <a:rPr sz="2000" b="0" dirty="0">
                <a:latin typeface="宋体" panose="02010600030101010101" pitchFamily="2" charset="-122"/>
                <a:cs typeface="宋体" panose="02010600030101010101" pitchFamily="2" charset="-122"/>
              </a:rPr>
              <a:t> 或者委托有关部门组织事故调查组进行调查。其中未造成人员伤亡的，</a:t>
            </a:r>
            <a:r>
              <a:rPr sz="2000" b="0" spc="5" dirty="0">
                <a:latin typeface="宋体" panose="02010600030101010101" pitchFamily="2" charset="-122"/>
                <a:cs typeface="宋体" panose="02010600030101010101" pitchFamily="2" charset="-122"/>
              </a:rPr>
              <a:t>县</a:t>
            </a:r>
            <a:r>
              <a:rPr sz="2000" b="0" dirty="0">
                <a:latin typeface="宋体" panose="02010600030101010101" pitchFamily="2" charset="-122"/>
                <a:cs typeface="宋体" panose="02010600030101010101" pitchFamily="2" charset="-122"/>
              </a:rPr>
              <a:t> 级人民政府也可委托事故发生单位组织事故调查组进行调查</a:t>
            </a:r>
            <a:r>
              <a:rPr sz="2000" b="0" spc="5" dirty="0">
                <a:latin typeface="宋体" panose="02010600030101010101" pitchFamily="2" charset="-122"/>
                <a:cs typeface="宋体" panose="02010600030101010101" pitchFamily="2" charset="-122"/>
              </a:rPr>
              <a:t>。</a:t>
            </a:r>
            <a:r>
              <a:rPr sz="2000" b="0" dirty="0">
                <a:latin typeface="宋体" panose="02010600030101010101" pitchFamily="2" charset="-122"/>
                <a:cs typeface="宋体" panose="02010600030101010101" pitchFamily="2" charset="-122"/>
              </a:rPr>
              <a:t> 在事故发生之日</a:t>
            </a:r>
            <a:r>
              <a:rPr sz="2000" b="0" spc="5" dirty="0">
                <a:latin typeface="宋体" panose="02010600030101010101" pitchFamily="2" charset="-122"/>
                <a:cs typeface="宋体" panose="02010600030101010101" pitchFamily="2" charset="-122"/>
              </a:rPr>
              <a:t>起</a:t>
            </a:r>
            <a:r>
              <a:rPr sz="2000" b="0" spc="-555" dirty="0">
                <a:latin typeface="宋体" panose="02010600030101010101" pitchFamily="2" charset="-122"/>
                <a:cs typeface="宋体" panose="02010600030101010101" pitchFamily="2" charset="-122"/>
              </a:rPr>
              <a:t> </a:t>
            </a:r>
            <a:r>
              <a:rPr sz="2000" b="0" spc="-5" dirty="0">
                <a:latin typeface="Calibri" panose="020F0502020204030204"/>
                <a:cs typeface="Calibri" panose="020F0502020204030204"/>
              </a:rPr>
              <a:t>3</a:t>
            </a:r>
            <a:r>
              <a:rPr sz="2000" b="0" dirty="0">
                <a:latin typeface="Calibri" panose="020F0502020204030204"/>
                <a:cs typeface="Calibri" panose="020F0502020204030204"/>
              </a:rPr>
              <a:t>0</a:t>
            </a:r>
            <a:r>
              <a:rPr sz="2000" b="0" spc="-5" dirty="0">
                <a:latin typeface="Calibri" panose="020F0502020204030204"/>
                <a:cs typeface="Calibri" panose="020F0502020204030204"/>
              </a:rPr>
              <a:t> </a:t>
            </a:r>
            <a:r>
              <a:rPr sz="2000" b="0" dirty="0">
                <a:latin typeface="宋体" panose="02010600030101010101" pitchFamily="2" charset="-122"/>
                <a:cs typeface="宋体" panose="02010600030101010101" pitchFamily="2" charset="-122"/>
              </a:rPr>
              <a:t>日内（道路交通事故、火灾事故自发生之日</a:t>
            </a:r>
            <a:r>
              <a:rPr sz="2000" b="0" spc="5" dirty="0">
                <a:latin typeface="宋体" panose="02010600030101010101" pitchFamily="2" charset="-122"/>
                <a:cs typeface="宋体" panose="02010600030101010101" pitchFamily="2" charset="-122"/>
              </a:rPr>
              <a:t>起</a:t>
            </a:r>
            <a:r>
              <a:rPr sz="2000" b="0" spc="-555" dirty="0">
                <a:latin typeface="宋体" panose="02010600030101010101" pitchFamily="2" charset="-122"/>
                <a:cs typeface="宋体" panose="02010600030101010101" pitchFamily="2" charset="-122"/>
              </a:rPr>
              <a:t> </a:t>
            </a:r>
            <a:r>
              <a:rPr sz="2000" b="0" dirty="0">
                <a:latin typeface="Calibri" panose="020F0502020204030204"/>
                <a:cs typeface="Calibri" panose="020F0502020204030204"/>
              </a:rPr>
              <a:t>7</a:t>
            </a:r>
            <a:r>
              <a:rPr sz="2000" b="0" spc="-5" dirty="0">
                <a:latin typeface="Calibri" panose="020F0502020204030204"/>
                <a:cs typeface="Calibri" panose="020F0502020204030204"/>
              </a:rPr>
              <a:t> </a:t>
            </a:r>
            <a:r>
              <a:rPr sz="2000" b="0" dirty="0">
                <a:latin typeface="宋体" panose="02010600030101010101" pitchFamily="2" charset="-122"/>
                <a:cs typeface="宋体" panose="02010600030101010101" pitchFamily="2" charset="-122"/>
              </a:rPr>
              <a:t>日 内），因事故伤亡人数变化导致事故等级发生变化，依照本条例应当由</a:t>
            </a:r>
            <a:r>
              <a:rPr sz="2000" b="0" spc="5" dirty="0">
                <a:latin typeface="宋体" panose="02010600030101010101" pitchFamily="2" charset="-122"/>
                <a:cs typeface="宋体" panose="02010600030101010101" pitchFamily="2" charset="-122"/>
              </a:rPr>
              <a:t>上</a:t>
            </a:r>
            <a:r>
              <a:rPr sz="2000" b="0" dirty="0">
                <a:latin typeface="宋体" panose="02010600030101010101" pitchFamily="2" charset="-122"/>
                <a:cs typeface="宋体" panose="02010600030101010101" pitchFamily="2" charset="-122"/>
              </a:rPr>
              <a:t> 级人民政府负责调查的，上级人民政府可以另行组织事故调查组进行调查</a:t>
            </a:r>
            <a:r>
              <a:rPr sz="2000" b="0" spc="5" dirty="0">
                <a:latin typeface="宋体" panose="02010600030101010101" pitchFamily="2" charset="-122"/>
                <a:cs typeface="宋体" panose="02010600030101010101" pitchFamily="2" charset="-122"/>
              </a:rPr>
              <a:t>。</a:t>
            </a:r>
            <a:r>
              <a:rPr sz="2000" b="0" dirty="0">
                <a:latin typeface="宋体" panose="02010600030101010101" pitchFamily="2" charset="-122"/>
                <a:cs typeface="宋体" panose="02010600030101010101" pitchFamily="2" charset="-122"/>
              </a:rPr>
              <a:t> 特别重大以下等级事故，事故发生地与事故发生单位所在地不在同一个</a:t>
            </a:r>
            <a:r>
              <a:rPr sz="2000" b="0" spc="5" dirty="0">
                <a:latin typeface="宋体" panose="02010600030101010101" pitchFamily="2" charset="-122"/>
                <a:cs typeface="宋体" panose="02010600030101010101" pitchFamily="2" charset="-122"/>
              </a:rPr>
              <a:t>县</a:t>
            </a:r>
            <a:r>
              <a:rPr sz="2000" b="0" dirty="0">
                <a:latin typeface="宋体" panose="02010600030101010101" pitchFamily="2" charset="-122"/>
                <a:cs typeface="宋体" panose="02010600030101010101" pitchFamily="2" charset="-122"/>
              </a:rPr>
              <a:t> 级以上行政区域的，由事故发生地人民政府负责调查，事故发生单位所</a:t>
            </a:r>
            <a:r>
              <a:rPr sz="2000" b="0" spc="5" dirty="0">
                <a:latin typeface="宋体" panose="02010600030101010101" pitchFamily="2" charset="-122"/>
                <a:cs typeface="宋体" panose="02010600030101010101" pitchFamily="2" charset="-122"/>
              </a:rPr>
              <a:t>在</a:t>
            </a:r>
            <a:r>
              <a:rPr sz="2000" b="0" dirty="0">
                <a:latin typeface="宋体" panose="02010600030101010101" pitchFamily="2" charset="-122"/>
                <a:cs typeface="宋体" panose="02010600030101010101" pitchFamily="2" charset="-122"/>
              </a:rPr>
              <a:t> 地人民政府应当派员参加</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822450">
              <a:lnSpc>
                <a:spcPct val="100000"/>
              </a:lnSpc>
              <a:spcBef>
                <a:spcPts val="1550"/>
              </a:spcBef>
            </a:pPr>
            <a:r>
              <a:rPr sz="2800" dirty="0">
                <a:solidFill>
                  <a:srgbClr val="006FC0"/>
                </a:solidFill>
                <a:latin typeface="Calibri" panose="020F0502020204030204"/>
                <a:cs typeface="Calibri" panose="020F0502020204030204"/>
              </a:rPr>
              <a:t>——</a:t>
            </a:r>
            <a:r>
              <a:rPr sz="2800" dirty="0">
                <a:solidFill>
                  <a:srgbClr val="006FC0"/>
                </a:solidFill>
              </a:rPr>
              <a:t>《生产安全事故报告和调查处理条例</a:t>
            </a:r>
            <a:r>
              <a:rPr sz="2800" spc="-20" dirty="0">
                <a:solidFill>
                  <a:srgbClr val="006FC0"/>
                </a:solidFill>
              </a:rPr>
              <a:t>》</a:t>
            </a:r>
            <a:endParaRPr sz="2800">
              <a:latin typeface="Calibri" panose="020F0502020204030204"/>
              <a:cs typeface="Calibri" panose="020F050202020403020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42</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marR="43815">
              <a:lnSpc>
                <a:spcPct val="150000"/>
              </a:lnSpc>
            </a:pPr>
            <a:r>
              <a:rPr sz="2000" b="0" dirty="0">
                <a:latin typeface="宋体" panose="02010600030101010101" pitchFamily="2" charset="-122"/>
                <a:cs typeface="宋体" panose="02010600030101010101" pitchFamily="2" charset="-122"/>
              </a:rPr>
              <a:t>生产安全事故处理的规</a:t>
            </a:r>
            <a:r>
              <a:rPr sz="2000" b="0" spc="5" dirty="0">
                <a:latin typeface="宋体" panose="02010600030101010101" pitchFamily="2" charset="-122"/>
                <a:cs typeface="宋体" panose="02010600030101010101" pitchFamily="2" charset="-122"/>
              </a:rPr>
              <a:t>定</a:t>
            </a:r>
            <a:r>
              <a:rPr sz="2000" b="0" dirty="0">
                <a:latin typeface="宋体" panose="02010600030101010101" pitchFamily="2" charset="-122"/>
                <a:cs typeface="宋体" panose="02010600030101010101" pitchFamily="2" charset="-122"/>
              </a:rPr>
              <a:t> 重大事故、较大事故、一般事故，负责事故调查的人民政府应当自收到</a:t>
            </a:r>
            <a:r>
              <a:rPr sz="2000" b="0" spc="5" dirty="0">
                <a:latin typeface="宋体" panose="02010600030101010101" pitchFamily="2" charset="-122"/>
                <a:cs typeface="宋体" panose="02010600030101010101" pitchFamily="2" charset="-122"/>
              </a:rPr>
              <a:t>事</a:t>
            </a:r>
            <a:r>
              <a:rPr sz="2000" b="0" dirty="0">
                <a:latin typeface="宋体" panose="02010600030101010101" pitchFamily="2" charset="-122"/>
                <a:cs typeface="宋体" panose="02010600030101010101" pitchFamily="2" charset="-122"/>
              </a:rPr>
              <a:t> 故调查报告之日</a:t>
            </a:r>
            <a:r>
              <a:rPr sz="2000" b="0" spc="5" dirty="0">
                <a:latin typeface="宋体" panose="02010600030101010101" pitchFamily="2" charset="-122"/>
                <a:cs typeface="宋体" panose="02010600030101010101" pitchFamily="2" charset="-122"/>
              </a:rPr>
              <a:t>起</a:t>
            </a:r>
            <a:r>
              <a:rPr sz="2000" b="0" spc="-555" dirty="0">
                <a:latin typeface="宋体" panose="02010600030101010101" pitchFamily="2" charset="-122"/>
                <a:cs typeface="宋体" panose="02010600030101010101" pitchFamily="2" charset="-122"/>
              </a:rPr>
              <a:t> </a:t>
            </a:r>
            <a:r>
              <a:rPr sz="2000" b="0" spc="-5" dirty="0">
                <a:latin typeface="Calibri" panose="020F0502020204030204"/>
                <a:cs typeface="Calibri" panose="020F0502020204030204"/>
              </a:rPr>
              <a:t>1</a:t>
            </a:r>
            <a:r>
              <a:rPr sz="2000" b="0" dirty="0">
                <a:latin typeface="Calibri" panose="020F0502020204030204"/>
                <a:cs typeface="Calibri" panose="020F0502020204030204"/>
              </a:rPr>
              <a:t>5</a:t>
            </a:r>
            <a:r>
              <a:rPr sz="2000" b="0" spc="-5" dirty="0">
                <a:latin typeface="Calibri" panose="020F0502020204030204"/>
                <a:cs typeface="Calibri" panose="020F0502020204030204"/>
              </a:rPr>
              <a:t> </a:t>
            </a:r>
            <a:r>
              <a:rPr sz="2000" b="0" dirty="0">
                <a:latin typeface="宋体" panose="02010600030101010101" pitchFamily="2" charset="-122"/>
                <a:cs typeface="宋体" panose="02010600030101010101" pitchFamily="2" charset="-122"/>
              </a:rPr>
              <a:t>日内作出批复；特别重大事故，</a:t>
            </a:r>
            <a:r>
              <a:rPr sz="2000" b="0" spc="-5" dirty="0">
                <a:latin typeface="Calibri" panose="020F0502020204030204"/>
                <a:cs typeface="Calibri" panose="020F0502020204030204"/>
              </a:rPr>
              <a:t>3</a:t>
            </a:r>
            <a:r>
              <a:rPr sz="2000" b="0" dirty="0">
                <a:latin typeface="Calibri" panose="020F0502020204030204"/>
                <a:cs typeface="Calibri" panose="020F0502020204030204"/>
              </a:rPr>
              <a:t>0</a:t>
            </a:r>
            <a:r>
              <a:rPr sz="2000" b="0" spc="-5" dirty="0">
                <a:latin typeface="Calibri" panose="020F0502020204030204"/>
                <a:cs typeface="Calibri" panose="020F0502020204030204"/>
              </a:rPr>
              <a:t> </a:t>
            </a:r>
            <a:r>
              <a:rPr sz="2000" b="0" dirty="0">
                <a:latin typeface="宋体" panose="02010600030101010101" pitchFamily="2" charset="-122"/>
                <a:cs typeface="宋体" panose="02010600030101010101" pitchFamily="2" charset="-122"/>
              </a:rPr>
              <a:t>日内作出批复</a:t>
            </a:r>
            <a:r>
              <a:rPr sz="2000" b="0" spc="5" dirty="0">
                <a:latin typeface="宋体" panose="02010600030101010101" pitchFamily="2" charset="-122"/>
                <a:cs typeface="宋体" panose="02010600030101010101" pitchFamily="2" charset="-122"/>
              </a:rPr>
              <a:t>，</a:t>
            </a:r>
            <a:r>
              <a:rPr sz="2000" b="0" dirty="0">
                <a:latin typeface="宋体" panose="02010600030101010101" pitchFamily="2" charset="-122"/>
                <a:cs typeface="宋体" panose="02010600030101010101" pitchFamily="2" charset="-122"/>
              </a:rPr>
              <a:t> 特殊情况下，批复时间可以适当延长，但延长的时间最长不超</a:t>
            </a:r>
            <a:r>
              <a:rPr sz="2000" b="0" spc="5" dirty="0">
                <a:latin typeface="宋体" panose="02010600030101010101" pitchFamily="2" charset="-122"/>
                <a:cs typeface="宋体" panose="02010600030101010101" pitchFamily="2" charset="-122"/>
              </a:rPr>
              <a:t>过</a:t>
            </a:r>
            <a:r>
              <a:rPr sz="2000" b="0" spc="-555" dirty="0">
                <a:latin typeface="宋体" panose="02010600030101010101" pitchFamily="2" charset="-122"/>
                <a:cs typeface="宋体" panose="02010600030101010101" pitchFamily="2" charset="-122"/>
              </a:rPr>
              <a:t> </a:t>
            </a:r>
            <a:r>
              <a:rPr sz="2000" b="0" spc="-5" dirty="0">
                <a:latin typeface="Calibri" panose="020F0502020204030204"/>
                <a:cs typeface="Calibri" panose="020F0502020204030204"/>
              </a:rPr>
              <a:t>30</a:t>
            </a:r>
            <a:r>
              <a:rPr sz="2000" b="0" dirty="0">
                <a:latin typeface="宋体" panose="02010600030101010101" pitchFamily="2" charset="-122"/>
                <a:cs typeface="宋体" panose="02010600030101010101" pitchFamily="2" charset="-122"/>
              </a:rPr>
              <a:t>日</a:t>
            </a:r>
            <a:r>
              <a:rPr sz="2000" b="0" spc="5" dirty="0">
                <a:latin typeface="宋体" panose="02010600030101010101" pitchFamily="2" charset="-122"/>
                <a:cs typeface="宋体" panose="02010600030101010101" pitchFamily="2" charset="-122"/>
              </a:rPr>
              <a:t>。</a:t>
            </a:r>
            <a:r>
              <a:rPr sz="2000" b="0" dirty="0">
                <a:latin typeface="宋体" panose="02010600030101010101" pitchFamily="2" charset="-122"/>
                <a:cs typeface="宋体" panose="02010600030101010101" pitchFamily="2" charset="-122"/>
              </a:rPr>
              <a:t> 有关机关应当按照人民政府的批复，依照法律、行政法规规定的权限和</a:t>
            </a:r>
            <a:r>
              <a:rPr sz="2000" b="0" spc="5" dirty="0">
                <a:latin typeface="宋体" panose="02010600030101010101" pitchFamily="2" charset="-122"/>
                <a:cs typeface="宋体" panose="02010600030101010101" pitchFamily="2" charset="-122"/>
              </a:rPr>
              <a:t>程</a:t>
            </a:r>
            <a:r>
              <a:rPr sz="2000" b="0" dirty="0">
                <a:latin typeface="宋体" panose="02010600030101010101" pitchFamily="2" charset="-122"/>
                <a:cs typeface="宋体" panose="02010600030101010101" pitchFamily="2" charset="-122"/>
              </a:rPr>
              <a:t> 序，对事故发生单位和有关人员进行行政处罚，对负有事故责任的国家</a:t>
            </a:r>
            <a:r>
              <a:rPr sz="2000" b="0" spc="5" dirty="0">
                <a:latin typeface="宋体" panose="02010600030101010101" pitchFamily="2" charset="-122"/>
                <a:cs typeface="宋体" panose="02010600030101010101" pitchFamily="2" charset="-122"/>
              </a:rPr>
              <a:t>工</a:t>
            </a:r>
            <a:r>
              <a:rPr sz="2000" b="0" dirty="0">
                <a:latin typeface="宋体" panose="02010600030101010101" pitchFamily="2" charset="-122"/>
                <a:cs typeface="宋体" panose="02010600030101010101" pitchFamily="2" charset="-122"/>
              </a:rPr>
              <a:t> 作人员进行处分</a:t>
            </a:r>
            <a:r>
              <a:rPr sz="2000" b="0" spc="5" dirty="0">
                <a:latin typeface="宋体" panose="02010600030101010101" pitchFamily="2" charset="-122"/>
                <a:cs typeface="宋体" panose="02010600030101010101" pitchFamily="2" charset="-122"/>
              </a:rPr>
              <a:t>。</a:t>
            </a:r>
            <a:r>
              <a:rPr sz="2000" b="0" dirty="0">
                <a:latin typeface="宋体" panose="02010600030101010101" pitchFamily="2" charset="-122"/>
                <a:cs typeface="宋体" panose="02010600030101010101" pitchFamily="2" charset="-122"/>
              </a:rPr>
              <a:t> 事故发生单位应当按照负责事故调查的人民政府的批复，对本单位负有</a:t>
            </a:r>
            <a:r>
              <a:rPr sz="2000" b="0" spc="5" dirty="0">
                <a:latin typeface="宋体" panose="02010600030101010101" pitchFamily="2" charset="-122"/>
                <a:cs typeface="宋体" panose="02010600030101010101" pitchFamily="2" charset="-122"/>
              </a:rPr>
              <a:t>事</a:t>
            </a:r>
            <a:r>
              <a:rPr sz="2000" b="0" dirty="0">
                <a:latin typeface="宋体" panose="02010600030101010101" pitchFamily="2" charset="-122"/>
                <a:cs typeface="宋体" panose="02010600030101010101" pitchFamily="2" charset="-122"/>
              </a:rPr>
              <a:t> 故责任的人员进行处理</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822450">
              <a:lnSpc>
                <a:spcPct val="100000"/>
              </a:lnSpc>
              <a:spcBef>
                <a:spcPts val="1550"/>
              </a:spcBef>
            </a:pPr>
            <a:r>
              <a:rPr sz="2800" dirty="0">
                <a:solidFill>
                  <a:srgbClr val="006FC0"/>
                </a:solidFill>
                <a:latin typeface="Calibri" panose="020F0502020204030204"/>
                <a:cs typeface="Calibri" panose="020F0502020204030204"/>
              </a:rPr>
              <a:t>——</a:t>
            </a:r>
            <a:r>
              <a:rPr sz="2800" dirty="0">
                <a:solidFill>
                  <a:srgbClr val="006FC0"/>
                </a:solidFill>
              </a:rPr>
              <a:t>《生产安全事故报告和调查处理条例</a:t>
            </a:r>
            <a:r>
              <a:rPr sz="2800" spc="-20" dirty="0">
                <a:solidFill>
                  <a:srgbClr val="006FC0"/>
                </a:solidFill>
              </a:rPr>
              <a:t>》</a:t>
            </a:r>
            <a:endParaRPr sz="2800">
              <a:latin typeface="Calibri" panose="020F0502020204030204"/>
              <a:cs typeface="Calibri" panose="020F0502020204030204"/>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安全生产部门规章</a:t>
            </a:r>
          </a:p>
        </p:txBody>
      </p:sp>
      <p:sp>
        <p:nvSpPr>
          <p:cNvPr id="3" name="object 3"/>
          <p:cNvSpPr/>
          <p:nvPr/>
        </p:nvSpPr>
        <p:spPr>
          <a:xfrm>
            <a:off x="972311" y="1488947"/>
            <a:ext cx="7344409" cy="378460"/>
          </a:xfrm>
          <a:custGeom>
            <a:avLst/>
            <a:gdLst/>
            <a:ahLst/>
            <a:cxnLst/>
            <a:rect l="l" t="t" r="r" b="b"/>
            <a:pathLst>
              <a:path w="7344409" h="378460">
                <a:moveTo>
                  <a:pt x="0" y="0"/>
                </a:moveTo>
                <a:lnTo>
                  <a:pt x="7344156" y="0"/>
                </a:lnTo>
                <a:lnTo>
                  <a:pt x="7344156" y="377951"/>
                </a:lnTo>
                <a:lnTo>
                  <a:pt x="0" y="377951"/>
                </a:lnTo>
                <a:lnTo>
                  <a:pt x="0" y="0"/>
                </a:lnTo>
                <a:close/>
              </a:path>
            </a:pathLst>
          </a:custGeom>
          <a:solidFill>
            <a:srgbClr val="FFFFFF"/>
          </a:solidFill>
        </p:spPr>
        <p:txBody>
          <a:bodyPr wrap="square" lIns="0" tIns="0" rIns="0" bIns="0" rtlCol="0"/>
          <a:lstStyle/>
          <a:p>
            <a:endParaRPr/>
          </a:p>
        </p:txBody>
      </p:sp>
      <p:sp>
        <p:nvSpPr>
          <p:cNvPr id="4" name="object 4"/>
          <p:cNvSpPr/>
          <p:nvPr/>
        </p:nvSpPr>
        <p:spPr>
          <a:xfrm>
            <a:off x="958900" y="1476819"/>
            <a:ext cx="7370445" cy="403860"/>
          </a:xfrm>
          <a:custGeom>
            <a:avLst/>
            <a:gdLst/>
            <a:ahLst/>
            <a:cxnLst/>
            <a:rect l="l" t="t" r="r" b="b"/>
            <a:pathLst>
              <a:path w="7370445" h="403860">
                <a:moveTo>
                  <a:pt x="7357516" y="403402"/>
                </a:moveTo>
                <a:lnTo>
                  <a:pt x="12700" y="403402"/>
                </a:lnTo>
                <a:lnTo>
                  <a:pt x="10223" y="403161"/>
                </a:lnTo>
                <a:lnTo>
                  <a:pt x="0" y="390702"/>
                </a:lnTo>
                <a:lnTo>
                  <a:pt x="0" y="12700"/>
                </a:lnTo>
                <a:lnTo>
                  <a:pt x="12700" y="0"/>
                </a:lnTo>
                <a:lnTo>
                  <a:pt x="7357516" y="0"/>
                </a:lnTo>
                <a:lnTo>
                  <a:pt x="7370216" y="12700"/>
                </a:lnTo>
                <a:lnTo>
                  <a:pt x="25400" y="12700"/>
                </a:lnTo>
                <a:lnTo>
                  <a:pt x="12700" y="25400"/>
                </a:lnTo>
                <a:lnTo>
                  <a:pt x="25400" y="25400"/>
                </a:lnTo>
                <a:lnTo>
                  <a:pt x="25400" y="378002"/>
                </a:lnTo>
                <a:lnTo>
                  <a:pt x="12700" y="378002"/>
                </a:lnTo>
                <a:lnTo>
                  <a:pt x="25400" y="390702"/>
                </a:lnTo>
                <a:lnTo>
                  <a:pt x="7370216" y="390702"/>
                </a:lnTo>
                <a:lnTo>
                  <a:pt x="7369975" y="393179"/>
                </a:lnTo>
                <a:lnTo>
                  <a:pt x="7359992" y="403161"/>
                </a:lnTo>
                <a:lnTo>
                  <a:pt x="7357516" y="403402"/>
                </a:lnTo>
                <a:close/>
              </a:path>
              <a:path w="7370445" h="403860">
                <a:moveTo>
                  <a:pt x="25400" y="25400"/>
                </a:moveTo>
                <a:lnTo>
                  <a:pt x="12700" y="25400"/>
                </a:lnTo>
                <a:lnTo>
                  <a:pt x="25400" y="12700"/>
                </a:lnTo>
                <a:lnTo>
                  <a:pt x="25400" y="25400"/>
                </a:lnTo>
                <a:close/>
              </a:path>
              <a:path w="7370445" h="403860">
                <a:moveTo>
                  <a:pt x="7344816" y="25400"/>
                </a:moveTo>
                <a:lnTo>
                  <a:pt x="25400" y="25400"/>
                </a:lnTo>
                <a:lnTo>
                  <a:pt x="25400" y="12700"/>
                </a:lnTo>
                <a:lnTo>
                  <a:pt x="7344816" y="12700"/>
                </a:lnTo>
                <a:lnTo>
                  <a:pt x="7344816" y="25400"/>
                </a:lnTo>
                <a:close/>
              </a:path>
              <a:path w="7370445" h="403860">
                <a:moveTo>
                  <a:pt x="7344816" y="390702"/>
                </a:moveTo>
                <a:lnTo>
                  <a:pt x="7344816" y="12700"/>
                </a:lnTo>
                <a:lnTo>
                  <a:pt x="7357516" y="25400"/>
                </a:lnTo>
                <a:lnTo>
                  <a:pt x="7370216" y="25400"/>
                </a:lnTo>
                <a:lnTo>
                  <a:pt x="7370216" y="378002"/>
                </a:lnTo>
                <a:lnTo>
                  <a:pt x="7357516" y="378002"/>
                </a:lnTo>
                <a:lnTo>
                  <a:pt x="7344816" y="390702"/>
                </a:lnTo>
                <a:close/>
              </a:path>
              <a:path w="7370445" h="403860">
                <a:moveTo>
                  <a:pt x="7370216" y="25400"/>
                </a:moveTo>
                <a:lnTo>
                  <a:pt x="7357516" y="25400"/>
                </a:lnTo>
                <a:lnTo>
                  <a:pt x="7344816" y="12700"/>
                </a:lnTo>
                <a:lnTo>
                  <a:pt x="7370216" y="12700"/>
                </a:lnTo>
                <a:lnTo>
                  <a:pt x="7370216" y="25400"/>
                </a:lnTo>
                <a:close/>
              </a:path>
              <a:path w="7370445" h="403860">
                <a:moveTo>
                  <a:pt x="25400" y="390702"/>
                </a:moveTo>
                <a:lnTo>
                  <a:pt x="12700" y="378002"/>
                </a:lnTo>
                <a:lnTo>
                  <a:pt x="25400" y="378002"/>
                </a:lnTo>
                <a:lnTo>
                  <a:pt x="25400" y="390702"/>
                </a:lnTo>
                <a:close/>
              </a:path>
              <a:path w="7370445" h="403860">
                <a:moveTo>
                  <a:pt x="7344816" y="390702"/>
                </a:moveTo>
                <a:lnTo>
                  <a:pt x="25400" y="390702"/>
                </a:lnTo>
                <a:lnTo>
                  <a:pt x="25400" y="378002"/>
                </a:lnTo>
                <a:lnTo>
                  <a:pt x="7344816" y="378002"/>
                </a:lnTo>
                <a:lnTo>
                  <a:pt x="7344816" y="390702"/>
                </a:lnTo>
                <a:close/>
              </a:path>
              <a:path w="7370445" h="403860">
                <a:moveTo>
                  <a:pt x="7370216" y="390702"/>
                </a:moveTo>
                <a:lnTo>
                  <a:pt x="7344816" y="390702"/>
                </a:lnTo>
                <a:lnTo>
                  <a:pt x="7357516" y="378002"/>
                </a:lnTo>
                <a:lnTo>
                  <a:pt x="7370216" y="378002"/>
                </a:lnTo>
                <a:lnTo>
                  <a:pt x="7370216" y="390702"/>
                </a:lnTo>
                <a:close/>
              </a:path>
            </a:pathLst>
          </a:custGeom>
          <a:solidFill>
            <a:srgbClr val="4F81BC"/>
          </a:solidFill>
        </p:spPr>
        <p:txBody>
          <a:bodyPr wrap="square" lIns="0" tIns="0" rIns="0" bIns="0" rtlCol="0"/>
          <a:lstStyle/>
          <a:p>
            <a:endParaRPr/>
          </a:p>
        </p:txBody>
      </p:sp>
      <p:sp>
        <p:nvSpPr>
          <p:cNvPr id="5" name="object 5"/>
          <p:cNvSpPr/>
          <p:nvPr/>
        </p:nvSpPr>
        <p:spPr>
          <a:xfrm>
            <a:off x="1339596" y="1267967"/>
            <a:ext cx="5140960" cy="443865"/>
          </a:xfrm>
          <a:custGeom>
            <a:avLst/>
            <a:gdLst/>
            <a:ahLst/>
            <a:cxnLst/>
            <a:rect l="l" t="t" r="r" b="b"/>
            <a:pathLst>
              <a:path w="5140960" h="443864">
                <a:moveTo>
                  <a:pt x="73151" y="443483"/>
                </a:moveTo>
                <a:lnTo>
                  <a:pt x="33191" y="431356"/>
                </a:lnTo>
                <a:lnTo>
                  <a:pt x="6666" y="400726"/>
                </a:lnTo>
                <a:lnTo>
                  <a:pt x="0" y="74675"/>
                </a:lnTo>
                <a:lnTo>
                  <a:pt x="1150" y="60117"/>
                </a:lnTo>
                <a:lnTo>
                  <a:pt x="19487" y="23389"/>
                </a:lnTo>
                <a:lnTo>
                  <a:pt x="54462" y="2441"/>
                </a:lnTo>
                <a:lnTo>
                  <a:pt x="5067300" y="0"/>
                </a:lnTo>
                <a:lnTo>
                  <a:pt x="5081580" y="1461"/>
                </a:lnTo>
                <a:lnTo>
                  <a:pt x="5117822" y="20633"/>
                </a:lnTo>
                <a:lnTo>
                  <a:pt x="5138331" y="56495"/>
                </a:lnTo>
                <a:lnTo>
                  <a:pt x="5140452" y="368807"/>
                </a:lnTo>
                <a:lnTo>
                  <a:pt x="5139094" y="383355"/>
                </a:lnTo>
                <a:lnTo>
                  <a:pt x="5120229" y="420122"/>
                </a:lnTo>
                <a:lnTo>
                  <a:pt x="5085010" y="441089"/>
                </a:lnTo>
                <a:lnTo>
                  <a:pt x="73151" y="443483"/>
                </a:lnTo>
                <a:close/>
              </a:path>
            </a:pathLst>
          </a:custGeom>
          <a:solidFill>
            <a:srgbClr val="4F81BC"/>
          </a:solidFill>
        </p:spPr>
        <p:txBody>
          <a:bodyPr wrap="square" lIns="0" tIns="0" rIns="0" bIns="0" rtlCol="0"/>
          <a:lstStyle/>
          <a:p>
            <a:endParaRPr/>
          </a:p>
        </p:txBody>
      </p:sp>
      <p:sp>
        <p:nvSpPr>
          <p:cNvPr id="6" name="object 6"/>
          <p:cNvSpPr/>
          <p:nvPr/>
        </p:nvSpPr>
        <p:spPr>
          <a:xfrm>
            <a:off x="1326341" y="1255547"/>
            <a:ext cx="5166995" cy="467359"/>
          </a:xfrm>
          <a:custGeom>
            <a:avLst/>
            <a:gdLst/>
            <a:ahLst/>
            <a:cxnLst/>
            <a:rect l="l" t="t" r="r" b="b"/>
            <a:pathLst>
              <a:path w="5166995" h="467360">
                <a:moveTo>
                  <a:pt x="5097178" y="1270"/>
                </a:moveTo>
                <a:lnTo>
                  <a:pt x="69198" y="1270"/>
                </a:lnTo>
                <a:lnTo>
                  <a:pt x="73465" y="0"/>
                </a:lnTo>
                <a:lnTo>
                  <a:pt x="5092911" y="0"/>
                </a:lnTo>
                <a:lnTo>
                  <a:pt x="5097178" y="1270"/>
                </a:lnTo>
                <a:close/>
              </a:path>
              <a:path w="5166995" h="467360">
                <a:moveTo>
                  <a:pt x="5101979" y="2540"/>
                </a:moveTo>
                <a:lnTo>
                  <a:pt x="64384" y="2540"/>
                </a:lnTo>
                <a:lnTo>
                  <a:pt x="68575" y="1270"/>
                </a:lnTo>
                <a:lnTo>
                  <a:pt x="5097801" y="1270"/>
                </a:lnTo>
                <a:lnTo>
                  <a:pt x="5101979" y="2540"/>
                </a:lnTo>
                <a:close/>
              </a:path>
              <a:path w="5166995" h="467360">
                <a:moveTo>
                  <a:pt x="32418" y="57150"/>
                </a:moveTo>
                <a:lnTo>
                  <a:pt x="32710" y="55880"/>
                </a:lnTo>
                <a:lnTo>
                  <a:pt x="5164" y="55880"/>
                </a:lnTo>
                <a:lnTo>
                  <a:pt x="6485" y="52070"/>
                </a:lnTo>
                <a:lnTo>
                  <a:pt x="6726" y="52070"/>
                </a:lnTo>
                <a:lnTo>
                  <a:pt x="8199" y="48260"/>
                </a:lnTo>
                <a:lnTo>
                  <a:pt x="10104" y="44450"/>
                </a:lnTo>
                <a:lnTo>
                  <a:pt x="12175" y="40640"/>
                </a:lnTo>
                <a:lnTo>
                  <a:pt x="14410" y="38100"/>
                </a:lnTo>
                <a:lnTo>
                  <a:pt x="17178" y="34290"/>
                </a:lnTo>
                <a:lnTo>
                  <a:pt x="19363" y="30480"/>
                </a:lnTo>
                <a:lnTo>
                  <a:pt x="22068" y="27940"/>
                </a:lnTo>
                <a:lnTo>
                  <a:pt x="24925" y="25400"/>
                </a:lnTo>
                <a:lnTo>
                  <a:pt x="27910" y="21590"/>
                </a:lnTo>
                <a:lnTo>
                  <a:pt x="31504" y="19050"/>
                </a:lnTo>
                <a:lnTo>
                  <a:pt x="34781" y="16510"/>
                </a:lnTo>
                <a:lnTo>
                  <a:pt x="37676" y="13970"/>
                </a:lnTo>
                <a:lnTo>
                  <a:pt x="41181" y="11430"/>
                </a:lnTo>
                <a:lnTo>
                  <a:pt x="41702" y="11430"/>
                </a:lnTo>
                <a:lnTo>
                  <a:pt x="44788" y="10160"/>
                </a:lnTo>
                <a:lnTo>
                  <a:pt x="48509" y="7620"/>
                </a:lnTo>
                <a:lnTo>
                  <a:pt x="52345" y="6350"/>
                </a:lnTo>
                <a:lnTo>
                  <a:pt x="52916" y="6350"/>
                </a:lnTo>
                <a:lnTo>
                  <a:pt x="56853" y="3810"/>
                </a:lnTo>
                <a:lnTo>
                  <a:pt x="60879" y="2540"/>
                </a:lnTo>
                <a:lnTo>
                  <a:pt x="5105484" y="2540"/>
                </a:lnTo>
                <a:lnTo>
                  <a:pt x="5109510" y="3810"/>
                </a:lnTo>
                <a:lnTo>
                  <a:pt x="5110107" y="5080"/>
                </a:lnTo>
                <a:lnTo>
                  <a:pt x="5117854" y="7620"/>
                </a:lnTo>
                <a:lnTo>
                  <a:pt x="5121042" y="10160"/>
                </a:lnTo>
                <a:lnTo>
                  <a:pt x="5125195" y="11430"/>
                </a:lnTo>
                <a:lnTo>
                  <a:pt x="5128687" y="13970"/>
                </a:lnTo>
                <a:lnTo>
                  <a:pt x="5132078" y="16510"/>
                </a:lnTo>
                <a:lnTo>
                  <a:pt x="5135329" y="19050"/>
                </a:lnTo>
                <a:lnTo>
                  <a:pt x="5138009" y="21590"/>
                </a:lnTo>
                <a:lnTo>
                  <a:pt x="5141019" y="24130"/>
                </a:lnTo>
                <a:lnTo>
                  <a:pt x="83460" y="24130"/>
                </a:lnTo>
                <a:lnTo>
                  <a:pt x="79713" y="25400"/>
                </a:lnTo>
                <a:lnTo>
                  <a:pt x="74278" y="25400"/>
                </a:lnTo>
                <a:lnTo>
                  <a:pt x="70709" y="26670"/>
                </a:lnTo>
                <a:lnTo>
                  <a:pt x="68423" y="26670"/>
                </a:lnTo>
                <a:lnTo>
                  <a:pt x="64994" y="27940"/>
                </a:lnTo>
                <a:lnTo>
                  <a:pt x="65578" y="27940"/>
                </a:lnTo>
                <a:lnTo>
                  <a:pt x="62238" y="29210"/>
                </a:lnTo>
                <a:lnTo>
                  <a:pt x="62809" y="29210"/>
                </a:lnTo>
                <a:lnTo>
                  <a:pt x="59533" y="30480"/>
                </a:lnTo>
                <a:lnTo>
                  <a:pt x="60092" y="30480"/>
                </a:lnTo>
                <a:lnTo>
                  <a:pt x="56917" y="31750"/>
                </a:lnTo>
                <a:lnTo>
                  <a:pt x="57450" y="31750"/>
                </a:lnTo>
                <a:lnTo>
                  <a:pt x="54364" y="33020"/>
                </a:lnTo>
                <a:lnTo>
                  <a:pt x="54885" y="33020"/>
                </a:lnTo>
                <a:lnTo>
                  <a:pt x="53386" y="34290"/>
                </a:lnTo>
                <a:lnTo>
                  <a:pt x="52395" y="34290"/>
                </a:lnTo>
                <a:lnTo>
                  <a:pt x="49500" y="36830"/>
                </a:lnTo>
                <a:lnTo>
                  <a:pt x="49995" y="36830"/>
                </a:lnTo>
                <a:lnTo>
                  <a:pt x="48598" y="38100"/>
                </a:lnTo>
                <a:lnTo>
                  <a:pt x="47671" y="38100"/>
                </a:lnTo>
                <a:lnTo>
                  <a:pt x="44991" y="40640"/>
                </a:lnTo>
                <a:lnTo>
                  <a:pt x="45436" y="40640"/>
                </a:lnTo>
                <a:lnTo>
                  <a:pt x="44160" y="41910"/>
                </a:lnTo>
                <a:lnTo>
                  <a:pt x="43302" y="41910"/>
                </a:lnTo>
                <a:lnTo>
                  <a:pt x="40864" y="44450"/>
                </a:lnTo>
                <a:lnTo>
                  <a:pt x="41270" y="44450"/>
                </a:lnTo>
                <a:lnTo>
                  <a:pt x="38946" y="46990"/>
                </a:lnTo>
                <a:lnTo>
                  <a:pt x="39340" y="46990"/>
                </a:lnTo>
                <a:lnTo>
                  <a:pt x="37143" y="49530"/>
                </a:lnTo>
                <a:lnTo>
                  <a:pt x="37511" y="49530"/>
                </a:lnTo>
                <a:lnTo>
                  <a:pt x="36482" y="50800"/>
                </a:lnTo>
                <a:lnTo>
                  <a:pt x="35797" y="50800"/>
                </a:lnTo>
                <a:lnTo>
                  <a:pt x="34518" y="53340"/>
                </a:lnTo>
                <a:lnTo>
                  <a:pt x="34196" y="53340"/>
                </a:lnTo>
                <a:lnTo>
                  <a:pt x="32418" y="57150"/>
                </a:lnTo>
                <a:close/>
              </a:path>
              <a:path w="5166995" h="467360">
                <a:moveTo>
                  <a:pt x="5114476" y="35560"/>
                </a:moveTo>
                <a:lnTo>
                  <a:pt x="5111479" y="33020"/>
                </a:lnTo>
                <a:lnTo>
                  <a:pt x="5112012" y="33020"/>
                </a:lnTo>
                <a:lnTo>
                  <a:pt x="5108913" y="31750"/>
                </a:lnTo>
                <a:lnTo>
                  <a:pt x="5109459" y="31750"/>
                </a:lnTo>
                <a:lnTo>
                  <a:pt x="5106272" y="30480"/>
                </a:lnTo>
                <a:lnTo>
                  <a:pt x="5106830" y="30480"/>
                </a:lnTo>
                <a:lnTo>
                  <a:pt x="5103566" y="29210"/>
                </a:lnTo>
                <a:lnTo>
                  <a:pt x="5104138" y="29210"/>
                </a:lnTo>
                <a:lnTo>
                  <a:pt x="5100785" y="27940"/>
                </a:lnTo>
                <a:lnTo>
                  <a:pt x="5101369" y="27940"/>
                </a:lnTo>
                <a:lnTo>
                  <a:pt x="5097940" y="26670"/>
                </a:lnTo>
                <a:lnTo>
                  <a:pt x="5095654" y="26670"/>
                </a:lnTo>
                <a:lnTo>
                  <a:pt x="5092086" y="25400"/>
                </a:lnTo>
                <a:lnTo>
                  <a:pt x="5086650" y="25400"/>
                </a:lnTo>
                <a:lnTo>
                  <a:pt x="5082904" y="24130"/>
                </a:lnTo>
                <a:lnTo>
                  <a:pt x="5141019" y="24130"/>
                </a:lnTo>
                <a:lnTo>
                  <a:pt x="5141451" y="25400"/>
                </a:lnTo>
                <a:lnTo>
                  <a:pt x="5144295" y="27940"/>
                </a:lnTo>
                <a:lnTo>
                  <a:pt x="5146619" y="30480"/>
                </a:lnTo>
                <a:lnTo>
                  <a:pt x="5149198" y="34290"/>
                </a:lnTo>
                <a:lnTo>
                  <a:pt x="5113968" y="34290"/>
                </a:lnTo>
                <a:lnTo>
                  <a:pt x="5114476" y="35560"/>
                </a:lnTo>
                <a:close/>
              </a:path>
              <a:path w="5166995" h="467360">
                <a:moveTo>
                  <a:pt x="67826" y="27940"/>
                </a:moveTo>
                <a:lnTo>
                  <a:pt x="68423" y="26670"/>
                </a:lnTo>
                <a:lnTo>
                  <a:pt x="71331" y="26670"/>
                </a:lnTo>
                <a:lnTo>
                  <a:pt x="67826" y="27940"/>
                </a:lnTo>
                <a:close/>
              </a:path>
              <a:path w="5166995" h="467360">
                <a:moveTo>
                  <a:pt x="5098550" y="27940"/>
                </a:moveTo>
                <a:lnTo>
                  <a:pt x="5095045" y="26670"/>
                </a:lnTo>
                <a:lnTo>
                  <a:pt x="5097940" y="26670"/>
                </a:lnTo>
                <a:lnTo>
                  <a:pt x="5098550" y="27940"/>
                </a:lnTo>
                <a:close/>
              </a:path>
              <a:path w="5166995" h="467360">
                <a:moveTo>
                  <a:pt x="51887" y="35560"/>
                </a:moveTo>
                <a:lnTo>
                  <a:pt x="52395" y="34290"/>
                </a:lnTo>
                <a:lnTo>
                  <a:pt x="53386" y="34290"/>
                </a:lnTo>
                <a:lnTo>
                  <a:pt x="51887" y="35560"/>
                </a:lnTo>
                <a:close/>
              </a:path>
              <a:path w="5166995" h="467360">
                <a:moveTo>
                  <a:pt x="5119162" y="39370"/>
                </a:moveTo>
                <a:lnTo>
                  <a:pt x="5116381" y="36830"/>
                </a:lnTo>
                <a:lnTo>
                  <a:pt x="5116863" y="36830"/>
                </a:lnTo>
                <a:lnTo>
                  <a:pt x="5113968" y="34290"/>
                </a:lnTo>
                <a:lnTo>
                  <a:pt x="5149198" y="34290"/>
                </a:lnTo>
                <a:lnTo>
                  <a:pt x="5151953" y="38100"/>
                </a:lnTo>
                <a:lnTo>
                  <a:pt x="5118692" y="38100"/>
                </a:lnTo>
                <a:lnTo>
                  <a:pt x="5119162" y="39370"/>
                </a:lnTo>
                <a:close/>
              </a:path>
              <a:path w="5166995" h="467360">
                <a:moveTo>
                  <a:pt x="47201" y="39370"/>
                </a:moveTo>
                <a:lnTo>
                  <a:pt x="47671" y="38100"/>
                </a:lnTo>
                <a:lnTo>
                  <a:pt x="48598" y="38100"/>
                </a:lnTo>
                <a:lnTo>
                  <a:pt x="47201" y="39370"/>
                </a:lnTo>
                <a:close/>
              </a:path>
              <a:path w="5166995" h="467360">
                <a:moveTo>
                  <a:pt x="5123493" y="43180"/>
                </a:moveTo>
                <a:lnTo>
                  <a:pt x="5120927" y="40640"/>
                </a:lnTo>
                <a:lnTo>
                  <a:pt x="5121372" y="40640"/>
                </a:lnTo>
                <a:lnTo>
                  <a:pt x="5118692" y="38100"/>
                </a:lnTo>
                <a:lnTo>
                  <a:pt x="5151953" y="38100"/>
                </a:lnTo>
                <a:lnTo>
                  <a:pt x="5154201" y="40640"/>
                </a:lnTo>
                <a:lnTo>
                  <a:pt x="5154891" y="41910"/>
                </a:lnTo>
                <a:lnTo>
                  <a:pt x="5123061" y="41910"/>
                </a:lnTo>
                <a:lnTo>
                  <a:pt x="5123493" y="43180"/>
                </a:lnTo>
                <a:close/>
              </a:path>
              <a:path w="5166995" h="467360">
                <a:moveTo>
                  <a:pt x="42883" y="43180"/>
                </a:moveTo>
                <a:lnTo>
                  <a:pt x="43302" y="41910"/>
                </a:lnTo>
                <a:lnTo>
                  <a:pt x="44160" y="41910"/>
                </a:lnTo>
                <a:lnTo>
                  <a:pt x="42883" y="43180"/>
                </a:lnTo>
                <a:close/>
              </a:path>
              <a:path w="5166995" h="467360">
                <a:moveTo>
                  <a:pt x="5130910" y="52070"/>
                </a:moveTo>
                <a:lnTo>
                  <a:pt x="5128852" y="49530"/>
                </a:lnTo>
                <a:lnTo>
                  <a:pt x="5129220" y="49530"/>
                </a:lnTo>
                <a:lnTo>
                  <a:pt x="5127036" y="46990"/>
                </a:lnTo>
                <a:lnTo>
                  <a:pt x="5127417" y="46990"/>
                </a:lnTo>
                <a:lnTo>
                  <a:pt x="5125093" y="44450"/>
                </a:lnTo>
                <a:lnTo>
                  <a:pt x="5125499" y="44450"/>
                </a:lnTo>
                <a:lnTo>
                  <a:pt x="5123061" y="41910"/>
                </a:lnTo>
                <a:lnTo>
                  <a:pt x="5154891" y="41910"/>
                </a:lnTo>
                <a:lnTo>
                  <a:pt x="5156271" y="44450"/>
                </a:lnTo>
                <a:lnTo>
                  <a:pt x="5157897" y="48260"/>
                </a:lnTo>
                <a:lnTo>
                  <a:pt x="5159226" y="50800"/>
                </a:lnTo>
                <a:lnTo>
                  <a:pt x="5130579" y="50800"/>
                </a:lnTo>
                <a:lnTo>
                  <a:pt x="5130910" y="52070"/>
                </a:lnTo>
                <a:close/>
              </a:path>
              <a:path w="5166995" h="467360">
                <a:moveTo>
                  <a:pt x="35454" y="52070"/>
                </a:moveTo>
                <a:lnTo>
                  <a:pt x="35797" y="50800"/>
                </a:lnTo>
                <a:lnTo>
                  <a:pt x="36482" y="50800"/>
                </a:lnTo>
                <a:lnTo>
                  <a:pt x="35454" y="52070"/>
                </a:lnTo>
                <a:close/>
              </a:path>
              <a:path w="5166995" h="467360">
                <a:moveTo>
                  <a:pt x="5132497" y="54610"/>
                </a:moveTo>
                <a:lnTo>
                  <a:pt x="5130579" y="50800"/>
                </a:lnTo>
                <a:lnTo>
                  <a:pt x="5159226" y="50800"/>
                </a:lnTo>
                <a:lnTo>
                  <a:pt x="5159891" y="52070"/>
                </a:lnTo>
                <a:lnTo>
                  <a:pt x="5160331" y="53340"/>
                </a:lnTo>
                <a:lnTo>
                  <a:pt x="5132180" y="53340"/>
                </a:lnTo>
                <a:lnTo>
                  <a:pt x="5132497" y="54610"/>
                </a:lnTo>
                <a:close/>
              </a:path>
              <a:path w="5166995" h="467360">
                <a:moveTo>
                  <a:pt x="33879" y="54610"/>
                </a:moveTo>
                <a:lnTo>
                  <a:pt x="34196" y="53340"/>
                </a:lnTo>
                <a:lnTo>
                  <a:pt x="34518" y="53340"/>
                </a:lnTo>
                <a:lnTo>
                  <a:pt x="33879" y="54610"/>
                </a:lnTo>
                <a:close/>
              </a:path>
              <a:path w="5166995" h="467360">
                <a:moveTo>
                  <a:pt x="5133958" y="57150"/>
                </a:moveTo>
                <a:lnTo>
                  <a:pt x="5132180" y="53340"/>
                </a:lnTo>
                <a:lnTo>
                  <a:pt x="5160331" y="53340"/>
                </a:lnTo>
                <a:lnTo>
                  <a:pt x="5161212" y="55880"/>
                </a:lnTo>
                <a:lnTo>
                  <a:pt x="5133653" y="55880"/>
                </a:lnTo>
                <a:lnTo>
                  <a:pt x="5133958" y="57150"/>
                </a:lnTo>
                <a:close/>
              </a:path>
              <a:path w="5166995" h="467360">
                <a:moveTo>
                  <a:pt x="5097178" y="466090"/>
                </a:moveTo>
                <a:lnTo>
                  <a:pt x="68575" y="466090"/>
                </a:lnTo>
                <a:lnTo>
                  <a:pt x="64994" y="464820"/>
                </a:lnTo>
                <a:lnTo>
                  <a:pt x="60879" y="463550"/>
                </a:lnTo>
                <a:lnTo>
                  <a:pt x="52916" y="461010"/>
                </a:lnTo>
                <a:lnTo>
                  <a:pt x="52345" y="461010"/>
                </a:lnTo>
                <a:lnTo>
                  <a:pt x="48509" y="458470"/>
                </a:lnTo>
                <a:lnTo>
                  <a:pt x="44788" y="457200"/>
                </a:lnTo>
                <a:lnTo>
                  <a:pt x="41702" y="454660"/>
                </a:lnTo>
                <a:lnTo>
                  <a:pt x="38184" y="453390"/>
                </a:lnTo>
                <a:lnTo>
                  <a:pt x="34781" y="450850"/>
                </a:lnTo>
                <a:lnTo>
                  <a:pt x="31504" y="448310"/>
                </a:lnTo>
                <a:lnTo>
                  <a:pt x="27910" y="444500"/>
                </a:lnTo>
                <a:lnTo>
                  <a:pt x="24925" y="441960"/>
                </a:lnTo>
                <a:lnTo>
                  <a:pt x="22068" y="439420"/>
                </a:lnTo>
                <a:lnTo>
                  <a:pt x="19363" y="435610"/>
                </a:lnTo>
                <a:lnTo>
                  <a:pt x="17178" y="433070"/>
                </a:lnTo>
                <a:lnTo>
                  <a:pt x="14753" y="429260"/>
                </a:lnTo>
                <a:lnTo>
                  <a:pt x="14410" y="429260"/>
                </a:lnTo>
                <a:lnTo>
                  <a:pt x="12175" y="425450"/>
                </a:lnTo>
                <a:lnTo>
                  <a:pt x="10104" y="421640"/>
                </a:lnTo>
                <a:lnTo>
                  <a:pt x="8199" y="417830"/>
                </a:lnTo>
                <a:lnTo>
                  <a:pt x="6726" y="415290"/>
                </a:lnTo>
                <a:lnTo>
                  <a:pt x="6485" y="414020"/>
                </a:lnTo>
                <a:lnTo>
                  <a:pt x="4948" y="410210"/>
                </a:lnTo>
                <a:lnTo>
                  <a:pt x="3602" y="406400"/>
                </a:lnTo>
                <a:lnTo>
                  <a:pt x="2446" y="402590"/>
                </a:lnTo>
                <a:lnTo>
                  <a:pt x="1621" y="398780"/>
                </a:lnTo>
                <a:lnTo>
                  <a:pt x="1494" y="397510"/>
                </a:lnTo>
                <a:lnTo>
                  <a:pt x="745" y="393700"/>
                </a:lnTo>
                <a:lnTo>
                  <a:pt x="211" y="389890"/>
                </a:lnTo>
                <a:lnTo>
                  <a:pt x="25" y="387350"/>
                </a:lnTo>
                <a:lnTo>
                  <a:pt x="0" y="80010"/>
                </a:lnTo>
                <a:lnTo>
                  <a:pt x="211" y="77470"/>
                </a:lnTo>
                <a:lnTo>
                  <a:pt x="745" y="72390"/>
                </a:lnTo>
                <a:lnTo>
                  <a:pt x="1494" y="68580"/>
                </a:lnTo>
                <a:lnTo>
                  <a:pt x="2446" y="64770"/>
                </a:lnTo>
                <a:lnTo>
                  <a:pt x="3602" y="60960"/>
                </a:lnTo>
                <a:lnTo>
                  <a:pt x="4948" y="55880"/>
                </a:lnTo>
                <a:lnTo>
                  <a:pt x="32710" y="55880"/>
                </a:lnTo>
                <a:lnTo>
                  <a:pt x="31627" y="58420"/>
                </a:lnTo>
                <a:lnTo>
                  <a:pt x="31352" y="58420"/>
                </a:lnTo>
                <a:lnTo>
                  <a:pt x="29866" y="62230"/>
                </a:lnTo>
                <a:lnTo>
                  <a:pt x="30107" y="62230"/>
                </a:lnTo>
                <a:lnTo>
                  <a:pt x="28786" y="64770"/>
                </a:lnTo>
                <a:lnTo>
                  <a:pt x="29002" y="64770"/>
                </a:lnTo>
                <a:lnTo>
                  <a:pt x="27846" y="67310"/>
                </a:lnTo>
                <a:lnTo>
                  <a:pt x="28037" y="67310"/>
                </a:lnTo>
                <a:lnTo>
                  <a:pt x="27368" y="69850"/>
                </a:lnTo>
                <a:lnTo>
                  <a:pt x="27199" y="69850"/>
                </a:lnTo>
                <a:lnTo>
                  <a:pt x="26373" y="73660"/>
                </a:lnTo>
                <a:lnTo>
                  <a:pt x="25852" y="76200"/>
                </a:lnTo>
                <a:lnTo>
                  <a:pt x="25641" y="78740"/>
                </a:lnTo>
                <a:lnTo>
                  <a:pt x="25353" y="81280"/>
                </a:lnTo>
                <a:lnTo>
                  <a:pt x="25294" y="82550"/>
                </a:lnTo>
                <a:lnTo>
                  <a:pt x="25205" y="86360"/>
                </a:lnTo>
                <a:lnTo>
                  <a:pt x="25192" y="381000"/>
                </a:lnTo>
                <a:lnTo>
                  <a:pt x="25256" y="383540"/>
                </a:lnTo>
                <a:lnTo>
                  <a:pt x="25450" y="386080"/>
                </a:lnTo>
                <a:lnTo>
                  <a:pt x="25484" y="387350"/>
                </a:lnTo>
                <a:lnTo>
                  <a:pt x="25954" y="391160"/>
                </a:lnTo>
                <a:lnTo>
                  <a:pt x="26500" y="393700"/>
                </a:lnTo>
                <a:lnTo>
                  <a:pt x="26648" y="393700"/>
                </a:lnTo>
                <a:lnTo>
                  <a:pt x="27199" y="396240"/>
                </a:lnTo>
                <a:lnTo>
                  <a:pt x="27034" y="396240"/>
                </a:lnTo>
                <a:lnTo>
                  <a:pt x="28037" y="400050"/>
                </a:lnTo>
                <a:lnTo>
                  <a:pt x="28232" y="400050"/>
                </a:lnTo>
                <a:lnTo>
                  <a:pt x="29002" y="402590"/>
                </a:lnTo>
                <a:lnTo>
                  <a:pt x="29226" y="402590"/>
                </a:lnTo>
                <a:lnTo>
                  <a:pt x="30107" y="405130"/>
                </a:lnTo>
                <a:lnTo>
                  <a:pt x="30361" y="405130"/>
                </a:lnTo>
                <a:lnTo>
                  <a:pt x="31352" y="407670"/>
                </a:lnTo>
                <a:lnTo>
                  <a:pt x="31085" y="407670"/>
                </a:lnTo>
                <a:lnTo>
                  <a:pt x="32710" y="410210"/>
                </a:lnTo>
                <a:lnTo>
                  <a:pt x="32418" y="410210"/>
                </a:lnTo>
                <a:lnTo>
                  <a:pt x="34196" y="412750"/>
                </a:lnTo>
                <a:lnTo>
                  <a:pt x="33879" y="412750"/>
                </a:lnTo>
                <a:lnTo>
                  <a:pt x="35797" y="415290"/>
                </a:lnTo>
                <a:lnTo>
                  <a:pt x="35454" y="415290"/>
                </a:lnTo>
                <a:lnTo>
                  <a:pt x="37511" y="417830"/>
                </a:lnTo>
                <a:lnTo>
                  <a:pt x="37143" y="417830"/>
                </a:lnTo>
                <a:lnTo>
                  <a:pt x="39340" y="420370"/>
                </a:lnTo>
                <a:lnTo>
                  <a:pt x="40108" y="420370"/>
                </a:lnTo>
                <a:lnTo>
                  <a:pt x="41270" y="421640"/>
                </a:lnTo>
                <a:lnTo>
                  <a:pt x="40864" y="421640"/>
                </a:lnTo>
                <a:lnTo>
                  <a:pt x="43302" y="424180"/>
                </a:lnTo>
                <a:lnTo>
                  <a:pt x="42883" y="424180"/>
                </a:lnTo>
                <a:lnTo>
                  <a:pt x="45436" y="426720"/>
                </a:lnTo>
                <a:lnTo>
                  <a:pt x="46331" y="426720"/>
                </a:lnTo>
                <a:lnTo>
                  <a:pt x="47671" y="427990"/>
                </a:lnTo>
                <a:lnTo>
                  <a:pt x="47201" y="427990"/>
                </a:lnTo>
                <a:lnTo>
                  <a:pt x="49995" y="430530"/>
                </a:lnTo>
                <a:lnTo>
                  <a:pt x="50948" y="430530"/>
                </a:lnTo>
                <a:lnTo>
                  <a:pt x="52395" y="431800"/>
                </a:lnTo>
                <a:lnTo>
                  <a:pt x="51887" y="431800"/>
                </a:lnTo>
                <a:lnTo>
                  <a:pt x="54885" y="433070"/>
                </a:lnTo>
                <a:lnTo>
                  <a:pt x="54364" y="433070"/>
                </a:lnTo>
                <a:lnTo>
                  <a:pt x="57450" y="434340"/>
                </a:lnTo>
                <a:lnTo>
                  <a:pt x="56917" y="434340"/>
                </a:lnTo>
                <a:lnTo>
                  <a:pt x="60092" y="435610"/>
                </a:lnTo>
                <a:lnTo>
                  <a:pt x="59533" y="435610"/>
                </a:lnTo>
                <a:lnTo>
                  <a:pt x="62809" y="436880"/>
                </a:lnTo>
                <a:lnTo>
                  <a:pt x="62238" y="436880"/>
                </a:lnTo>
                <a:lnTo>
                  <a:pt x="65578" y="438150"/>
                </a:lnTo>
                <a:lnTo>
                  <a:pt x="64994" y="438150"/>
                </a:lnTo>
                <a:lnTo>
                  <a:pt x="68423" y="439420"/>
                </a:lnTo>
                <a:lnTo>
                  <a:pt x="67826" y="439420"/>
                </a:lnTo>
                <a:lnTo>
                  <a:pt x="71331" y="440690"/>
                </a:lnTo>
                <a:lnTo>
                  <a:pt x="73655" y="440690"/>
                </a:lnTo>
                <a:lnTo>
                  <a:pt x="77287" y="441960"/>
                </a:lnTo>
                <a:lnTo>
                  <a:pt x="5141019" y="441960"/>
                </a:lnTo>
                <a:lnTo>
                  <a:pt x="5138009" y="445770"/>
                </a:lnTo>
                <a:lnTo>
                  <a:pt x="5135329" y="447040"/>
                </a:lnTo>
                <a:lnTo>
                  <a:pt x="5132078" y="449580"/>
                </a:lnTo>
                <a:lnTo>
                  <a:pt x="5128192" y="453390"/>
                </a:lnTo>
                <a:lnTo>
                  <a:pt x="5125195" y="454660"/>
                </a:lnTo>
                <a:lnTo>
                  <a:pt x="5121042" y="457200"/>
                </a:lnTo>
                <a:lnTo>
                  <a:pt x="5117854" y="458470"/>
                </a:lnTo>
                <a:lnTo>
                  <a:pt x="5114031" y="461010"/>
                </a:lnTo>
                <a:lnTo>
                  <a:pt x="5110107" y="462280"/>
                </a:lnTo>
                <a:lnTo>
                  <a:pt x="5105484" y="463550"/>
                </a:lnTo>
                <a:lnTo>
                  <a:pt x="5097178" y="466090"/>
                </a:lnTo>
                <a:close/>
              </a:path>
              <a:path w="5166995" h="467360">
                <a:moveTo>
                  <a:pt x="5135291" y="59690"/>
                </a:moveTo>
                <a:lnTo>
                  <a:pt x="5133653" y="55880"/>
                </a:lnTo>
                <a:lnTo>
                  <a:pt x="5161212" y="55880"/>
                </a:lnTo>
                <a:lnTo>
                  <a:pt x="5161993" y="58420"/>
                </a:lnTo>
                <a:lnTo>
                  <a:pt x="5135024" y="58420"/>
                </a:lnTo>
                <a:lnTo>
                  <a:pt x="5135291" y="59690"/>
                </a:lnTo>
                <a:close/>
              </a:path>
              <a:path w="5166995" h="467360">
                <a:moveTo>
                  <a:pt x="31085" y="59690"/>
                </a:moveTo>
                <a:lnTo>
                  <a:pt x="31352" y="58420"/>
                </a:lnTo>
                <a:lnTo>
                  <a:pt x="31627" y="58420"/>
                </a:lnTo>
                <a:lnTo>
                  <a:pt x="31085" y="59690"/>
                </a:lnTo>
                <a:close/>
              </a:path>
              <a:path w="5166995" h="467360">
                <a:moveTo>
                  <a:pt x="5139330" y="71120"/>
                </a:moveTo>
                <a:lnTo>
                  <a:pt x="5138339" y="67310"/>
                </a:lnTo>
                <a:lnTo>
                  <a:pt x="5138517" y="67310"/>
                </a:lnTo>
                <a:lnTo>
                  <a:pt x="5137361" y="64770"/>
                </a:lnTo>
                <a:lnTo>
                  <a:pt x="5137577" y="64770"/>
                </a:lnTo>
                <a:lnTo>
                  <a:pt x="5136256" y="62230"/>
                </a:lnTo>
                <a:lnTo>
                  <a:pt x="5136498" y="62230"/>
                </a:lnTo>
                <a:lnTo>
                  <a:pt x="5135024" y="58420"/>
                </a:lnTo>
                <a:lnTo>
                  <a:pt x="5161993" y="58420"/>
                </a:lnTo>
                <a:lnTo>
                  <a:pt x="5162774" y="60960"/>
                </a:lnTo>
                <a:lnTo>
                  <a:pt x="5163764" y="63500"/>
                </a:lnTo>
                <a:lnTo>
                  <a:pt x="5164742" y="68580"/>
                </a:lnTo>
                <a:lnTo>
                  <a:pt x="5164869" y="68580"/>
                </a:lnTo>
                <a:lnTo>
                  <a:pt x="5165119" y="69850"/>
                </a:lnTo>
                <a:lnTo>
                  <a:pt x="5139177" y="69850"/>
                </a:lnTo>
                <a:lnTo>
                  <a:pt x="5139330" y="71120"/>
                </a:lnTo>
                <a:close/>
              </a:path>
              <a:path w="5166995" h="467360">
                <a:moveTo>
                  <a:pt x="27034" y="71120"/>
                </a:moveTo>
                <a:lnTo>
                  <a:pt x="27199" y="69850"/>
                </a:lnTo>
                <a:lnTo>
                  <a:pt x="27368" y="69850"/>
                </a:lnTo>
                <a:lnTo>
                  <a:pt x="27034" y="71120"/>
                </a:lnTo>
                <a:close/>
              </a:path>
              <a:path w="5166995" h="467360">
                <a:moveTo>
                  <a:pt x="5166432" y="384810"/>
                </a:moveTo>
                <a:lnTo>
                  <a:pt x="5141082" y="384810"/>
                </a:lnTo>
                <a:lnTo>
                  <a:pt x="5141082" y="82550"/>
                </a:lnTo>
                <a:lnTo>
                  <a:pt x="5140828" y="78740"/>
                </a:lnTo>
                <a:lnTo>
                  <a:pt x="5140422" y="76200"/>
                </a:lnTo>
                <a:lnTo>
                  <a:pt x="5139863" y="73660"/>
                </a:lnTo>
                <a:lnTo>
                  <a:pt x="5139990" y="73660"/>
                </a:lnTo>
                <a:lnTo>
                  <a:pt x="5139177" y="69850"/>
                </a:lnTo>
                <a:lnTo>
                  <a:pt x="5165119" y="69850"/>
                </a:lnTo>
                <a:lnTo>
                  <a:pt x="5165619" y="72390"/>
                </a:lnTo>
                <a:lnTo>
                  <a:pt x="5166089" y="76200"/>
                </a:lnTo>
                <a:lnTo>
                  <a:pt x="5166152" y="77470"/>
                </a:lnTo>
                <a:lnTo>
                  <a:pt x="5166431" y="81280"/>
                </a:lnTo>
                <a:lnTo>
                  <a:pt x="5166571" y="86360"/>
                </a:lnTo>
                <a:lnTo>
                  <a:pt x="5166432" y="384810"/>
                </a:lnTo>
                <a:close/>
              </a:path>
              <a:path w="5166995" h="467360">
                <a:moveTo>
                  <a:pt x="25484" y="80010"/>
                </a:moveTo>
                <a:lnTo>
                  <a:pt x="25548" y="78740"/>
                </a:lnTo>
                <a:lnTo>
                  <a:pt x="25484" y="80010"/>
                </a:lnTo>
                <a:close/>
              </a:path>
              <a:path w="5166995" h="467360">
                <a:moveTo>
                  <a:pt x="5140892" y="80010"/>
                </a:moveTo>
                <a:lnTo>
                  <a:pt x="5140735" y="78740"/>
                </a:lnTo>
                <a:lnTo>
                  <a:pt x="5140892" y="80010"/>
                </a:lnTo>
                <a:close/>
              </a:path>
              <a:path w="5166995" h="467360">
                <a:moveTo>
                  <a:pt x="5165932" y="391160"/>
                </a:moveTo>
                <a:lnTo>
                  <a:pt x="5140422" y="391160"/>
                </a:lnTo>
                <a:lnTo>
                  <a:pt x="5140892" y="387350"/>
                </a:lnTo>
                <a:lnTo>
                  <a:pt x="5140921" y="386080"/>
                </a:lnTo>
                <a:lnTo>
                  <a:pt x="5141108" y="383540"/>
                </a:lnTo>
                <a:lnTo>
                  <a:pt x="5141082" y="384810"/>
                </a:lnTo>
                <a:lnTo>
                  <a:pt x="5166432" y="384810"/>
                </a:lnTo>
                <a:lnTo>
                  <a:pt x="5166338" y="387350"/>
                </a:lnTo>
                <a:lnTo>
                  <a:pt x="5166152" y="389890"/>
                </a:lnTo>
                <a:lnTo>
                  <a:pt x="5165932" y="391160"/>
                </a:lnTo>
                <a:close/>
              </a:path>
              <a:path w="5166995" h="467360">
                <a:moveTo>
                  <a:pt x="25353" y="384810"/>
                </a:moveTo>
                <a:lnTo>
                  <a:pt x="25262" y="383624"/>
                </a:lnTo>
                <a:lnTo>
                  <a:pt x="25353" y="384810"/>
                </a:lnTo>
                <a:close/>
              </a:path>
              <a:path w="5166995" h="467360">
                <a:moveTo>
                  <a:pt x="26068" y="391160"/>
                </a:moveTo>
                <a:lnTo>
                  <a:pt x="25852" y="389890"/>
                </a:lnTo>
                <a:lnTo>
                  <a:pt x="26068" y="391160"/>
                </a:lnTo>
                <a:close/>
              </a:path>
              <a:path w="5166995" h="467360">
                <a:moveTo>
                  <a:pt x="5165619" y="393700"/>
                </a:moveTo>
                <a:lnTo>
                  <a:pt x="5139863" y="393700"/>
                </a:lnTo>
                <a:lnTo>
                  <a:pt x="5140523" y="389890"/>
                </a:lnTo>
                <a:lnTo>
                  <a:pt x="5140422" y="391160"/>
                </a:lnTo>
                <a:lnTo>
                  <a:pt x="5165932" y="391160"/>
                </a:lnTo>
                <a:lnTo>
                  <a:pt x="5165619" y="393700"/>
                </a:lnTo>
                <a:close/>
              </a:path>
              <a:path w="5166995" h="467360">
                <a:moveTo>
                  <a:pt x="26648" y="393700"/>
                </a:moveTo>
                <a:lnTo>
                  <a:pt x="26500" y="393700"/>
                </a:lnTo>
                <a:lnTo>
                  <a:pt x="26373" y="392430"/>
                </a:lnTo>
                <a:lnTo>
                  <a:pt x="26648" y="393700"/>
                </a:lnTo>
                <a:close/>
              </a:path>
              <a:path w="5166995" h="467360">
                <a:moveTo>
                  <a:pt x="5164414" y="400050"/>
                </a:moveTo>
                <a:lnTo>
                  <a:pt x="5138339" y="400050"/>
                </a:lnTo>
                <a:lnTo>
                  <a:pt x="5139330" y="396240"/>
                </a:lnTo>
                <a:lnTo>
                  <a:pt x="5139177" y="396240"/>
                </a:lnTo>
                <a:lnTo>
                  <a:pt x="5139990" y="392430"/>
                </a:lnTo>
                <a:lnTo>
                  <a:pt x="5139863" y="393700"/>
                </a:lnTo>
                <a:lnTo>
                  <a:pt x="5165619" y="393700"/>
                </a:lnTo>
                <a:lnTo>
                  <a:pt x="5164869" y="397510"/>
                </a:lnTo>
                <a:lnTo>
                  <a:pt x="5164742" y="398780"/>
                </a:lnTo>
                <a:lnTo>
                  <a:pt x="5164414" y="400050"/>
                </a:lnTo>
                <a:close/>
              </a:path>
              <a:path w="5166995" h="467360">
                <a:moveTo>
                  <a:pt x="28232" y="400050"/>
                </a:moveTo>
                <a:lnTo>
                  <a:pt x="28037" y="400050"/>
                </a:lnTo>
                <a:lnTo>
                  <a:pt x="27846" y="398780"/>
                </a:lnTo>
                <a:lnTo>
                  <a:pt x="28232" y="400050"/>
                </a:lnTo>
                <a:close/>
              </a:path>
              <a:path w="5166995" h="467360">
                <a:moveTo>
                  <a:pt x="5163758" y="402590"/>
                </a:moveTo>
                <a:lnTo>
                  <a:pt x="5137361" y="402590"/>
                </a:lnTo>
                <a:lnTo>
                  <a:pt x="5138517" y="398780"/>
                </a:lnTo>
                <a:lnTo>
                  <a:pt x="5138339" y="400050"/>
                </a:lnTo>
                <a:lnTo>
                  <a:pt x="5164414" y="400050"/>
                </a:lnTo>
                <a:lnTo>
                  <a:pt x="5163758" y="402590"/>
                </a:lnTo>
                <a:close/>
              </a:path>
              <a:path w="5166995" h="467360">
                <a:moveTo>
                  <a:pt x="29226" y="402590"/>
                </a:moveTo>
                <a:lnTo>
                  <a:pt x="29002" y="402590"/>
                </a:lnTo>
                <a:lnTo>
                  <a:pt x="28786" y="401320"/>
                </a:lnTo>
                <a:lnTo>
                  <a:pt x="29226" y="402590"/>
                </a:lnTo>
                <a:close/>
              </a:path>
              <a:path w="5166995" h="467360">
                <a:moveTo>
                  <a:pt x="5163102" y="405130"/>
                </a:moveTo>
                <a:lnTo>
                  <a:pt x="5136256" y="405130"/>
                </a:lnTo>
                <a:lnTo>
                  <a:pt x="5137577" y="401320"/>
                </a:lnTo>
                <a:lnTo>
                  <a:pt x="5137361" y="402590"/>
                </a:lnTo>
                <a:lnTo>
                  <a:pt x="5163758" y="402590"/>
                </a:lnTo>
                <a:lnTo>
                  <a:pt x="5163102" y="405130"/>
                </a:lnTo>
                <a:close/>
              </a:path>
              <a:path w="5166995" h="467360">
                <a:moveTo>
                  <a:pt x="30361" y="405130"/>
                </a:moveTo>
                <a:lnTo>
                  <a:pt x="30107" y="405130"/>
                </a:lnTo>
                <a:lnTo>
                  <a:pt x="29866" y="403860"/>
                </a:lnTo>
                <a:lnTo>
                  <a:pt x="30361" y="405130"/>
                </a:lnTo>
                <a:close/>
              </a:path>
              <a:path w="5166995" h="467360">
                <a:moveTo>
                  <a:pt x="5157084" y="420370"/>
                </a:moveTo>
                <a:lnTo>
                  <a:pt x="5127036" y="420370"/>
                </a:lnTo>
                <a:lnTo>
                  <a:pt x="5129220" y="417830"/>
                </a:lnTo>
                <a:lnTo>
                  <a:pt x="5128852" y="417830"/>
                </a:lnTo>
                <a:lnTo>
                  <a:pt x="5130910" y="415290"/>
                </a:lnTo>
                <a:lnTo>
                  <a:pt x="5130579" y="415290"/>
                </a:lnTo>
                <a:lnTo>
                  <a:pt x="5132497" y="412750"/>
                </a:lnTo>
                <a:lnTo>
                  <a:pt x="5132180" y="412750"/>
                </a:lnTo>
                <a:lnTo>
                  <a:pt x="5133958" y="410210"/>
                </a:lnTo>
                <a:lnTo>
                  <a:pt x="5133653" y="410210"/>
                </a:lnTo>
                <a:lnTo>
                  <a:pt x="5135291" y="407670"/>
                </a:lnTo>
                <a:lnTo>
                  <a:pt x="5135024" y="407670"/>
                </a:lnTo>
                <a:lnTo>
                  <a:pt x="5136498" y="403860"/>
                </a:lnTo>
                <a:lnTo>
                  <a:pt x="5136256" y="405130"/>
                </a:lnTo>
                <a:lnTo>
                  <a:pt x="5163102" y="405130"/>
                </a:lnTo>
                <a:lnTo>
                  <a:pt x="5162774" y="406400"/>
                </a:lnTo>
                <a:lnTo>
                  <a:pt x="5161428" y="410210"/>
                </a:lnTo>
                <a:lnTo>
                  <a:pt x="5159891" y="414020"/>
                </a:lnTo>
                <a:lnTo>
                  <a:pt x="5157897" y="419100"/>
                </a:lnTo>
                <a:lnTo>
                  <a:pt x="5157084" y="420370"/>
                </a:lnTo>
                <a:close/>
              </a:path>
              <a:path w="5166995" h="467360">
                <a:moveTo>
                  <a:pt x="40108" y="420370"/>
                </a:moveTo>
                <a:lnTo>
                  <a:pt x="39340" y="420370"/>
                </a:lnTo>
                <a:lnTo>
                  <a:pt x="38946" y="419100"/>
                </a:lnTo>
                <a:lnTo>
                  <a:pt x="40108" y="420370"/>
                </a:lnTo>
                <a:close/>
              </a:path>
              <a:path w="5166995" h="467360">
                <a:moveTo>
                  <a:pt x="5153452" y="426720"/>
                </a:moveTo>
                <a:lnTo>
                  <a:pt x="5120927" y="426720"/>
                </a:lnTo>
                <a:lnTo>
                  <a:pt x="5123493" y="424180"/>
                </a:lnTo>
                <a:lnTo>
                  <a:pt x="5123061" y="424180"/>
                </a:lnTo>
                <a:lnTo>
                  <a:pt x="5125499" y="421640"/>
                </a:lnTo>
                <a:lnTo>
                  <a:pt x="5125093" y="421640"/>
                </a:lnTo>
                <a:lnTo>
                  <a:pt x="5127417" y="419100"/>
                </a:lnTo>
                <a:lnTo>
                  <a:pt x="5127036" y="420370"/>
                </a:lnTo>
                <a:lnTo>
                  <a:pt x="5157084" y="420370"/>
                </a:lnTo>
                <a:lnTo>
                  <a:pt x="5156271" y="421640"/>
                </a:lnTo>
                <a:lnTo>
                  <a:pt x="5154201" y="425450"/>
                </a:lnTo>
                <a:lnTo>
                  <a:pt x="5153452" y="426720"/>
                </a:lnTo>
                <a:close/>
              </a:path>
              <a:path w="5166995" h="467360">
                <a:moveTo>
                  <a:pt x="46331" y="426720"/>
                </a:moveTo>
                <a:lnTo>
                  <a:pt x="45436" y="426720"/>
                </a:lnTo>
                <a:lnTo>
                  <a:pt x="44991" y="425450"/>
                </a:lnTo>
                <a:lnTo>
                  <a:pt x="46331" y="426720"/>
                </a:lnTo>
                <a:close/>
              </a:path>
              <a:path w="5166995" h="467360">
                <a:moveTo>
                  <a:pt x="5150806" y="430530"/>
                </a:moveTo>
                <a:lnTo>
                  <a:pt x="5116381" y="430530"/>
                </a:lnTo>
                <a:lnTo>
                  <a:pt x="5119162" y="427990"/>
                </a:lnTo>
                <a:lnTo>
                  <a:pt x="5118692" y="427990"/>
                </a:lnTo>
                <a:lnTo>
                  <a:pt x="5121372" y="425450"/>
                </a:lnTo>
                <a:lnTo>
                  <a:pt x="5120927" y="426720"/>
                </a:lnTo>
                <a:lnTo>
                  <a:pt x="5153452" y="426720"/>
                </a:lnTo>
                <a:lnTo>
                  <a:pt x="5151953" y="429260"/>
                </a:lnTo>
                <a:lnTo>
                  <a:pt x="5151611" y="429260"/>
                </a:lnTo>
                <a:lnTo>
                  <a:pt x="5150806" y="430530"/>
                </a:lnTo>
                <a:close/>
              </a:path>
              <a:path w="5166995" h="467360">
                <a:moveTo>
                  <a:pt x="50948" y="430530"/>
                </a:moveTo>
                <a:lnTo>
                  <a:pt x="49995" y="430530"/>
                </a:lnTo>
                <a:lnTo>
                  <a:pt x="49500" y="429260"/>
                </a:lnTo>
                <a:lnTo>
                  <a:pt x="50948" y="430530"/>
                </a:lnTo>
                <a:close/>
              </a:path>
              <a:path w="5166995" h="467360">
                <a:moveTo>
                  <a:pt x="5141451" y="441960"/>
                </a:moveTo>
                <a:lnTo>
                  <a:pt x="5089076" y="441960"/>
                </a:lnTo>
                <a:lnTo>
                  <a:pt x="5092708" y="440690"/>
                </a:lnTo>
                <a:lnTo>
                  <a:pt x="5095045" y="440690"/>
                </a:lnTo>
                <a:lnTo>
                  <a:pt x="5098550" y="439420"/>
                </a:lnTo>
                <a:lnTo>
                  <a:pt x="5097940" y="439420"/>
                </a:lnTo>
                <a:lnTo>
                  <a:pt x="5101369" y="438150"/>
                </a:lnTo>
                <a:lnTo>
                  <a:pt x="5100785" y="438150"/>
                </a:lnTo>
                <a:lnTo>
                  <a:pt x="5104138" y="436880"/>
                </a:lnTo>
                <a:lnTo>
                  <a:pt x="5103566" y="436880"/>
                </a:lnTo>
                <a:lnTo>
                  <a:pt x="5106830" y="435610"/>
                </a:lnTo>
                <a:lnTo>
                  <a:pt x="5106272" y="435610"/>
                </a:lnTo>
                <a:lnTo>
                  <a:pt x="5109459" y="434340"/>
                </a:lnTo>
                <a:lnTo>
                  <a:pt x="5108913" y="434340"/>
                </a:lnTo>
                <a:lnTo>
                  <a:pt x="5112012" y="433070"/>
                </a:lnTo>
                <a:lnTo>
                  <a:pt x="5111479" y="433070"/>
                </a:lnTo>
                <a:lnTo>
                  <a:pt x="5114476" y="431800"/>
                </a:lnTo>
                <a:lnTo>
                  <a:pt x="5113968" y="431800"/>
                </a:lnTo>
                <a:lnTo>
                  <a:pt x="5116863" y="429260"/>
                </a:lnTo>
                <a:lnTo>
                  <a:pt x="5116381" y="430530"/>
                </a:lnTo>
                <a:lnTo>
                  <a:pt x="5150806" y="430530"/>
                </a:lnTo>
                <a:lnTo>
                  <a:pt x="5149198" y="433070"/>
                </a:lnTo>
                <a:lnTo>
                  <a:pt x="5146619" y="435610"/>
                </a:lnTo>
                <a:lnTo>
                  <a:pt x="5144295" y="439420"/>
                </a:lnTo>
                <a:lnTo>
                  <a:pt x="5141451" y="441960"/>
                </a:lnTo>
                <a:close/>
              </a:path>
              <a:path w="5166995" h="467360">
                <a:moveTo>
                  <a:pt x="74278" y="440690"/>
                </a:moveTo>
                <a:lnTo>
                  <a:pt x="71331" y="440690"/>
                </a:lnTo>
                <a:lnTo>
                  <a:pt x="70709" y="439420"/>
                </a:lnTo>
                <a:lnTo>
                  <a:pt x="74278" y="440690"/>
                </a:lnTo>
                <a:close/>
              </a:path>
              <a:path w="5166995" h="467360">
                <a:moveTo>
                  <a:pt x="5095045" y="440690"/>
                </a:moveTo>
                <a:lnTo>
                  <a:pt x="5092086" y="440690"/>
                </a:lnTo>
                <a:lnTo>
                  <a:pt x="5095654" y="439420"/>
                </a:lnTo>
                <a:lnTo>
                  <a:pt x="5095045" y="440690"/>
                </a:lnTo>
                <a:close/>
              </a:path>
              <a:path w="5166995" h="467360">
                <a:moveTo>
                  <a:pt x="80361" y="441960"/>
                </a:moveTo>
                <a:lnTo>
                  <a:pt x="77287" y="441960"/>
                </a:lnTo>
                <a:lnTo>
                  <a:pt x="76665" y="440690"/>
                </a:lnTo>
                <a:lnTo>
                  <a:pt x="80361" y="441960"/>
                </a:lnTo>
                <a:close/>
              </a:path>
              <a:path w="5166995" h="467360">
                <a:moveTo>
                  <a:pt x="5089076" y="441960"/>
                </a:moveTo>
                <a:lnTo>
                  <a:pt x="5086015" y="441960"/>
                </a:lnTo>
                <a:lnTo>
                  <a:pt x="5089711" y="440690"/>
                </a:lnTo>
                <a:lnTo>
                  <a:pt x="5089076" y="441960"/>
                </a:lnTo>
                <a:close/>
              </a:path>
              <a:path w="5166995" h="467360">
                <a:moveTo>
                  <a:pt x="5089215" y="467360"/>
                </a:moveTo>
                <a:lnTo>
                  <a:pt x="77148" y="467360"/>
                </a:lnTo>
                <a:lnTo>
                  <a:pt x="72830" y="466090"/>
                </a:lnTo>
                <a:lnTo>
                  <a:pt x="5093546" y="466090"/>
                </a:lnTo>
                <a:lnTo>
                  <a:pt x="5089215" y="467360"/>
                </a:lnTo>
                <a:close/>
              </a:path>
            </a:pathLst>
          </a:custGeom>
          <a:solidFill>
            <a:srgbClr val="FFFFFF"/>
          </a:solidFill>
        </p:spPr>
        <p:txBody>
          <a:bodyPr wrap="square" lIns="0" tIns="0" rIns="0" bIns="0" rtlCol="0"/>
          <a:lstStyle/>
          <a:p>
            <a:endParaRPr/>
          </a:p>
        </p:txBody>
      </p:sp>
      <p:sp>
        <p:nvSpPr>
          <p:cNvPr id="7" name="object 7"/>
          <p:cNvSpPr/>
          <p:nvPr/>
        </p:nvSpPr>
        <p:spPr>
          <a:xfrm>
            <a:off x="972311" y="2170176"/>
            <a:ext cx="7344409" cy="378460"/>
          </a:xfrm>
          <a:custGeom>
            <a:avLst/>
            <a:gdLst/>
            <a:ahLst/>
            <a:cxnLst/>
            <a:rect l="l" t="t" r="r" b="b"/>
            <a:pathLst>
              <a:path w="7344409" h="378460">
                <a:moveTo>
                  <a:pt x="0" y="0"/>
                </a:moveTo>
                <a:lnTo>
                  <a:pt x="7344156" y="0"/>
                </a:lnTo>
                <a:lnTo>
                  <a:pt x="7344156" y="377951"/>
                </a:lnTo>
                <a:lnTo>
                  <a:pt x="0" y="377951"/>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958900" y="2157222"/>
            <a:ext cx="7370445" cy="403860"/>
          </a:xfrm>
          <a:custGeom>
            <a:avLst/>
            <a:gdLst/>
            <a:ahLst/>
            <a:cxnLst/>
            <a:rect l="l" t="t" r="r" b="b"/>
            <a:pathLst>
              <a:path w="7370445" h="403860">
                <a:moveTo>
                  <a:pt x="7357516" y="403402"/>
                </a:moveTo>
                <a:lnTo>
                  <a:pt x="12700" y="403402"/>
                </a:lnTo>
                <a:lnTo>
                  <a:pt x="10223" y="403148"/>
                </a:lnTo>
                <a:lnTo>
                  <a:pt x="0" y="390702"/>
                </a:lnTo>
                <a:lnTo>
                  <a:pt x="0" y="12700"/>
                </a:lnTo>
                <a:lnTo>
                  <a:pt x="12700" y="0"/>
                </a:lnTo>
                <a:lnTo>
                  <a:pt x="7357516" y="0"/>
                </a:lnTo>
                <a:lnTo>
                  <a:pt x="7370216" y="12700"/>
                </a:lnTo>
                <a:lnTo>
                  <a:pt x="25400" y="12700"/>
                </a:lnTo>
                <a:lnTo>
                  <a:pt x="12700" y="25400"/>
                </a:lnTo>
                <a:lnTo>
                  <a:pt x="25400" y="25400"/>
                </a:lnTo>
                <a:lnTo>
                  <a:pt x="25400" y="378002"/>
                </a:lnTo>
                <a:lnTo>
                  <a:pt x="12700" y="378002"/>
                </a:lnTo>
                <a:lnTo>
                  <a:pt x="25400" y="390702"/>
                </a:lnTo>
                <a:lnTo>
                  <a:pt x="7370216" y="390702"/>
                </a:lnTo>
                <a:lnTo>
                  <a:pt x="7369975" y="393179"/>
                </a:lnTo>
                <a:lnTo>
                  <a:pt x="7359992" y="403148"/>
                </a:lnTo>
                <a:lnTo>
                  <a:pt x="7357516" y="403402"/>
                </a:lnTo>
                <a:close/>
              </a:path>
              <a:path w="7370445" h="403860">
                <a:moveTo>
                  <a:pt x="25400" y="25400"/>
                </a:moveTo>
                <a:lnTo>
                  <a:pt x="12700" y="25400"/>
                </a:lnTo>
                <a:lnTo>
                  <a:pt x="25400" y="12700"/>
                </a:lnTo>
                <a:lnTo>
                  <a:pt x="25400" y="25400"/>
                </a:lnTo>
                <a:close/>
              </a:path>
              <a:path w="7370445" h="403860">
                <a:moveTo>
                  <a:pt x="7344816" y="25400"/>
                </a:moveTo>
                <a:lnTo>
                  <a:pt x="25400" y="25400"/>
                </a:lnTo>
                <a:lnTo>
                  <a:pt x="25400" y="12700"/>
                </a:lnTo>
                <a:lnTo>
                  <a:pt x="7344816" y="12700"/>
                </a:lnTo>
                <a:lnTo>
                  <a:pt x="7344816" y="25400"/>
                </a:lnTo>
                <a:close/>
              </a:path>
              <a:path w="7370445" h="403860">
                <a:moveTo>
                  <a:pt x="7344816" y="390702"/>
                </a:moveTo>
                <a:lnTo>
                  <a:pt x="7344816" y="12700"/>
                </a:lnTo>
                <a:lnTo>
                  <a:pt x="7357516" y="25400"/>
                </a:lnTo>
                <a:lnTo>
                  <a:pt x="7370216" y="25400"/>
                </a:lnTo>
                <a:lnTo>
                  <a:pt x="7370216" y="378002"/>
                </a:lnTo>
                <a:lnTo>
                  <a:pt x="7357516" y="378002"/>
                </a:lnTo>
                <a:lnTo>
                  <a:pt x="7344816" y="390702"/>
                </a:lnTo>
                <a:close/>
              </a:path>
              <a:path w="7370445" h="403860">
                <a:moveTo>
                  <a:pt x="7370216" y="25400"/>
                </a:moveTo>
                <a:lnTo>
                  <a:pt x="7357516" y="25400"/>
                </a:lnTo>
                <a:lnTo>
                  <a:pt x="7344816" y="12700"/>
                </a:lnTo>
                <a:lnTo>
                  <a:pt x="7370216" y="12700"/>
                </a:lnTo>
                <a:lnTo>
                  <a:pt x="7370216" y="25400"/>
                </a:lnTo>
                <a:close/>
              </a:path>
              <a:path w="7370445" h="403860">
                <a:moveTo>
                  <a:pt x="25400" y="390702"/>
                </a:moveTo>
                <a:lnTo>
                  <a:pt x="12700" y="378002"/>
                </a:lnTo>
                <a:lnTo>
                  <a:pt x="25400" y="378002"/>
                </a:lnTo>
                <a:lnTo>
                  <a:pt x="25400" y="390702"/>
                </a:lnTo>
                <a:close/>
              </a:path>
              <a:path w="7370445" h="403860">
                <a:moveTo>
                  <a:pt x="7344816" y="390702"/>
                </a:moveTo>
                <a:lnTo>
                  <a:pt x="25400" y="390702"/>
                </a:lnTo>
                <a:lnTo>
                  <a:pt x="25400" y="378002"/>
                </a:lnTo>
                <a:lnTo>
                  <a:pt x="7344816" y="378002"/>
                </a:lnTo>
                <a:lnTo>
                  <a:pt x="7344816" y="390702"/>
                </a:lnTo>
                <a:close/>
              </a:path>
              <a:path w="7370445" h="403860">
                <a:moveTo>
                  <a:pt x="7370216" y="390702"/>
                </a:moveTo>
                <a:lnTo>
                  <a:pt x="7344816" y="390702"/>
                </a:lnTo>
                <a:lnTo>
                  <a:pt x="7357516" y="378002"/>
                </a:lnTo>
                <a:lnTo>
                  <a:pt x="7370216" y="378002"/>
                </a:lnTo>
                <a:lnTo>
                  <a:pt x="7370216" y="390702"/>
                </a:lnTo>
                <a:close/>
              </a:path>
            </a:pathLst>
          </a:custGeom>
          <a:solidFill>
            <a:srgbClr val="4F81BC"/>
          </a:solidFill>
        </p:spPr>
        <p:txBody>
          <a:bodyPr wrap="square" lIns="0" tIns="0" rIns="0" bIns="0" rtlCol="0"/>
          <a:lstStyle/>
          <a:p>
            <a:endParaRPr/>
          </a:p>
        </p:txBody>
      </p:sp>
      <p:sp>
        <p:nvSpPr>
          <p:cNvPr id="9" name="object 9"/>
          <p:cNvSpPr/>
          <p:nvPr/>
        </p:nvSpPr>
        <p:spPr>
          <a:xfrm>
            <a:off x="1339596" y="1949195"/>
            <a:ext cx="5140960" cy="441959"/>
          </a:xfrm>
          <a:custGeom>
            <a:avLst/>
            <a:gdLst/>
            <a:ahLst/>
            <a:cxnLst/>
            <a:rect l="l" t="t" r="r" b="b"/>
            <a:pathLst>
              <a:path w="5140960" h="441960">
                <a:moveTo>
                  <a:pt x="73151" y="441959"/>
                </a:moveTo>
                <a:lnTo>
                  <a:pt x="32915" y="430209"/>
                </a:lnTo>
                <a:lnTo>
                  <a:pt x="6390" y="399599"/>
                </a:lnTo>
                <a:lnTo>
                  <a:pt x="0" y="73151"/>
                </a:lnTo>
                <a:lnTo>
                  <a:pt x="1153" y="58798"/>
                </a:lnTo>
                <a:lnTo>
                  <a:pt x="19531" y="22506"/>
                </a:lnTo>
                <a:lnTo>
                  <a:pt x="54575" y="2076"/>
                </a:lnTo>
                <a:lnTo>
                  <a:pt x="5067300" y="0"/>
                </a:lnTo>
                <a:lnTo>
                  <a:pt x="5081597" y="1198"/>
                </a:lnTo>
                <a:lnTo>
                  <a:pt x="5117869" y="19882"/>
                </a:lnTo>
                <a:lnTo>
                  <a:pt x="5138360" y="55358"/>
                </a:lnTo>
                <a:lnTo>
                  <a:pt x="5140452" y="368807"/>
                </a:lnTo>
                <a:lnTo>
                  <a:pt x="5139071" y="383201"/>
                </a:lnTo>
                <a:lnTo>
                  <a:pt x="5119921" y="419651"/>
                </a:lnTo>
                <a:lnTo>
                  <a:pt x="5084230" y="440028"/>
                </a:lnTo>
                <a:lnTo>
                  <a:pt x="73151" y="441959"/>
                </a:lnTo>
                <a:close/>
              </a:path>
            </a:pathLst>
          </a:custGeom>
          <a:solidFill>
            <a:srgbClr val="4F81BC"/>
          </a:solidFill>
        </p:spPr>
        <p:txBody>
          <a:bodyPr wrap="square" lIns="0" tIns="0" rIns="0" bIns="0" rtlCol="0"/>
          <a:lstStyle/>
          <a:p>
            <a:endParaRPr/>
          </a:p>
        </p:txBody>
      </p:sp>
      <p:sp>
        <p:nvSpPr>
          <p:cNvPr id="10" name="object 10"/>
          <p:cNvSpPr/>
          <p:nvPr/>
        </p:nvSpPr>
        <p:spPr>
          <a:xfrm>
            <a:off x="1326341" y="1935822"/>
            <a:ext cx="5166995" cy="467359"/>
          </a:xfrm>
          <a:custGeom>
            <a:avLst/>
            <a:gdLst/>
            <a:ahLst/>
            <a:cxnLst/>
            <a:rect l="l" t="t" r="r" b="b"/>
            <a:pathLst>
              <a:path w="5166995" h="467360">
                <a:moveTo>
                  <a:pt x="5097178" y="1269"/>
                </a:moveTo>
                <a:lnTo>
                  <a:pt x="69198" y="1269"/>
                </a:lnTo>
                <a:lnTo>
                  <a:pt x="72830" y="0"/>
                </a:lnTo>
                <a:lnTo>
                  <a:pt x="5093546" y="0"/>
                </a:lnTo>
                <a:lnTo>
                  <a:pt x="5097178" y="1269"/>
                </a:lnTo>
                <a:close/>
              </a:path>
              <a:path w="5166995" h="467360">
                <a:moveTo>
                  <a:pt x="5101369" y="2539"/>
                </a:moveTo>
                <a:lnTo>
                  <a:pt x="64994" y="2539"/>
                </a:lnTo>
                <a:lnTo>
                  <a:pt x="68575" y="1269"/>
                </a:lnTo>
                <a:lnTo>
                  <a:pt x="5097801" y="1269"/>
                </a:lnTo>
                <a:lnTo>
                  <a:pt x="5101369" y="2539"/>
                </a:lnTo>
                <a:close/>
              </a:path>
              <a:path w="5166995" h="467360">
                <a:moveTo>
                  <a:pt x="35454" y="52069"/>
                </a:moveTo>
                <a:lnTo>
                  <a:pt x="6726" y="52069"/>
                </a:lnTo>
                <a:lnTo>
                  <a:pt x="8199" y="48259"/>
                </a:lnTo>
                <a:lnTo>
                  <a:pt x="10397" y="44449"/>
                </a:lnTo>
                <a:lnTo>
                  <a:pt x="12175" y="40639"/>
                </a:lnTo>
                <a:lnTo>
                  <a:pt x="14410" y="38099"/>
                </a:lnTo>
                <a:lnTo>
                  <a:pt x="16810" y="34289"/>
                </a:lnTo>
                <a:lnTo>
                  <a:pt x="19363" y="30479"/>
                </a:lnTo>
                <a:lnTo>
                  <a:pt x="22068" y="27939"/>
                </a:lnTo>
                <a:lnTo>
                  <a:pt x="24925" y="25399"/>
                </a:lnTo>
                <a:lnTo>
                  <a:pt x="27910" y="21589"/>
                </a:lnTo>
                <a:lnTo>
                  <a:pt x="31504" y="19049"/>
                </a:lnTo>
                <a:lnTo>
                  <a:pt x="34781" y="16509"/>
                </a:lnTo>
                <a:lnTo>
                  <a:pt x="38184" y="13969"/>
                </a:lnTo>
                <a:lnTo>
                  <a:pt x="41702" y="11429"/>
                </a:lnTo>
                <a:lnTo>
                  <a:pt x="44788" y="10159"/>
                </a:lnTo>
                <a:lnTo>
                  <a:pt x="48509" y="7619"/>
                </a:lnTo>
                <a:lnTo>
                  <a:pt x="52345" y="6349"/>
                </a:lnTo>
                <a:lnTo>
                  <a:pt x="52916" y="6349"/>
                </a:lnTo>
                <a:lnTo>
                  <a:pt x="56853" y="5079"/>
                </a:lnTo>
                <a:lnTo>
                  <a:pt x="60879" y="2539"/>
                </a:lnTo>
                <a:lnTo>
                  <a:pt x="5105484" y="2539"/>
                </a:lnTo>
                <a:lnTo>
                  <a:pt x="5109510" y="5079"/>
                </a:lnTo>
                <a:lnTo>
                  <a:pt x="5110107" y="5079"/>
                </a:lnTo>
                <a:lnTo>
                  <a:pt x="5117854" y="7619"/>
                </a:lnTo>
                <a:lnTo>
                  <a:pt x="5121042" y="10159"/>
                </a:lnTo>
                <a:lnTo>
                  <a:pt x="5125195" y="11429"/>
                </a:lnTo>
                <a:lnTo>
                  <a:pt x="5128192" y="13969"/>
                </a:lnTo>
                <a:lnTo>
                  <a:pt x="5132078" y="16509"/>
                </a:lnTo>
                <a:lnTo>
                  <a:pt x="5134859" y="19049"/>
                </a:lnTo>
                <a:lnTo>
                  <a:pt x="5138009" y="21589"/>
                </a:lnTo>
                <a:lnTo>
                  <a:pt x="5141019" y="24129"/>
                </a:lnTo>
                <a:lnTo>
                  <a:pt x="86622" y="24129"/>
                </a:lnTo>
                <a:lnTo>
                  <a:pt x="82825" y="25399"/>
                </a:lnTo>
                <a:lnTo>
                  <a:pt x="74278" y="25399"/>
                </a:lnTo>
                <a:lnTo>
                  <a:pt x="70709" y="26669"/>
                </a:lnTo>
                <a:lnTo>
                  <a:pt x="71331" y="26669"/>
                </a:lnTo>
                <a:lnTo>
                  <a:pt x="67826" y="27939"/>
                </a:lnTo>
                <a:lnTo>
                  <a:pt x="65578" y="27939"/>
                </a:lnTo>
                <a:lnTo>
                  <a:pt x="62238" y="29209"/>
                </a:lnTo>
                <a:lnTo>
                  <a:pt x="62809" y="29209"/>
                </a:lnTo>
                <a:lnTo>
                  <a:pt x="59533" y="30479"/>
                </a:lnTo>
                <a:lnTo>
                  <a:pt x="60092" y="30479"/>
                </a:lnTo>
                <a:lnTo>
                  <a:pt x="56917" y="31749"/>
                </a:lnTo>
                <a:lnTo>
                  <a:pt x="57450" y="31749"/>
                </a:lnTo>
                <a:lnTo>
                  <a:pt x="55907" y="33019"/>
                </a:lnTo>
                <a:lnTo>
                  <a:pt x="54885" y="33019"/>
                </a:lnTo>
                <a:lnTo>
                  <a:pt x="51887" y="35559"/>
                </a:lnTo>
                <a:lnTo>
                  <a:pt x="52395" y="35559"/>
                </a:lnTo>
                <a:lnTo>
                  <a:pt x="49500" y="36829"/>
                </a:lnTo>
                <a:lnTo>
                  <a:pt x="49995" y="36829"/>
                </a:lnTo>
                <a:lnTo>
                  <a:pt x="48598" y="38099"/>
                </a:lnTo>
                <a:lnTo>
                  <a:pt x="47671" y="38099"/>
                </a:lnTo>
                <a:lnTo>
                  <a:pt x="44991" y="40639"/>
                </a:lnTo>
                <a:lnTo>
                  <a:pt x="45436" y="40639"/>
                </a:lnTo>
                <a:lnTo>
                  <a:pt x="44160" y="41909"/>
                </a:lnTo>
                <a:lnTo>
                  <a:pt x="43302" y="41909"/>
                </a:lnTo>
                <a:lnTo>
                  <a:pt x="40864" y="44449"/>
                </a:lnTo>
                <a:lnTo>
                  <a:pt x="41270" y="44449"/>
                </a:lnTo>
                <a:lnTo>
                  <a:pt x="38946" y="46989"/>
                </a:lnTo>
                <a:lnTo>
                  <a:pt x="39340" y="46989"/>
                </a:lnTo>
                <a:lnTo>
                  <a:pt x="37143" y="49529"/>
                </a:lnTo>
                <a:lnTo>
                  <a:pt x="37511" y="49529"/>
                </a:lnTo>
                <a:lnTo>
                  <a:pt x="35454" y="52069"/>
                </a:lnTo>
                <a:close/>
              </a:path>
              <a:path w="5166995" h="467360">
                <a:moveTo>
                  <a:pt x="5080071" y="25399"/>
                </a:moveTo>
                <a:lnTo>
                  <a:pt x="86304" y="25399"/>
                </a:lnTo>
                <a:lnTo>
                  <a:pt x="86622" y="24129"/>
                </a:lnTo>
                <a:lnTo>
                  <a:pt x="5079741" y="24129"/>
                </a:lnTo>
                <a:lnTo>
                  <a:pt x="5080071" y="25399"/>
                </a:lnTo>
                <a:close/>
              </a:path>
              <a:path w="5166995" h="467360">
                <a:moveTo>
                  <a:pt x="5112012" y="34289"/>
                </a:moveTo>
                <a:lnTo>
                  <a:pt x="5108913" y="31749"/>
                </a:lnTo>
                <a:lnTo>
                  <a:pt x="5109459" y="31749"/>
                </a:lnTo>
                <a:lnTo>
                  <a:pt x="5106272" y="30479"/>
                </a:lnTo>
                <a:lnTo>
                  <a:pt x="5106830" y="30479"/>
                </a:lnTo>
                <a:lnTo>
                  <a:pt x="5103566" y="29209"/>
                </a:lnTo>
                <a:lnTo>
                  <a:pt x="5104138" y="29209"/>
                </a:lnTo>
                <a:lnTo>
                  <a:pt x="5100785" y="27939"/>
                </a:lnTo>
                <a:lnTo>
                  <a:pt x="5098550" y="27939"/>
                </a:lnTo>
                <a:lnTo>
                  <a:pt x="5095045" y="26669"/>
                </a:lnTo>
                <a:lnTo>
                  <a:pt x="5095654" y="26669"/>
                </a:lnTo>
                <a:lnTo>
                  <a:pt x="5092086" y="25399"/>
                </a:lnTo>
                <a:lnTo>
                  <a:pt x="5083551" y="25399"/>
                </a:lnTo>
                <a:lnTo>
                  <a:pt x="5079741" y="24129"/>
                </a:lnTo>
                <a:lnTo>
                  <a:pt x="5141019" y="24129"/>
                </a:lnTo>
                <a:lnTo>
                  <a:pt x="5141451" y="25399"/>
                </a:lnTo>
                <a:lnTo>
                  <a:pt x="5144295" y="27939"/>
                </a:lnTo>
                <a:lnTo>
                  <a:pt x="5146619" y="30479"/>
                </a:lnTo>
                <a:lnTo>
                  <a:pt x="5148338" y="33019"/>
                </a:lnTo>
                <a:lnTo>
                  <a:pt x="5111479" y="33019"/>
                </a:lnTo>
                <a:lnTo>
                  <a:pt x="5112012" y="34289"/>
                </a:lnTo>
                <a:close/>
              </a:path>
              <a:path w="5166995" h="467360">
                <a:moveTo>
                  <a:pt x="73655" y="26669"/>
                </a:moveTo>
                <a:lnTo>
                  <a:pt x="74278" y="25399"/>
                </a:lnTo>
                <a:lnTo>
                  <a:pt x="77287" y="25399"/>
                </a:lnTo>
                <a:lnTo>
                  <a:pt x="73655" y="26669"/>
                </a:lnTo>
                <a:close/>
              </a:path>
              <a:path w="5166995" h="467360">
                <a:moveTo>
                  <a:pt x="5092708" y="26669"/>
                </a:moveTo>
                <a:lnTo>
                  <a:pt x="5089076" y="25399"/>
                </a:lnTo>
                <a:lnTo>
                  <a:pt x="5092086" y="25399"/>
                </a:lnTo>
                <a:lnTo>
                  <a:pt x="5092708" y="26669"/>
                </a:lnTo>
                <a:close/>
              </a:path>
              <a:path w="5166995" h="467360">
                <a:moveTo>
                  <a:pt x="64994" y="29209"/>
                </a:moveTo>
                <a:lnTo>
                  <a:pt x="65578" y="27939"/>
                </a:lnTo>
                <a:lnTo>
                  <a:pt x="68423" y="27939"/>
                </a:lnTo>
                <a:lnTo>
                  <a:pt x="64994" y="29209"/>
                </a:lnTo>
                <a:close/>
              </a:path>
              <a:path w="5166995" h="467360">
                <a:moveTo>
                  <a:pt x="5101369" y="29209"/>
                </a:moveTo>
                <a:lnTo>
                  <a:pt x="5097940" y="27939"/>
                </a:lnTo>
                <a:lnTo>
                  <a:pt x="5100785" y="27939"/>
                </a:lnTo>
                <a:lnTo>
                  <a:pt x="5101369" y="29209"/>
                </a:lnTo>
                <a:close/>
              </a:path>
              <a:path w="5166995" h="467360">
                <a:moveTo>
                  <a:pt x="54364" y="34289"/>
                </a:moveTo>
                <a:lnTo>
                  <a:pt x="54885" y="33019"/>
                </a:lnTo>
                <a:lnTo>
                  <a:pt x="55907" y="33019"/>
                </a:lnTo>
                <a:lnTo>
                  <a:pt x="54364" y="34289"/>
                </a:lnTo>
                <a:close/>
              </a:path>
              <a:path w="5166995" h="467360">
                <a:moveTo>
                  <a:pt x="5119162" y="39369"/>
                </a:moveTo>
                <a:lnTo>
                  <a:pt x="5116381" y="36829"/>
                </a:lnTo>
                <a:lnTo>
                  <a:pt x="5116863" y="36829"/>
                </a:lnTo>
                <a:lnTo>
                  <a:pt x="5113968" y="35559"/>
                </a:lnTo>
                <a:lnTo>
                  <a:pt x="5114476" y="35559"/>
                </a:lnTo>
                <a:lnTo>
                  <a:pt x="5111479" y="33019"/>
                </a:lnTo>
                <a:lnTo>
                  <a:pt x="5148338" y="33019"/>
                </a:lnTo>
                <a:lnTo>
                  <a:pt x="5149198" y="34289"/>
                </a:lnTo>
                <a:lnTo>
                  <a:pt x="5151611" y="36829"/>
                </a:lnTo>
                <a:lnTo>
                  <a:pt x="5151953" y="38099"/>
                </a:lnTo>
                <a:lnTo>
                  <a:pt x="5118692" y="38099"/>
                </a:lnTo>
                <a:lnTo>
                  <a:pt x="5119162" y="39369"/>
                </a:lnTo>
                <a:close/>
              </a:path>
              <a:path w="5166995" h="467360">
                <a:moveTo>
                  <a:pt x="47201" y="39369"/>
                </a:moveTo>
                <a:lnTo>
                  <a:pt x="47671" y="38099"/>
                </a:lnTo>
                <a:lnTo>
                  <a:pt x="48598" y="38099"/>
                </a:lnTo>
                <a:lnTo>
                  <a:pt x="47201" y="39369"/>
                </a:lnTo>
                <a:close/>
              </a:path>
              <a:path w="5166995" h="467360">
                <a:moveTo>
                  <a:pt x="5123493" y="43179"/>
                </a:moveTo>
                <a:lnTo>
                  <a:pt x="5120927" y="40639"/>
                </a:lnTo>
                <a:lnTo>
                  <a:pt x="5121372" y="40639"/>
                </a:lnTo>
                <a:lnTo>
                  <a:pt x="5118692" y="38099"/>
                </a:lnTo>
                <a:lnTo>
                  <a:pt x="5151953" y="38099"/>
                </a:lnTo>
                <a:lnTo>
                  <a:pt x="5154201" y="40639"/>
                </a:lnTo>
                <a:lnTo>
                  <a:pt x="5154891" y="41909"/>
                </a:lnTo>
                <a:lnTo>
                  <a:pt x="5123061" y="41909"/>
                </a:lnTo>
                <a:lnTo>
                  <a:pt x="5123493" y="43179"/>
                </a:lnTo>
                <a:close/>
              </a:path>
              <a:path w="5166995" h="467360">
                <a:moveTo>
                  <a:pt x="42883" y="43179"/>
                </a:moveTo>
                <a:lnTo>
                  <a:pt x="43302" y="41909"/>
                </a:lnTo>
                <a:lnTo>
                  <a:pt x="44160" y="41909"/>
                </a:lnTo>
                <a:lnTo>
                  <a:pt x="42883" y="43179"/>
                </a:lnTo>
                <a:close/>
              </a:path>
              <a:path w="5166995" h="467360">
                <a:moveTo>
                  <a:pt x="5132497" y="54609"/>
                </a:moveTo>
                <a:lnTo>
                  <a:pt x="5130579" y="52069"/>
                </a:lnTo>
                <a:lnTo>
                  <a:pt x="5130910" y="52069"/>
                </a:lnTo>
                <a:lnTo>
                  <a:pt x="5128852" y="49529"/>
                </a:lnTo>
                <a:lnTo>
                  <a:pt x="5129220" y="49529"/>
                </a:lnTo>
                <a:lnTo>
                  <a:pt x="5127036" y="46989"/>
                </a:lnTo>
                <a:lnTo>
                  <a:pt x="5127417" y="46989"/>
                </a:lnTo>
                <a:lnTo>
                  <a:pt x="5125093" y="44449"/>
                </a:lnTo>
                <a:lnTo>
                  <a:pt x="5125499" y="44449"/>
                </a:lnTo>
                <a:lnTo>
                  <a:pt x="5123061" y="41909"/>
                </a:lnTo>
                <a:lnTo>
                  <a:pt x="5154891" y="41909"/>
                </a:lnTo>
                <a:lnTo>
                  <a:pt x="5156271" y="44449"/>
                </a:lnTo>
                <a:lnTo>
                  <a:pt x="5157897" y="48259"/>
                </a:lnTo>
                <a:lnTo>
                  <a:pt x="5159891" y="52069"/>
                </a:lnTo>
                <a:lnTo>
                  <a:pt x="5160403" y="53339"/>
                </a:lnTo>
                <a:lnTo>
                  <a:pt x="5132180" y="53339"/>
                </a:lnTo>
                <a:lnTo>
                  <a:pt x="5132497" y="54609"/>
                </a:lnTo>
                <a:close/>
              </a:path>
              <a:path w="5166995" h="467360">
                <a:moveTo>
                  <a:pt x="5097801" y="466089"/>
                </a:moveTo>
                <a:lnTo>
                  <a:pt x="68575" y="466089"/>
                </a:lnTo>
                <a:lnTo>
                  <a:pt x="64384" y="464819"/>
                </a:lnTo>
                <a:lnTo>
                  <a:pt x="60879" y="463549"/>
                </a:lnTo>
                <a:lnTo>
                  <a:pt x="52916" y="461009"/>
                </a:lnTo>
                <a:lnTo>
                  <a:pt x="48509" y="458469"/>
                </a:lnTo>
                <a:lnTo>
                  <a:pt x="45334" y="457199"/>
                </a:lnTo>
                <a:lnTo>
                  <a:pt x="41702" y="454659"/>
                </a:lnTo>
                <a:lnTo>
                  <a:pt x="38184" y="453389"/>
                </a:lnTo>
                <a:lnTo>
                  <a:pt x="34298" y="449579"/>
                </a:lnTo>
                <a:lnTo>
                  <a:pt x="31504" y="448309"/>
                </a:lnTo>
                <a:lnTo>
                  <a:pt x="27910" y="444499"/>
                </a:lnTo>
                <a:lnTo>
                  <a:pt x="24925" y="441959"/>
                </a:lnTo>
                <a:lnTo>
                  <a:pt x="22068" y="439419"/>
                </a:lnTo>
                <a:lnTo>
                  <a:pt x="19363" y="435609"/>
                </a:lnTo>
                <a:lnTo>
                  <a:pt x="17178" y="433069"/>
                </a:lnTo>
                <a:lnTo>
                  <a:pt x="14410" y="429259"/>
                </a:lnTo>
                <a:lnTo>
                  <a:pt x="12492" y="426719"/>
                </a:lnTo>
                <a:lnTo>
                  <a:pt x="10104" y="421639"/>
                </a:lnTo>
                <a:lnTo>
                  <a:pt x="8199" y="417829"/>
                </a:lnTo>
                <a:lnTo>
                  <a:pt x="6726" y="415289"/>
                </a:lnTo>
                <a:lnTo>
                  <a:pt x="6485" y="414019"/>
                </a:lnTo>
                <a:lnTo>
                  <a:pt x="5164" y="411479"/>
                </a:lnTo>
                <a:lnTo>
                  <a:pt x="2446" y="402589"/>
                </a:lnTo>
                <a:lnTo>
                  <a:pt x="1621" y="398779"/>
                </a:lnTo>
                <a:lnTo>
                  <a:pt x="745" y="393699"/>
                </a:lnTo>
                <a:lnTo>
                  <a:pt x="211" y="389889"/>
                </a:lnTo>
                <a:lnTo>
                  <a:pt x="25" y="387349"/>
                </a:lnTo>
                <a:lnTo>
                  <a:pt x="0" y="80009"/>
                </a:lnTo>
                <a:lnTo>
                  <a:pt x="211" y="77469"/>
                </a:lnTo>
                <a:lnTo>
                  <a:pt x="745" y="73659"/>
                </a:lnTo>
                <a:lnTo>
                  <a:pt x="1494" y="68579"/>
                </a:lnTo>
                <a:lnTo>
                  <a:pt x="2446" y="64769"/>
                </a:lnTo>
                <a:lnTo>
                  <a:pt x="3602" y="60959"/>
                </a:lnTo>
                <a:lnTo>
                  <a:pt x="4948" y="55879"/>
                </a:lnTo>
                <a:lnTo>
                  <a:pt x="6485" y="52069"/>
                </a:lnTo>
                <a:lnTo>
                  <a:pt x="35797" y="52069"/>
                </a:lnTo>
                <a:lnTo>
                  <a:pt x="34838" y="53339"/>
                </a:lnTo>
                <a:lnTo>
                  <a:pt x="34196" y="53339"/>
                </a:lnTo>
                <a:lnTo>
                  <a:pt x="33011" y="55879"/>
                </a:lnTo>
                <a:lnTo>
                  <a:pt x="32710" y="55879"/>
                </a:lnTo>
                <a:lnTo>
                  <a:pt x="31085" y="59689"/>
                </a:lnTo>
                <a:lnTo>
                  <a:pt x="31352" y="59689"/>
                </a:lnTo>
                <a:lnTo>
                  <a:pt x="29866" y="62229"/>
                </a:lnTo>
                <a:lnTo>
                  <a:pt x="30107" y="62229"/>
                </a:lnTo>
                <a:lnTo>
                  <a:pt x="28786" y="64769"/>
                </a:lnTo>
                <a:lnTo>
                  <a:pt x="29002" y="64769"/>
                </a:lnTo>
                <a:lnTo>
                  <a:pt x="28232" y="67309"/>
                </a:lnTo>
                <a:lnTo>
                  <a:pt x="28037" y="67309"/>
                </a:lnTo>
                <a:lnTo>
                  <a:pt x="27368" y="69849"/>
                </a:lnTo>
                <a:lnTo>
                  <a:pt x="27199" y="69849"/>
                </a:lnTo>
                <a:lnTo>
                  <a:pt x="26373" y="73659"/>
                </a:lnTo>
                <a:lnTo>
                  <a:pt x="26068" y="76199"/>
                </a:lnTo>
                <a:lnTo>
                  <a:pt x="25641" y="78739"/>
                </a:lnTo>
                <a:lnTo>
                  <a:pt x="25353" y="81279"/>
                </a:lnTo>
                <a:lnTo>
                  <a:pt x="25294" y="82549"/>
                </a:lnTo>
                <a:lnTo>
                  <a:pt x="25205" y="86359"/>
                </a:lnTo>
                <a:lnTo>
                  <a:pt x="25192" y="380999"/>
                </a:lnTo>
                <a:lnTo>
                  <a:pt x="25256" y="383539"/>
                </a:lnTo>
                <a:lnTo>
                  <a:pt x="25450" y="386079"/>
                </a:lnTo>
                <a:lnTo>
                  <a:pt x="25484" y="387349"/>
                </a:lnTo>
                <a:lnTo>
                  <a:pt x="25954" y="391159"/>
                </a:lnTo>
                <a:lnTo>
                  <a:pt x="26500" y="393699"/>
                </a:lnTo>
                <a:lnTo>
                  <a:pt x="27199" y="396239"/>
                </a:lnTo>
                <a:lnTo>
                  <a:pt x="27034" y="396239"/>
                </a:lnTo>
                <a:lnTo>
                  <a:pt x="28037" y="400049"/>
                </a:lnTo>
                <a:lnTo>
                  <a:pt x="28232" y="400049"/>
                </a:lnTo>
                <a:lnTo>
                  <a:pt x="29002" y="402589"/>
                </a:lnTo>
                <a:lnTo>
                  <a:pt x="29226" y="402589"/>
                </a:lnTo>
                <a:lnTo>
                  <a:pt x="30107" y="405129"/>
                </a:lnTo>
                <a:lnTo>
                  <a:pt x="29866" y="405129"/>
                </a:lnTo>
                <a:lnTo>
                  <a:pt x="31352" y="407669"/>
                </a:lnTo>
                <a:lnTo>
                  <a:pt x="31085" y="407669"/>
                </a:lnTo>
                <a:lnTo>
                  <a:pt x="32710" y="410209"/>
                </a:lnTo>
                <a:lnTo>
                  <a:pt x="32418" y="410209"/>
                </a:lnTo>
                <a:lnTo>
                  <a:pt x="34196" y="412749"/>
                </a:lnTo>
                <a:lnTo>
                  <a:pt x="33879" y="412749"/>
                </a:lnTo>
                <a:lnTo>
                  <a:pt x="35797" y="415289"/>
                </a:lnTo>
                <a:lnTo>
                  <a:pt x="35454" y="415289"/>
                </a:lnTo>
                <a:lnTo>
                  <a:pt x="37511" y="417829"/>
                </a:lnTo>
                <a:lnTo>
                  <a:pt x="37143" y="417829"/>
                </a:lnTo>
                <a:lnTo>
                  <a:pt x="39340" y="420369"/>
                </a:lnTo>
                <a:lnTo>
                  <a:pt x="39721" y="420369"/>
                </a:lnTo>
                <a:lnTo>
                  <a:pt x="41270" y="422909"/>
                </a:lnTo>
                <a:lnTo>
                  <a:pt x="42083" y="422909"/>
                </a:lnTo>
                <a:lnTo>
                  <a:pt x="43302" y="424179"/>
                </a:lnTo>
                <a:lnTo>
                  <a:pt x="42883" y="424179"/>
                </a:lnTo>
                <a:lnTo>
                  <a:pt x="45436" y="426719"/>
                </a:lnTo>
                <a:lnTo>
                  <a:pt x="46331" y="426719"/>
                </a:lnTo>
                <a:lnTo>
                  <a:pt x="47671" y="427989"/>
                </a:lnTo>
                <a:lnTo>
                  <a:pt x="47201" y="427989"/>
                </a:lnTo>
                <a:lnTo>
                  <a:pt x="49995" y="430529"/>
                </a:lnTo>
                <a:lnTo>
                  <a:pt x="50948" y="430529"/>
                </a:lnTo>
                <a:lnTo>
                  <a:pt x="52395" y="431799"/>
                </a:lnTo>
                <a:lnTo>
                  <a:pt x="51887" y="431799"/>
                </a:lnTo>
                <a:lnTo>
                  <a:pt x="54885" y="433069"/>
                </a:lnTo>
                <a:lnTo>
                  <a:pt x="54364" y="433069"/>
                </a:lnTo>
                <a:lnTo>
                  <a:pt x="57450" y="434339"/>
                </a:lnTo>
                <a:lnTo>
                  <a:pt x="56917" y="434339"/>
                </a:lnTo>
                <a:lnTo>
                  <a:pt x="60092" y="436879"/>
                </a:lnTo>
                <a:lnTo>
                  <a:pt x="62238" y="436879"/>
                </a:lnTo>
                <a:lnTo>
                  <a:pt x="65578" y="438149"/>
                </a:lnTo>
                <a:lnTo>
                  <a:pt x="64994" y="438149"/>
                </a:lnTo>
                <a:lnTo>
                  <a:pt x="68423" y="439419"/>
                </a:lnTo>
                <a:lnTo>
                  <a:pt x="67826" y="439419"/>
                </a:lnTo>
                <a:lnTo>
                  <a:pt x="71331" y="440689"/>
                </a:lnTo>
                <a:lnTo>
                  <a:pt x="73655" y="440689"/>
                </a:lnTo>
                <a:lnTo>
                  <a:pt x="77287" y="441959"/>
                </a:lnTo>
                <a:lnTo>
                  <a:pt x="5141019" y="441959"/>
                </a:lnTo>
                <a:lnTo>
                  <a:pt x="5138009" y="445769"/>
                </a:lnTo>
                <a:lnTo>
                  <a:pt x="5135329" y="447039"/>
                </a:lnTo>
                <a:lnTo>
                  <a:pt x="5132078" y="449579"/>
                </a:lnTo>
                <a:lnTo>
                  <a:pt x="5128192" y="453389"/>
                </a:lnTo>
                <a:lnTo>
                  <a:pt x="5124661" y="454659"/>
                </a:lnTo>
                <a:lnTo>
                  <a:pt x="5121042" y="457199"/>
                </a:lnTo>
                <a:lnTo>
                  <a:pt x="5117854" y="458469"/>
                </a:lnTo>
                <a:lnTo>
                  <a:pt x="5113447" y="461009"/>
                </a:lnTo>
                <a:lnTo>
                  <a:pt x="5110107" y="462279"/>
                </a:lnTo>
                <a:lnTo>
                  <a:pt x="5105484" y="463549"/>
                </a:lnTo>
                <a:lnTo>
                  <a:pt x="5101979" y="464819"/>
                </a:lnTo>
                <a:lnTo>
                  <a:pt x="5097801" y="466089"/>
                </a:lnTo>
                <a:close/>
              </a:path>
              <a:path w="5166995" h="467360">
                <a:moveTo>
                  <a:pt x="33879" y="54609"/>
                </a:moveTo>
                <a:lnTo>
                  <a:pt x="34196" y="53339"/>
                </a:lnTo>
                <a:lnTo>
                  <a:pt x="34838" y="53339"/>
                </a:lnTo>
                <a:lnTo>
                  <a:pt x="33879" y="54609"/>
                </a:lnTo>
                <a:close/>
              </a:path>
              <a:path w="5166995" h="467360">
                <a:moveTo>
                  <a:pt x="5133958" y="57149"/>
                </a:moveTo>
                <a:lnTo>
                  <a:pt x="5132180" y="53339"/>
                </a:lnTo>
                <a:lnTo>
                  <a:pt x="5160403" y="53339"/>
                </a:lnTo>
                <a:lnTo>
                  <a:pt x="5161428" y="55879"/>
                </a:lnTo>
                <a:lnTo>
                  <a:pt x="5133653" y="55879"/>
                </a:lnTo>
                <a:lnTo>
                  <a:pt x="5133958" y="57149"/>
                </a:lnTo>
                <a:close/>
              </a:path>
              <a:path w="5166995" h="467360">
                <a:moveTo>
                  <a:pt x="32418" y="57149"/>
                </a:moveTo>
                <a:lnTo>
                  <a:pt x="32710" y="55879"/>
                </a:lnTo>
                <a:lnTo>
                  <a:pt x="33011" y="55879"/>
                </a:lnTo>
                <a:lnTo>
                  <a:pt x="32418" y="57149"/>
                </a:lnTo>
                <a:close/>
              </a:path>
              <a:path w="5166995" h="467360">
                <a:moveTo>
                  <a:pt x="5138517" y="68579"/>
                </a:moveTo>
                <a:lnTo>
                  <a:pt x="5137361" y="64769"/>
                </a:lnTo>
                <a:lnTo>
                  <a:pt x="5137577" y="64769"/>
                </a:lnTo>
                <a:lnTo>
                  <a:pt x="5136256" y="62229"/>
                </a:lnTo>
                <a:lnTo>
                  <a:pt x="5136498" y="62229"/>
                </a:lnTo>
                <a:lnTo>
                  <a:pt x="5135024" y="59689"/>
                </a:lnTo>
                <a:lnTo>
                  <a:pt x="5135291" y="59689"/>
                </a:lnTo>
                <a:lnTo>
                  <a:pt x="5133653" y="55879"/>
                </a:lnTo>
                <a:lnTo>
                  <a:pt x="5161428" y="55879"/>
                </a:lnTo>
                <a:lnTo>
                  <a:pt x="5162774" y="60959"/>
                </a:lnTo>
                <a:lnTo>
                  <a:pt x="5163764" y="63499"/>
                </a:lnTo>
                <a:lnTo>
                  <a:pt x="5164498" y="67309"/>
                </a:lnTo>
                <a:lnTo>
                  <a:pt x="5138339" y="67309"/>
                </a:lnTo>
                <a:lnTo>
                  <a:pt x="5138517" y="68579"/>
                </a:lnTo>
                <a:close/>
              </a:path>
              <a:path w="5166995" h="467360">
                <a:moveTo>
                  <a:pt x="27846" y="68579"/>
                </a:moveTo>
                <a:lnTo>
                  <a:pt x="28037" y="67309"/>
                </a:lnTo>
                <a:lnTo>
                  <a:pt x="28232" y="67309"/>
                </a:lnTo>
                <a:lnTo>
                  <a:pt x="27846" y="68579"/>
                </a:lnTo>
                <a:close/>
              </a:path>
              <a:path w="5166995" h="467360">
                <a:moveTo>
                  <a:pt x="5139330" y="71119"/>
                </a:moveTo>
                <a:lnTo>
                  <a:pt x="5138339" y="67309"/>
                </a:lnTo>
                <a:lnTo>
                  <a:pt x="5164498" y="67309"/>
                </a:lnTo>
                <a:lnTo>
                  <a:pt x="5164742" y="68579"/>
                </a:lnTo>
                <a:lnTo>
                  <a:pt x="5164869" y="68579"/>
                </a:lnTo>
                <a:lnTo>
                  <a:pt x="5165057" y="69849"/>
                </a:lnTo>
                <a:lnTo>
                  <a:pt x="5139177" y="69849"/>
                </a:lnTo>
                <a:lnTo>
                  <a:pt x="5139330" y="71119"/>
                </a:lnTo>
                <a:close/>
              </a:path>
              <a:path w="5166995" h="467360">
                <a:moveTo>
                  <a:pt x="27034" y="71119"/>
                </a:moveTo>
                <a:lnTo>
                  <a:pt x="27199" y="69849"/>
                </a:lnTo>
                <a:lnTo>
                  <a:pt x="27368" y="69849"/>
                </a:lnTo>
                <a:lnTo>
                  <a:pt x="27034" y="71119"/>
                </a:lnTo>
                <a:close/>
              </a:path>
              <a:path w="5166995" h="467360">
                <a:moveTo>
                  <a:pt x="5166432" y="384809"/>
                </a:moveTo>
                <a:lnTo>
                  <a:pt x="5141082" y="384809"/>
                </a:lnTo>
                <a:lnTo>
                  <a:pt x="5141082" y="82549"/>
                </a:lnTo>
                <a:lnTo>
                  <a:pt x="5140828" y="78739"/>
                </a:lnTo>
                <a:lnTo>
                  <a:pt x="5140422" y="76199"/>
                </a:lnTo>
                <a:lnTo>
                  <a:pt x="5139863" y="73659"/>
                </a:lnTo>
                <a:lnTo>
                  <a:pt x="5139990" y="73659"/>
                </a:lnTo>
                <a:lnTo>
                  <a:pt x="5139177" y="69849"/>
                </a:lnTo>
                <a:lnTo>
                  <a:pt x="5165057" y="69849"/>
                </a:lnTo>
                <a:lnTo>
                  <a:pt x="5165619" y="73659"/>
                </a:lnTo>
                <a:lnTo>
                  <a:pt x="5166089" y="76199"/>
                </a:lnTo>
                <a:lnTo>
                  <a:pt x="5166152" y="77469"/>
                </a:lnTo>
                <a:lnTo>
                  <a:pt x="5166431" y="81279"/>
                </a:lnTo>
                <a:lnTo>
                  <a:pt x="5166571" y="86359"/>
                </a:lnTo>
                <a:lnTo>
                  <a:pt x="5166432" y="384809"/>
                </a:lnTo>
                <a:close/>
              </a:path>
              <a:path w="5166995" h="467360">
                <a:moveTo>
                  <a:pt x="25852" y="77469"/>
                </a:moveTo>
                <a:lnTo>
                  <a:pt x="25954" y="76199"/>
                </a:lnTo>
                <a:lnTo>
                  <a:pt x="25852" y="77469"/>
                </a:lnTo>
                <a:close/>
              </a:path>
              <a:path w="5166995" h="467360">
                <a:moveTo>
                  <a:pt x="5140523" y="77469"/>
                </a:moveTo>
                <a:lnTo>
                  <a:pt x="5140303" y="76199"/>
                </a:lnTo>
                <a:lnTo>
                  <a:pt x="5140523" y="77469"/>
                </a:lnTo>
                <a:close/>
              </a:path>
              <a:path w="5166995" h="467360">
                <a:moveTo>
                  <a:pt x="25484" y="80009"/>
                </a:moveTo>
                <a:lnTo>
                  <a:pt x="25548" y="78739"/>
                </a:lnTo>
                <a:lnTo>
                  <a:pt x="25484" y="80009"/>
                </a:lnTo>
                <a:close/>
              </a:path>
              <a:path w="5166995" h="467360">
                <a:moveTo>
                  <a:pt x="5140892" y="80009"/>
                </a:moveTo>
                <a:lnTo>
                  <a:pt x="5140735" y="78739"/>
                </a:lnTo>
                <a:lnTo>
                  <a:pt x="5140892" y="80009"/>
                </a:lnTo>
                <a:close/>
              </a:path>
              <a:path w="5166995" h="467360">
                <a:moveTo>
                  <a:pt x="5165932" y="391159"/>
                </a:moveTo>
                <a:lnTo>
                  <a:pt x="5140422" y="391159"/>
                </a:lnTo>
                <a:lnTo>
                  <a:pt x="5140892" y="387349"/>
                </a:lnTo>
                <a:lnTo>
                  <a:pt x="5140921" y="386079"/>
                </a:lnTo>
                <a:lnTo>
                  <a:pt x="5141108" y="383539"/>
                </a:lnTo>
                <a:lnTo>
                  <a:pt x="5141082" y="384809"/>
                </a:lnTo>
                <a:lnTo>
                  <a:pt x="5166432" y="384809"/>
                </a:lnTo>
                <a:lnTo>
                  <a:pt x="5166338" y="387349"/>
                </a:lnTo>
                <a:lnTo>
                  <a:pt x="5166152" y="389889"/>
                </a:lnTo>
                <a:lnTo>
                  <a:pt x="5165932" y="391159"/>
                </a:lnTo>
                <a:close/>
              </a:path>
              <a:path w="5166995" h="467360">
                <a:moveTo>
                  <a:pt x="25353" y="384809"/>
                </a:moveTo>
                <a:lnTo>
                  <a:pt x="25262" y="383624"/>
                </a:lnTo>
                <a:lnTo>
                  <a:pt x="25353" y="384809"/>
                </a:lnTo>
                <a:close/>
              </a:path>
              <a:path w="5166995" h="467360">
                <a:moveTo>
                  <a:pt x="26068" y="391159"/>
                </a:moveTo>
                <a:lnTo>
                  <a:pt x="25852" y="389889"/>
                </a:lnTo>
                <a:lnTo>
                  <a:pt x="26068" y="391159"/>
                </a:lnTo>
                <a:close/>
              </a:path>
              <a:path w="5166995" h="467360">
                <a:moveTo>
                  <a:pt x="5164414" y="400049"/>
                </a:moveTo>
                <a:lnTo>
                  <a:pt x="5138339" y="400049"/>
                </a:lnTo>
                <a:lnTo>
                  <a:pt x="5139330" y="396239"/>
                </a:lnTo>
                <a:lnTo>
                  <a:pt x="5139177" y="396239"/>
                </a:lnTo>
                <a:lnTo>
                  <a:pt x="5139990" y="393699"/>
                </a:lnTo>
                <a:lnTo>
                  <a:pt x="5139863" y="393699"/>
                </a:lnTo>
                <a:lnTo>
                  <a:pt x="5140523" y="389889"/>
                </a:lnTo>
                <a:lnTo>
                  <a:pt x="5140422" y="391159"/>
                </a:lnTo>
                <a:lnTo>
                  <a:pt x="5165932" y="391159"/>
                </a:lnTo>
                <a:lnTo>
                  <a:pt x="5165619" y="393699"/>
                </a:lnTo>
                <a:lnTo>
                  <a:pt x="5164869" y="398779"/>
                </a:lnTo>
                <a:lnTo>
                  <a:pt x="5164742" y="398779"/>
                </a:lnTo>
                <a:lnTo>
                  <a:pt x="5164414" y="400049"/>
                </a:lnTo>
                <a:close/>
              </a:path>
              <a:path w="5166995" h="467360">
                <a:moveTo>
                  <a:pt x="28232" y="400049"/>
                </a:moveTo>
                <a:lnTo>
                  <a:pt x="28037" y="400049"/>
                </a:lnTo>
                <a:lnTo>
                  <a:pt x="27846" y="398779"/>
                </a:lnTo>
                <a:lnTo>
                  <a:pt x="28232" y="400049"/>
                </a:lnTo>
                <a:close/>
              </a:path>
              <a:path w="5166995" h="467360">
                <a:moveTo>
                  <a:pt x="5163758" y="402589"/>
                </a:moveTo>
                <a:lnTo>
                  <a:pt x="5137361" y="402589"/>
                </a:lnTo>
                <a:lnTo>
                  <a:pt x="5138517" y="398779"/>
                </a:lnTo>
                <a:lnTo>
                  <a:pt x="5138339" y="400049"/>
                </a:lnTo>
                <a:lnTo>
                  <a:pt x="5164414" y="400049"/>
                </a:lnTo>
                <a:lnTo>
                  <a:pt x="5163758" y="402589"/>
                </a:lnTo>
                <a:close/>
              </a:path>
              <a:path w="5166995" h="467360">
                <a:moveTo>
                  <a:pt x="29226" y="402589"/>
                </a:moveTo>
                <a:lnTo>
                  <a:pt x="29002" y="402589"/>
                </a:lnTo>
                <a:lnTo>
                  <a:pt x="28786" y="401319"/>
                </a:lnTo>
                <a:lnTo>
                  <a:pt x="29226" y="402589"/>
                </a:lnTo>
                <a:close/>
              </a:path>
              <a:path w="5166995" h="467360">
                <a:moveTo>
                  <a:pt x="5157084" y="420369"/>
                </a:moveTo>
                <a:lnTo>
                  <a:pt x="5127036" y="420369"/>
                </a:lnTo>
                <a:lnTo>
                  <a:pt x="5129220" y="417829"/>
                </a:lnTo>
                <a:lnTo>
                  <a:pt x="5128852" y="417829"/>
                </a:lnTo>
                <a:lnTo>
                  <a:pt x="5130910" y="415289"/>
                </a:lnTo>
                <a:lnTo>
                  <a:pt x="5130579" y="415289"/>
                </a:lnTo>
                <a:lnTo>
                  <a:pt x="5132497" y="412749"/>
                </a:lnTo>
                <a:lnTo>
                  <a:pt x="5132180" y="412749"/>
                </a:lnTo>
                <a:lnTo>
                  <a:pt x="5133958" y="410209"/>
                </a:lnTo>
                <a:lnTo>
                  <a:pt x="5133653" y="410209"/>
                </a:lnTo>
                <a:lnTo>
                  <a:pt x="5135291" y="407669"/>
                </a:lnTo>
                <a:lnTo>
                  <a:pt x="5135024" y="407669"/>
                </a:lnTo>
                <a:lnTo>
                  <a:pt x="5136498" y="405129"/>
                </a:lnTo>
                <a:lnTo>
                  <a:pt x="5136256" y="405129"/>
                </a:lnTo>
                <a:lnTo>
                  <a:pt x="5137577" y="401319"/>
                </a:lnTo>
                <a:lnTo>
                  <a:pt x="5137361" y="402589"/>
                </a:lnTo>
                <a:lnTo>
                  <a:pt x="5163758" y="402589"/>
                </a:lnTo>
                <a:lnTo>
                  <a:pt x="5162774" y="406399"/>
                </a:lnTo>
                <a:lnTo>
                  <a:pt x="5161428" y="410209"/>
                </a:lnTo>
                <a:lnTo>
                  <a:pt x="5161212" y="411479"/>
                </a:lnTo>
                <a:lnTo>
                  <a:pt x="5159891" y="414019"/>
                </a:lnTo>
                <a:lnTo>
                  <a:pt x="5157897" y="419099"/>
                </a:lnTo>
                <a:lnTo>
                  <a:pt x="5157084" y="420369"/>
                </a:lnTo>
                <a:close/>
              </a:path>
              <a:path w="5166995" h="467360">
                <a:moveTo>
                  <a:pt x="39721" y="420369"/>
                </a:moveTo>
                <a:lnTo>
                  <a:pt x="39340" y="420369"/>
                </a:lnTo>
                <a:lnTo>
                  <a:pt x="38946" y="419099"/>
                </a:lnTo>
                <a:lnTo>
                  <a:pt x="39721" y="420369"/>
                </a:lnTo>
                <a:close/>
              </a:path>
              <a:path w="5166995" h="467360">
                <a:moveTo>
                  <a:pt x="5155581" y="422909"/>
                </a:moveTo>
                <a:lnTo>
                  <a:pt x="5125093" y="422909"/>
                </a:lnTo>
                <a:lnTo>
                  <a:pt x="5127417" y="419099"/>
                </a:lnTo>
                <a:lnTo>
                  <a:pt x="5127036" y="420369"/>
                </a:lnTo>
                <a:lnTo>
                  <a:pt x="5157084" y="420369"/>
                </a:lnTo>
                <a:lnTo>
                  <a:pt x="5156271" y="421639"/>
                </a:lnTo>
                <a:lnTo>
                  <a:pt x="5155581" y="422909"/>
                </a:lnTo>
                <a:close/>
              </a:path>
              <a:path w="5166995" h="467360">
                <a:moveTo>
                  <a:pt x="42083" y="422909"/>
                </a:moveTo>
                <a:lnTo>
                  <a:pt x="41270" y="422909"/>
                </a:lnTo>
                <a:lnTo>
                  <a:pt x="40864" y="421639"/>
                </a:lnTo>
                <a:lnTo>
                  <a:pt x="42083" y="422909"/>
                </a:lnTo>
                <a:close/>
              </a:path>
              <a:path w="5166995" h="467360">
                <a:moveTo>
                  <a:pt x="5153452" y="426719"/>
                </a:moveTo>
                <a:lnTo>
                  <a:pt x="5120927" y="426719"/>
                </a:lnTo>
                <a:lnTo>
                  <a:pt x="5123493" y="424179"/>
                </a:lnTo>
                <a:lnTo>
                  <a:pt x="5123061" y="424179"/>
                </a:lnTo>
                <a:lnTo>
                  <a:pt x="5125499" y="421639"/>
                </a:lnTo>
                <a:lnTo>
                  <a:pt x="5125093" y="422909"/>
                </a:lnTo>
                <a:lnTo>
                  <a:pt x="5155581" y="422909"/>
                </a:lnTo>
                <a:lnTo>
                  <a:pt x="5154201" y="425449"/>
                </a:lnTo>
                <a:lnTo>
                  <a:pt x="5153452" y="426719"/>
                </a:lnTo>
                <a:close/>
              </a:path>
              <a:path w="5166995" h="467360">
                <a:moveTo>
                  <a:pt x="46331" y="426719"/>
                </a:moveTo>
                <a:lnTo>
                  <a:pt x="45436" y="426719"/>
                </a:lnTo>
                <a:lnTo>
                  <a:pt x="44991" y="425449"/>
                </a:lnTo>
                <a:lnTo>
                  <a:pt x="46331" y="426719"/>
                </a:lnTo>
                <a:close/>
              </a:path>
              <a:path w="5166995" h="467360">
                <a:moveTo>
                  <a:pt x="5151035" y="430529"/>
                </a:moveTo>
                <a:lnTo>
                  <a:pt x="5116381" y="430529"/>
                </a:lnTo>
                <a:lnTo>
                  <a:pt x="5119162" y="427989"/>
                </a:lnTo>
                <a:lnTo>
                  <a:pt x="5118692" y="427989"/>
                </a:lnTo>
                <a:lnTo>
                  <a:pt x="5121372" y="425449"/>
                </a:lnTo>
                <a:lnTo>
                  <a:pt x="5120927" y="426719"/>
                </a:lnTo>
                <a:lnTo>
                  <a:pt x="5153452" y="426719"/>
                </a:lnTo>
                <a:lnTo>
                  <a:pt x="5151953" y="429259"/>
                </a:lnTo>
                <a:lnTo>
                  <a:pt x="5151035" y="430529"/>
                </a:lnTo>
                <a:close/>
              </a:path>
              <a:path w="5166995" h="467360">
                <a:moveTo>
                  <a:pt x="50948" y="430529"/>
                </a:moveTo>
                <a:lnTo>
                  <a:pt x="49995" y="430529"/>
                </a:lnTo>
                <a:lnTo>
                  <a:pt x="49500" y="429259"/>
                </a:lnTo>
                <a:lnTo>
                  <a:pt x="50948" y="430529"/>
                </a:lnTo>
                <a:close/>
              </a:path>
              <a:path w="5166995" h="467360">
                <a:moveTo>
                  <a:pt x="5141451" y="441959"/>
                </a:moveTo>
                <a:lnTo>
                  <a:pt x="5089076" y="441959"/>
                </a:lnTo>
                <a:lnTo>
                  <a:pt x="5092708" y="440689"/>
                </a:lnTo>
                <a:lnTo>
                  <a:pt x="5095045" y="440689"/>
                </a:lnTo>
                <a:lnTo>
                  <a:pt x="5098550" y="439419"/>
                </a:lnTo>
                <a:lnTo>
                  <a:pt x="5097940" y="439419"/>
                </a:lnTo>
                <a:lnTo>
                  <a:pt x="5101369" y="438149"/>
                </a:lnTo>
                <a:lnTo>
                  <a:pt x="5100785" y="438149"/>
                </a:lnTo>
                <a:lnTo>
                  <a:pt x="5104138" y="436879"/>
                </a:lnTo>
                <a:lnTo>
                  <a:pt x="5106272" y="436879"/>
                </a:lnTo>
                <a:lnTo>
                  <a:pt x="5109459" y="434339"/>
                </a:lnTo>
                <a:lnTo>
                  <a:pt x="5108913" y="434339"/>
                </a:lnTo>
                <a:lnTo>
                  <a:pt x="5112012" y="433069"/>
                </a:lnTo>
                <a:lnTo>
                  <a:pt x="5111479" y="433069"/>
                </a:lnTo>
                <a:lnTo>
                  <a:pt x="5114476" y="431799"/>
                </a:lnTo>
                <a:lnTo>
                  <a:pt x="5113968" y="431799"/>
                </a:lnTo>
                <a:lnTo>
                  <a:pt x="5116863" y="429259"/>
                </a:lnTo>
                <a:lnTo>
                  <a:pt x="5116381" y="430529"/>
                </a:lnTo>
                <a:lnTo>
                  <a:pt x="5151035" y="430529"/>
                </a:lnTo>
                <a:lnTo>
                  <a:pt x="5149198" y="433069"/>
                </a:lnTo>
                <a:lnTo>
                  <a:pt x="5146619" y="436879"/>
                </a:lnTo>
                <a:lnTo>
                  <a:pt x="5144295" y="439419"/>
                </a:lnTo>
                <a:lnTo>
                  <a:pt x="5141451" y="441959"/>
                </a:lnTo>
                <a:close/>
              </a:path>
              <a:path w="5166995" h="467360">
                <a:moveTo>
                  <a:pt x="62809" y="436879"/>
                </a:moveTo>
                <a:lnTo>
                  <a:pt x="60092" y="436879"/>
                </a:lnTo>
                <a:lnTo>
                  <a:pt x="59533" y="435609"/>
                </a:lnTo>
                <a:lnTo>
                  <a:pt x="62809" y="436879"/>
                </a:lnTo>
                <a:close/>
              </a:path>
              <a:path w="5166995" h="467360">
                <a:moveTo>
                  <a:pt x="5106272" y="436879"/>
                </a:moveTo>
                <a:lnTo>
                  <a:pt x="5103566" y="436879"/>
                </a:lnTo>
                <a:lnTo>
                  <a:pt x="5106830" y="435609"/>
                </a:lnTo>
                <a:lnTo>
                  <a:pt x="5106272" y="436879"/>
                </a:lnTo>
                <a:close/>
              </a:path>
              <a:path w="5166995" h="467360">
                <a:moveTo>
                  <a:pt x="5089215" y="467359"/>
                </a:moveTo>
                <a:lnTo>
                  <a:pt x="77148" y="467359"/>
                </a:lnTo>
                <a:lnTo>
                  <a:pt x="73465" y="466089"/>
                </a:lnTo>
                <a:lnTo>
                  <a:pt x="5092911" y="466089"/>
                </a:lnTo>
                <a:lnTo>
                  <a:pt x="5089215" y="467359"/>
                </a:lnTo>
                <a:close/>
              </a:path>
            </a:pathLst>
          </a:custGeom>
          <a:solidFill>
            <a:srgbClr val="FFFFFF"/>
          </a:solidFill>
        </p:spPr>
        <p:txBody>
          <a:bodyPr wrap="square" lIns="0" tIns="0" rIns="0" bIns="0" rtlCol="0"/>
          <a:lstStyle/>
          <a:p>
            <a:endParaRPr/>
          </a:p>
        </p:txBody>
      </p:sp>
      <p:sp>
        <p:nvSpPr>
          <p:cNvPr id="11" name="object 11"/>
          <p:cNvSpPr/>
          <p:nvPr/>
        </p:nvSpPr>
        <p:spPr>
          <a:xfrm>
            <a:off x="972311" y="2849879"/>
            <a:ext cx="7344409" cy="378460"/>
          </a:xfrm>
          <a:custGeom>
            <a:avLst/>
            <a:gdLst/>
            <a:ahLst/>
            <a:cxnLst/>
            <a:rect l="l" t="t" r="r" b="b"/>
            <a:pathLst>
              <a:path w="7344409" h="378460">
                <a:moveTo>
                  <a:pt x="0" y="0"/>
                </a:moveTo>
                <a:lnTo>
                  <a:pt x="7344156" y="0"/>
                </a:lnTo>
                <a:lnTo>
                  <a:pt x="7344156" y="377952"/>
                </a:lnTo>
                <a:lnTo>
                  <a:pt x="0" y="377952"/>
                </a:lnTo>
                <a:lnTo>
                  <a:pt x="0" y="0"/>
                </a:lnTo>
                <a:close/>
              </a:path>
            </a:pathLst>
          </a:custGeom>
          <a:solidFill>
            <a:srgbClr val="FFFFFF"/>
          </a:solidFill>
        </p:spPr>
        <p:txBody>
          <a:bodyPr wrap="square" lIns="0" tIns="0" rIns="0" bIns="0" rtlCol="0"/>
          <a:lstStyle/>
          <a:p>
            <a:endParaRPr/>
          </a:p>
        </p:txBody>
      </p:sp>
      <p:sp>
        <p:nvSpPr>
          <p:cNvPr id="12" name="object 12"/>
          <p:cNvSpPr/>
          <p:nvPr/>
        </p:nvSpPr>
        <p:spPr>
          <a:xfrm>
            <a:off x="958900" y="2837624"/>
            <a:ext cx="7370445" cy="403860"/>
          </a:xfrm>
          <a:custGeom>
            <a:avLst/>
            <a:gdLst/>
            <a:ahLst/>
            <a:cxnLst/>
            <a:rect l="l" t="t" r="r" b="b"/>
            <a:pathLst>
              <a:path w="7370445" h="403860">
                <a:moveTo>
                  <a:pt x="7357516" y="403390"/>
                </a:moveTo>
                <a:lnTo>
                  <a:pt x="12700" y="403390"/>
                </a:lnTo>
                <a:lnTo>
                  <a:pt x="10223" y="403148"/>
                </a:lnTo>
                <a:lnTo>
                  <a:pt x="0" y="390690"/>
                </a:lnTo>
                <a:lnTo>
                  <a:pt x="0" y="12700"/>
                </a:lnTo>
                <a:lnTo>
                  <a:pt x="12700" y="0"/>
                </a:lnTo>
                <a:lnTo>
                  <a:pt x="7357516" y="0"/>
                </a:lnTo>
                <a:lnTo>
                  <a:pt x="7370216" y="12700"/>
                </a:lnTo>
                <a:lnTo>
                  <a:pt x="25400" y="12700"/>
                </a:lnTo>
                <a:lnTo>
                  <a:pt x="12700" y="25400"/>
                </a:lnTo>
                <a:lnTo>
                  <a:pt x="25400" y="25400"/>
                </a:lnTo>
                <a:lnTo>
                  <a:pt x="25400" y="377990"/>
                </a:lnTo>
                <a:lnTo>
                  <a:pt x="12700" y="377990"/>
                </a:lnTo>
                <a:lnTo>
                  <a:pt x="25400" y="390690"/>
                </a:lnTo>
                <a:lnTo>
                  <a:pt x="7370216" y="390690"/>
                </a:lnTo>
                <a:lnTo>
                  <a:pt x="7369975" y="393166"/>
                </a:lnTo>
                <a:lnTo>
                  <a:pt x="7359992" y="403148"/>
                </a:lnTo>
                <a:lnTo>
                  <a:pt x="7357516" y="403390"/>
                </a:lnTo>
                <a:close/>
              </a:path>
              <a:path w="7370445" h="403860">
                <a:moveTo>
                  <a:pt x="25400" y="25400"/>
                </a:moveTo>
                <a:lnTo>
                  <a:pt x="12700" y="25400"/>
                </a:lnTo>
                <a:lnTo>
                  <a:pt x="25400" y="12700"/>
                </a:lnTo>
                <a:lnTo>
                  <a:pt x="25400" y="25400"/>
                </a:lnTo>
                <a:close/>
              </a:path>
              <a:path w="7370445" h="403860">
                <a:moveTo>
                  <a:pt x="7344816" y="25400"/>
                </a:moveTo>
                <a:lnTo>
                  <a:pt x="25400" y="25400"/>
                </a:lnTo>
                <a:lnTo>
                  <a:pt x="25400" y="12700"/>
                </a:lnTo>
                <a:lnTo>
                  <a:pt x="7344816" y="12700"/>
                </a:lnTo>
                <a:lnTo>
                  <a:pt x="7344816" y="25400"/>
                </a:lnTo>
                <a:close/>
              </a:path>
              <a:path w="7370445" h="403860">
                <a:moveTo>
                  <a:pt x="7344816" y="390690"/>
                </a:moveTo>
                <a:lnTo>
                  <a:pt x="7344816" y="12700"/>
                </a:lnTo>
                <a:lnTo>
                  <a:pt x="7357516" y="25400"/>
                </a:lnTo>
                <a:lnTo>
                  <a:pt x="7370216" y="25400"/>
                </a:lnTo>
                <a:lnTo>
                  <a:pt x="7370216" y="377990"/>
                </a:lnTo>
                <a:lnTo>
                  <a:pt x="7357516" y="377990"/>
                </a:lnTo>
                <a:lnTo>
                  <a:pt x="7344816" y="390690"/>
                </a:lnTo>
                <a:close/>
              </a:path>
              <a:path w="7370445" h="403860">
                <a:moveTo>
                  <a:pt x="7370216" y="25400"/>
                </a:moveTo>
                <a:lnTo>
                  <a:pt x="7357516" y="25400"/>
                </a:lnTo>
                <a:lnTo>
                  <a:pt x="7344816" y="12700"/>
                </a:lnTo>
                <a:lnTo>
                  <a:pt x="7370216" y="12700"/>
                </a:lnTo>
                <a:lnTo>
                  <a:pt x="7370216" y="25400"/>
                </a:lnTo>
                <a:close/>
              </a:path>
              <a:path w="7370445" h="403860">
                <a:moveTo>
                  <a:pt x="25400" y="390690"/>
                </a:moveTo>
                <a:lnTo>
                  <a:pt x="12700" y="377990"/>
                </a:lnTo>
                <a:lnTo>
                  <a:pt x="25400" y="377990"/>
                </a:lnTo>
                <a:lnTo>
                  <a:pt x="25400" y="390690"/>
                </a:lnTo>
                <a:close/>
              </a:path>
              <a:path w="7370445" h="403860">
                <a:moveTo>
                  <a:pt x="7344816" y="390690"/>
                </a:moveTo>
                <a:lnTo>
                  <a:pt x="25400" y="390690"/>
                </a:lnTo>
                <a:lnTo>
                  <a:pt x="25400" y="377990"/>
                </a:lnTo>
                <a:lnTo>
                  <a:pt x="7344816" y="377990"/>
                </a:lnTo>
                <a:lnTo>
                  <a:pt x="7344816" y="390690"/>
                </a:lnTo>
                <a:close/>
              </a:path>
              <a:path w="7370445" h="403860">
                <a:moveTo>
                  <a:pt x="7370216" y="390690"/>
                </a:moveTo>
                <a:lnTo>
                  <a:pt x="7344816" y="390690"/>
                </a:lnTo>
                <a:lnTo>
                  <a:pt x="7357516" y="377990"/>
                </a:lnTo>
                <a:lnTo>
                  <a:pt x="7370216" y="377990"/>
                </a:lnTo>
                <a:lnTo>
                  <a:pt x="7370216" y="390690"/>
                </a:lnTo>
                <a:close/>
              </a:path>
            </a:pathLst>
          </a:custGeom>
          <a:solidFill>
            <a:srgbClr val="4F81BC"/>
          </a:solidFill>
        </p:spPr>
        <p:txBody>
          <a:bodyPr wrap="square" lIns="0" tIns="0" rIns="0" bIns="0" rtlCol="0"/>
          <a:lstStyle/>
          <a:p>
            <a:endParaRPr/>
          </a:p>
        </p:txBody>
      </p:sp>
      <p:sp>
        <p:nvSpPr>
          <p:cNvPr id="13" name="object 13"/>
          <p:cNvSpPr/>
          <p:nvPr/>
        </p:nvSpPr>
        <p:spPr>
          <a:xfrm>
            <a:off x="1339596" y="2628900"/>
            <a:ext cx="5140960" cy="443865"/>
          </a:xfrm>
          <a:custGeom>
            <a:avLst/>
            <a:gdLst/>
            <a:ahLst/>
            <a:cxnLst/>
            <a:rect l="l" t="t" r="r" b="b"/>
            <a:pathLst>
              <a:path w="5140960" h="443864">
                <a:moveTo>
                  <a:pt x="73151" y="443483"/>
                </a:moveTo>
                <a:lnTo>
                  <a:pt x="33191" y="431268"/>
                </a:lnTo>
                <a:lnTo>
                  <a:pt x="6666" y="400649"/>
                </a:lnTo>
                <a:lnTo>
                  <a:pt x="0" y="73151"/>
                </a:lnTo>
                <a:lnTo>
                  <a:pt x="1176" y="58895"/>
                </a:lnTo>
                <a:lnTo>
                  <a:pt x="19869" y="22673"/>
                </a:lnTo>
                <a:lnTo>
                  <a:pt x="55443" y="2135"/>
                </a:lnTo>
                <a:lnTo>
                  <a:pt x="5067300" y="0"/>
                </a:lnTo>
                <a:lnTo>
                  <a:pt x="5081725" y="1447"/>
                </a:lnTo>
                <a:lnTo>
                  <a:pt x="5118232" y="20755"/>
                </a:lnTo>
                <a:lnTo>
                  <a:pt x="5138571" y="56505"/>
                </a:lnTo>
                <a:lnTo>
                  <a:pt x="5140452" y="368807"/>
                </a:lnTo>
                <a:lnTo>
                  <a:pt x="5139094" y="383314"/>
                </a:lnTo>
                <a:lnTo>
                  <a:pt x="5120229" y="420027"/>
                </a:lnTo>
                <a:lnTo>
                  <a:pt x="5085010" y="441040"/>
                </a:lnTo>
                <a:lnTo>
                  <a:pt x="73151" y="443483"/>
                </a:lnTo>
                <a:close/>
              </a:path>
            </a:pathLst>
          </a:custGeom>
          <a:solidFill>
            <a:srgbClr val="4F81BC"/>
          </a:solidFill>
        </p:spPr>
        <p:txBody>
          <a:bodyPr wrap="square" lIns="0" tIns="0" rIns="0" bIns="0" rtlCol="0"/>
          <a:lstStyle/>
          <a:p>
            <a:endParaRPr/>
          </a:p>
        </p:txBody>
      </p:sp>
      <p:sp>
        <p:nvSpPr>
          <p:cNvPr id="14" name="object 14"/>
          <p:cNvSpPr/>
          <p:nvPr/>
        </p:nvSpPr>
        <p:spPr>
          <a:xfrm>
            <a:off x="1326341" y="2616352"/>
            <a:ext cx="5166995" cy="467359"/>
          </a:xfrm>
          <a:custGeom>
            <a:avLst/>
            <a:gdLst/>
            <a:ahLst/>
            <a:cxnLst/>
            <a:rect l="l" t="t" r="r" b="b"/>
            <a:pathLst>
              <a:path w="5166995" h="467360">
                <a:moveTo>
                  <a:pt x="5097178" y="1269"/>
                </a:moveTo>
                <a:lnTo>
                  <a:pt x="69198" y="1269"/>
                </a:lnTo>
                <a:lnTo>
                  <a:pt x="72830" y="0"/>
                </a:lnTo>
                <a:lnTo>
                  <a:pt x="5093546" y="0"/>
                </a:lnTo>
                <a:lnTo>
                  <a:pt x="5097178" y="1269"/>
                </a:lnTo>
                <a:close/>
              </a:path>
              <a:path w="5166995" h="467360">
                <a:moveTo>
                  <a:pt x="5097801" y="466089"/>
                </a:moveTo>
                <a:lnTo>
                  <a:pt x="68575" y="466089"/>
                </a:lnTo>
                <a:lnTo>
                  <a:pt x="60282" y="463550"/>
                </a:lnTo>
                <a:lnTo>
                  <a:pt x="56853" y="462280"/>
                </a:lnTo>
                <a:lnTo>
                  <a:pt x="52916" y="461010"/>
                </a:lnTo>
                <a:lnTo>
                  <a:pt x="49068" y="458469"/>
                </a:lnTo>
                <a:lnTo>
                  <a:pt x="48509" y="458469"/>
                </a:lnTo>
                <a:lnTo>
                  <a:pt x="44788" y="457200"/>
                </a:lnTo>
                <a:lnTo>
                  <a:pt x="41702" y="454660"/>
                </a:lnTo>
                <a:lnTo>
                  <a:pt x="38184" y="453389"/>
                </a:lnTo>
                <a:lnTo>
                  <a:pt x="34298" y="449580"/>
                </a:lnTo>
                <a:lnTo>
                  <a:pt x="31504" y="448310"/>
                </a:lnTo>
                <a:lnTo>
                  <a:pt x="27910" y="444500"/>
                </a:lnTo>
                <a:lnTo>
                  <a:pt x="24925" y="441960"/>
                </a:lnTo>
                <a:lnTo>
                  <a:pt x="22068" y="439419"/>
                </a:lnTo>
                <a:lnTo>
                  <a:pt x="19363" y="435610"/>
                </a:lnTo>
                <a:lnTo>
                  <a:pt x="16810" y="433069"/>
                </a:lnTo>
                <a:lnTo>
                  <a:pt x="14410" y="429260"/>
                </a:lnTo>
                <a:lnTo>
                  <a:pt x="12492" y="425450"/>
                </a:lnTo>
                <a:lnTo>
                  <a:pt x="10397" y="422910"/>
                </a:lnTo>
                <a:lnTo>
                  <a:pt x="8199" y="417830"/>
                </a:lnTo>
                <a:lnTo>
                  <a:pt x="6485" y="414019"/>
                </a:lnTo>
                <a:lnTo>
                  <a:pt x="4948" y="410210"/>
                </a:lnTo>
                <a:lnTo>
                  <a:pt x="3602" y="406400"/>
                </a:lnTo>
                <a:lnTo>
                  <a:pt x="2446" y="402589"/>
                </a:lnTo>
                <a:lnTo>
                  <a:pt x="1621" y="398780"/>
                </a:lnTo>
                <a:lnTo>
                  <a:pt x="1494" y="397510"/>
                </a:lnTo>
                <a:lnTo>
                  <a:pt x="745" y="393700"/>
                </a:lnTo>
                <a:lnTo>
                  <a:pt x="211" y="389889"/>
                </a:lnTo>
                <a:lnTo>
                  <a:pt x="25" y="387350"/>
                </a:lnTo>
                <a:lnTo>
                  <a:pt x="0" y="80010"/>
                </a:lnTo>
                <a:lnTo>
                  <a:pt x="211" y="77469"/>
                </a:lnTo>
                <a:lnTo>
                  <a:pt x="745" y="72389"/>
                </a:lnTo>
                <a:lnTo>
                  <a:pt x="1494" y="68580"/>
                </a:lnTo>
                <a:lnTo>
                  <a:pt x="2446" y="64769"/>
                </a:lnTo>
                <a:lnTo>
                  <a:pt x="10397" y="44450"/>
                </a:lnTo>
                <a:lnTo>
                  <a:pt x="12175" y="40639"/>
                </a:lnTo>
                <a:lnTo>
                  <a:pt x="14410" y="38100"/>
                </a:lnTo>
                <a:lnTo>
                  <a:pt x="16810" y="34289"/>
                </a:lnTo>
                <a:lnTo>
                  <a:pt x="19363" y="30480"/>
                </a:lnTo>
                <a:lnTo>
                  <a:pt x="22474" y="27939"/>
                </a:lnTo>
                <a:lnTo>
                  <a:pt x="25357" y="24130"/>
                </a:lnTo>
                <a:lnTo>
                  <a:pt x="27910" y="21589"/>
                </a:lnTo>
                <a:lnTo>
                  <a:pt x="31504" y="19050"/>
                </a:lnTo>
                <a:lnTo>
                  <a:pt x="34781" y="16510"/>
                </a:lnTo>
                <a:lnTo>
                  <a:pt x="38184" y="13969"/>
                </a:lnTo>
                <a:lnTo>
                  <a:pt x="41702" y="11430"/>
                </a:lnTo>
                <a:lnTo>
                  <a:pt x="44788" y="10160"/>
                </a:lnTo>
                <a:lnTo>
                  <a:pt x="49068" y="7619"/>
                </a:lnTo>
                <a:lnTo>
                  <a:pt x="52916" y="6350"/>
                </a:lnTo>
                <a:lnTo>
                  <a:pt x="56853" y="3810"/>
                </a:lnTo>
                <a:lnTo>
                  <a:pt x="64994" y="1269"/>
                </a:lnTo>
                <a:lnTo>
                  <a:pt x="5101369" y="1269"/>
                </a:lnTo>
                <a:lnTo>
                  <a:pt x="5109510" y="3810"/>
                </a:lnTo>
                <a:lnTo>
                  <a:pt x="5110107" y="5080"/>
                </a:lnTo>
                <a:lnTo>
                  <a:pt x="5114031" y="6350"/>
                </a:lnTo>
                <a:lnTo>
                  <a:pt x="5117295" y="7619"/>
                </a:lnTo>
                <a:lnTo>
                  <a:pt x="5121042" y="10160"/>
                </a:lnTo>
                <a:lnTo>
                  <a:pt x="5125195" y="11430"/>
                </a:lnTo>
                <a:lnTo>
                  <a:pt x="5128192" y="13969"/>
                </a:lnTo>
                <a:lnTo>
                  <a:pt x="5132078" y="16510"/>
                </a:lnTo>
                <a:lnTo>
                  <a:pt x="5134859" y="19050"/>
                </a:lnTo>
                <a:lnTo>
                  <a:pt x="5138009" y="21589"/>
                </a:lnTo>
                <a:lnTo>
                  <a:pt x="5141019" y="24130"/>
                </a:lnTo>
                <a:lnTo>
                  <a:pt x="83460" y="24130"/>
                </a:lnTo>
                <a:lnTo>
                  <a:pt x="79713" y="25400"/>
                </a:lnTo>
                <a:lnTo>
                  <a:pt x="74278" y="25400"/>
                </a:lnTo>
                <a:lnTo>
                  <a:pt x="70709" y="26669"/>
                </a:lnTo>
                <a:lnTo>
                  <a:pt x="68423" y="26669"/>
                </a:lnTo>
                <a:lnTo>
                  <a:pt x="64994" y="27939"/>
                </a:lnTo>
                <a:lnTo>
                  <a:pt x="65578" y="27939"/>
                </a:lnTo>
                <a:lnTo>
                  <a:pt x="62238" y="29210"/>
                </a:lnTo>
                <a:lnTo>
                  <a:pt x="62809" y="29210"/>
                </a:lnTo>
                <a:lnTo>
                  <a:pt x="59533" y="30480"/>
                </a:lnTo>
                <a:lnTo>
                  <a:pt x="60092" y="30480"/>
                </a:lnTo>
                <a:lnTo>
                  <a:pt x="56917" y="31750"/>
                </a:lnTo>
                <a:lnTo>
                  <a:pt x="57450" y="31750"/>
                </a:lnTo>
                <a:lnTo>
                  <a:pt x="54364" y="33019"/>
                </a:lnTo>
                <a:lnTo>
                  <a:pt x="54885" y="33019"/>
                </a:lnTo>
                <a:lnTo>
                  <a:pt x="53386" y="34289"/>
                </a:lnTo>
                <a:lnTo>
                  <a:pt x="52395" y="34289"/>
                </a:lnTo>
                <a:lnTo>
                  <a:pt x="49500" y="36830"/>
                </a:lnTo>
                <a:lnTo>
                  <a:pt x="49995" y="36830"/>
                </a:lnTo>
                <a:lnTo>
                  <a:pt x="48598" y="38100"/>
                </a:lnTo>
                <a:lnTo>
                  <a:pt x="47671" y="38100"/>
                </a:lnTo>
                <a:lnTo>
                  <a:pt x="44991" y="40639"/>
                </a:lnTo>
                <a:lnTo>
                  <a:pt x="45436" y="40639"/>
                </a:lnTo>
                <a:lnTo>
                  <a:pt x="44160" y="41910"/>
                </a:lnTo>
                <a:lnTo>
                  <a:pt x="43302" y="41910"/>
                </a:lnTo>
                <a:lnTo>
                  <a:pt x="40864" y="44450"/>
                </a:lnTo>
                <a:lnTo>
                  <a:pt x="41270" y="44450"/>
                </a:lnTo>
                <a:lnTo>
                  <a:pt x="38946" y="46989"/>
                </a:lnTo>
                <a:lnTo>
                  <a:pt x="39340" y="46989"/>
                </a:lnTo>
                <a:lnTo>
                  <a:pt x="37143" y="49530"/>
                </a:lnTo>
                <a:lnTo>
                  <a:pt x="37511" y="49530"/>
                </a:lnTo>
                <a:lnTo>
                  <a:pt x="36482" y="50800"/>
                </a:lnTo>
                <a:lnTo>
                  <a:pt x="35797" y="50800"/>
                </a:lnTo>
                <a:lnTo>
                  <a:pt x="34518" y="53339"/>
                </a:lnTo>
                <a:lnTo>
                  <a:pt x="34196" y="53339"/>
                </a:lnTo>
                <a:lnTo>
                  <a:pt x="33011" y="55880"/>
                </a:lnTo>
                <a:lnTo>
                  <a:pt x="32710" y="55880"/>
                </a:lnTo>
                <a:lnTo>
                  <a:pt x="31627" y="58419"/>
                </a:lnTo>
                <a:lnTo>
                  <a:pt x="31352" y="58419"/>
                </a:lnTo>
                <a:lnTo>
                  <a:pt x="29866" y="62230"/>
                </a:lnTo>
                <a:lnTo>
                  <a:pt x="30107" y="62230"/>
                </a:lnTo>
                <a:lnTo>
                  <a:pt x="28786" y="64769"/>
                </a:lnTo>
                <a:lnTo>
                  <a:pt x="29002" y="64769"/>
                </a:lnTo>
                <a:lnTo>
                  <a:pt x="27846" y="67310"/>
                </a:lnTo>
                <a:lnTo>
                  <a:pt x="28037" y="67310"/>
                </a:lnTo>
                <a:lnTo>
                  <a:pt x="27368" y="69850"/>
                </a:lnTo>
                <a:lnTo>
                  <a:pt x="27199" y="69850"/>
                </a:lnTo>
                <a:lnTo>
                  <a:pt x="26373" y="73660"/>
                </a:lnTo>
                <a:lnTo>
                  <a:pt x="25852" y="76200"/>
                </a:lnTo>
                <a:lnTo>
                  <a:pt x="25641" y="78739"/>
                </a:lnTo>
                <a:lnTo>
                  <a:pt x="25353" y="81280"/>
                </a:lnTo>
                <a:lnTo>
                  <a:pt x="25294" y="82550"/>
                </a:lnTo>
                <a:lnTo>
                  <a:pt x="25205" y="86360"/>
                </a:lnTo>
                <a:lnTo>
                  <a:pt x="25192" y="381000"/>
                </a:lnTo>
                <a:lnTo>
                  <a:pt x="25256" y="383539"/>
                </a:lnTo>
                <a:lnTo>
                  <a:pt x="25450" y="386080"/>
                </a:lnTo>
                <a:lnTo>
                  <a:pt x="25484" y="387350"/>
                </a:lnTo>
                <a:lnTo>
                  <a:pt x="25954" y="391160"/>
                </a:lnTo>
                <a:lnTo>
                  <a:pt x="26500" y="393700"/>
                </a:lnTo>
                <a:lnTo>
                  <a:pt x="26648" y="393700"/>
                </a:lnTo>
                <a:lnTo>
                  <a:pt x="27199" y="396239"/>
                </a:lnTo>
                <a:lnTo>
                  <a:pt x="27034" y="396239"/>
                </a:lnTo>
                <a:lnTo>
                  <a:pt x="28037" y="398780"/>
                </a:lnTo>
                <a:lnTo>
                  <a:pt x="27846" y="398780"/>
                </a:lnTo>
                <a:lnTo>
                  <a:pt x="29002" y="402589"/>
                </a:lnTo>
                <a:lnTo>
                  <a:pt x="29226" y="402589"/>
                </a:lnTo>
                <a:lnTo>
                  <a:pt x="30107" y="405130"/>
                </a:lnTo>
                <a:lnTo>
                  <a:pt x="30361" y="405130"/>
                </a:lnTo>
                <a:lnTo>
                  <a:pt x="31352" y="407669"/>
                </a:lnTo>
                <a:lnTo>
                  <a:pt x="31085" y="407669"/>
                </a:lnTo>
                <a:lnTo>
                  <a:pt x="32710" y="410210"/>
                </a:lnTo>
                <a:lnTo>
                  <a:pt x="32418" y="410210"/>
                </a:lnTo>
                <a:lnTo>
                  <a:pt x="34196" y="412750"/>
                </a:lnTo>
                <a:lnTo>
                  <a:pt x="33879" y="412750"/>
                </a:lnTo>
                <a:lnTo>
                  <a:pt x="35797" y="415289"/>
                </a:lnTo>
                <a:lnTo>
                  <a:pt x="35454" y="415289"/>
                </a:lnTo>
                <a:lnTo>
                  <a:pt x="37511" y="417830"/>
                </a:lnTo>
                <a:lnTo>
                  <a:pt x="37143" y="417830"/>
                </a:lnTo>
                <a:lnTo>
                  <a:pt x="39340" y="420369"/>
                </a:lnTo>
                <a:lnTo>
                  <a:pt x="40108" y="420369"/>
                </a:lnTo>
                <a:lnTo>
                  <a:pt x="41270" y="421639"/>
                </a:lnTo>
                <a:lnTo>
                  <a:pt x="40864" y="421639"/>
                </a:lnTo>
                <a:lnTo>
                  <a:pt x="43302" y="424180"/>
                </a:lnTo>
                <a:lnTo>
                  <a:pt x="42883" y="424180"/>
                </a:lnTo>
                <a:lnTo>
                  <a:pt x="45436" y="426719"/>
                </a:lnTo>
                <a:lnTo>
                  <a:pt x="46331" y="426719"/>
                </a:lnTo>
                <a:lnTo>
                  <a:pt x="47671" y="427989"/>
                </a:lnTo>
                <a:lnTo>
                  <a:pt x="47201" y="427989"/>
                </a:lnTo>
                <a:lnTo>
                  <a:pt x="49995" y="430530"/>
                </a:lnTo>
                <a:lnTo>
                  <a:pt x="50948" y="430530"/>
                </a:lnTo>
                <a:lnTo>
                  <a:pt x="52395" y="431800"/>
                </a:lnTo>
                <a:lnTo>
                  <a:pt x="51887" y="431800"/>
                </a:lnTo>
                <a:lnTo>
                  <a:pt x="54885" y="433069"/>
                </a:lnTo>
                <a:lnTo>
                  <a:pt x="54364" y="433069"/>
                </a:lnTo>
                <a:lnTo>
                  <a:pt x="57450" y="434339"/>
                </a:lnTo>
                <a:lnTo>
                  <a:pt x="56917" y="434339"/>
                </a:lnTo>
                <a:lnTo>
                  <a:pt x="60092" y="435610"/>
                </a:lnTo>
                <a:lnTo>
                  <a:pt x="59533" y="435610"/>
                </a:lnTo>
                <a:lnTo>
                  <a:pt x="62809" y="436880"/>
                </a:lnTo>
                <a:lnTo>
                  <a:pt x="62238" y="436880"/>
                </a:lnTo>
                <a:lnTo>
                  <a:pt x="65578" y="438150"/>
                </a:lnTo>
                <a:lnTo>
                  <a:pt x="64994" y="438150"/>
                </a:lnTo>
                <a:lnTo>
                  <a:pt x="68423" y="439419"/>
                </a:lnTo>
                <a:lnTo>
                  <a:pt x="67826" y="439419"/>
                </a:lnTo>
                <a:lnTo>
                  <a:pt x="71331" y="440689"/>
                </a:lnTo>
                <a:lnTo>
                  <a:pt x="73655" y="440689"/>
                </a:lnTo>
                <a:lnTo>
                  <a:pt x="77287" y="441960"/>
                </a:lnTo>
                <a:lnTo>
                  <a:pt x="5141451" y="441960"/>
                </a:lnTo>
                <a:lnTo>
                  <a:pt x="5138009" y="445769"/>
                </a:lnTo>
                <a:lnTo>
                  <a:pt x="5135329" y="447039"/>
                </a:lnTo>
                <a:lnTo>
                  <a:pt x="5132078" y="449580"/>
                </a:lnTo>
                <a:lnTo>
                  <a:pt x="5128192" y="453389"/>
                </a:lnTo>
                <a:lnTo>
                  <a:pt x="5125195" y="454660"/>
                </a:lnTo>
                <a:lnTo>
                  <a:pt x="5121042" y="457200"/>
                </a:lnTo>
                <a:lnTo>
                  <a:pt x="5117854" y="458469"/>
                </a:lnTo>
                <a:lnTo>
                  <a:pt x="5114031" y="461010"/>
                </a:lnTo>
                <a:lnTo>
                  <a:pt x="5110107" y="462280"/>
                </a:lnTo>
                <a:lnTo>
                  <a:pt x="5097801" y="466089"/>
                </a:lnTo>
                <a:close/>
              </a:path>
              <a:path w="5166995" h="467360">
                <a:moveTo>
                  <a:pt x="5114476" y="35560"/>
                </a:moveTo>
                <a:lnTo>
                  <a:pt x="5111479" y="33019"/>
                </a:lnTo>
                <a:lnTo>
                  <a:pt x="5112012" y="33019"/>
                </a:lnTo>
                <a:lnTo>
                  <a:pt x="5108913" y="31750"/>
                </a:lnTo>
                <a:lnTo>
                  <a:pt x="5109459" y="31750"/>
                </a:lnTo>
                <a:lnTo>
                  <a:pt x="5106272" y="30480"/>
                </a:lnTo>
                <a:lnTo>
                  <a:pt x="5106830" y="30480"/>
                </a:lnTo>
                <a:lnTo>
                  <a:pt x="5103566" y="29210"/>
                </a:lnTo>
                <a:lnTo>
                  <a:pt x="5104138" y="29210"/>
                </a:lnTo>
                <a:lnTo>
                  <a:pt x="5100785" y="27939"/>
                </a:lnTo>
                <a:lnTo>
                  <a:pt x="5101369" y="27939"/>
                </a:lnTo>
                <a:lnTo>
                  <a:pt x="5097940" y="26669"/>
                </a:lnTo>
                <a:lnTo>
                  <a:pt x="5095654" y="26669"/>
                </a:lnTo>
                <a:lnTo>
                  <a:pt x="5092086" y="25400"/>
                </a:lnTo>
                <a:lnTo>
                  <a:pt x="5086650" y="25400"/>
                </a:lnTo>
                <a:lnTo>
                  <a:pt x="5082904" y="24130"/>
                </a:lnTo>
                <a:lnTo>
                  <a:pt x="5141019" y="24130"/>
                </a:lnTo>
                <a:lnTo>
                  <a:pt x="5143889" y="27939"/>
                </a:lnTo>
                <a:lnTo>
                  <a:pt x="5147000" y="30480"/>
                </a:lnTo>
                <a:lnTo>
                  <a:pt x="5149198" y="34289"/>
                </a:lnTo>
                <a:lnTo>
                  <a:pt x="5113968" y="34289"/>
                </a:lnTo>
                <a:lnTo>
                  <a:pt x="5114476" y="35560"/>
                </a:lnTo>
                <a:close/>
              </a:path>
              <a:path w="5166995" h="467360">
                <a:moveTo>
                  <a:pt x="67826" y="27939"/>
                </a:moveTo>
                <a:lnTo>
                  <a:pt x="68423" y="26669"/>
                </a:lnTo>
                <a:lnTo>
                  <a:pt x="71331" y="26669"/>
                </a:lnTo>
                <a:lnTo>
                  <a:pt x="67826" y="27939"/>
                </a:lnTo>
                <a:close/>
              </a:path>
              <a:path w="5166995" h="467360">
                <a:moveTo>
                  <a:pt x="5098550" y="27939"/>
                </a:moveTo>
                <a:lnTo>
                  <a:pt x="5095045" y="26669"/>
                </a:lnTo>
                <a:lnTo>
                  <a:pt x="5097940" y="26669"/>
                </a:lnTo>
                <a:lnTo>
                  <a:pt x="5098550" y="27939"/>
                </a:lnTo>
                <a:close/>
              </a:path>
              <a:path w="5166995" h="467360">
                <a:moveTo>
                  <a:pt x="51887" y="35560"/>
                </a:moveTo>
                <a:lnTo>
                  <a:pt x="52395" y="34289"/>
                </a:lnTo>
                <a:lnTo>
                  <a:pt x="53386" y="34289"/>
                </a:lnTo>
                <a:lnTo>
                  <a:pt x="51887" y="35560"/>
                </a:lnTo>
                <a:close/>
              </a:path>
              <a:path w="5166995" h="467360">
                <a:moveTo>
                  <a:pt x="5119162" y="39369"/>
                </a:moveTo>
                <a:lnTo>
                  <a:pt x="5116381" y="36830"/>
                </a:lnTo>
                <a:lnTo>
                  <a:pt x="5116863" y="36830"/>
                </a:lnTo>
                <a:lnTo>
                  <a:pt x="5113968" y="34289"/>
                </a:lnTo>
                <a:lnTo>
                  <a:pt x="5149198" y="34289"/>
                </a:lnTo>
                <a:lnTo>
                  <a:pt x="5151611" y="36830"/>
                </a:lnTo>
                <a:lnTo>
                  <a:pt x="5151953" y="38100"/>
                </a:lnTo>
                <a:lnTo>
                  <a:pt x="5118692" y="38100"/>
                </a:lnTo>
                <a:lnTo>
                  <a:pt x="5119162" y="39369"/>
                </a:lnTo>
                <a:close/>
              </a:path>
              <a:path w="5166995" h="467360">
                <a:moveTo>
                  <a:pt x="47201" y="39369"/>
                </a:moveTo>
                <a:lnTo>
                  <a:pt x="47671" y="38100"/>
                </a:lnTo>
                <a:lnTo>
                  <a:pt x="48598" y="38100"/>
                </a:lnTo>
                <a:lnTo>
                  <a:pt x="47201" y="39369"/>
                </a:lnTo>
                <a:close/>
              </a:path>
              <a:path w="5166995" h="467360">
                <a:moveTo>
                  <a:pt x="5123493" y="43180"/>
                </a:moveTo>
                <a:lnTo>
                  <a:pt x="5120927" y="40639"/>
                </a:lnTo>
                <a:lnTo>
                  <a:pt x="5121372" y="40639"/>
                </a:lnTo>
                <a:lnTo>
                  <a:pt x="5118692" y="38100"/>
                </a:lnTo>
                <a:lnTo>
                  <a:pt x="5151953" y="38100"/>
                </a:lnTo>
                <a:lnTo>
                  <a:pt x="5154201" y="40639"/>
                </a:lnTo>
                <a:lnTo>
                  <a:pt x="5154891" y="41910"/>
                </a:lnTo>
                <a:lnTo>
                  <a:pt x="5123061" y="41910"/>
                </a:lnTo>
                <a:lnTo>
                  <a:pt x="5123493" y="43180"/>
                </a:lnTo>
                <a:close/>
              </a:path>
              <a:path w="5166995" h="467360">
                <a:moveTo>
                  <a:pt x="42883" y="43180"/>
                </a:moveTo>
                <a:lnTo>
                  <a:pt x="43302" y="41910"/>
                </a:lnTo>
                <a:lnTo>
                  <a:pt x="44160" y="41910"/>
                </a:lnTo>
                <a:lnTo>
                  <a:pt x="42883" y="43180"/>
                </a:lnTo>
                <a:close/>
              </a:path>
              <a:path w="5166995" h="467360">
                <a:moveTo>
                  <a:pt x="5130910" y="52069"/>
                </a:moveTo>
                <a:lnTo>
                  <a:pt x="5128852" y="49530"/>
                </a:lnTo>
                <a:lnTo>
                  <a:pt x="5129220" y="49530"/>
                </a:lnTo>
                <a:lnTo>
                  <a:pt x="5127036" y="46989"/>
                </a:lnTo>
                <a:lnTo>
                  <a:pt x="5127417" y="46989"/>
                </a:lnTo>
                <a:lnTo>
                  <a:pt x="5125093" y="44450"/>
                </a:lnTo>
                <a:lnTo>
                  <a:pt x="5125499" y="44450"/>
                </a:lnTo>
                <a:lnTo>
                  <a:pt x="5123061" y="41910"/>
                </a:lnTo>
                <a:lnTo>
                  <a:pt x="5154891" y="41910"/>
                </a:lnTo>
                <a:lnTo>
                  <a:pt x="5156271" y="44450"/>
                </a:lnTo>
                <a:lnTo>
                  <a:pt x="5157897" y="48260"/>
                </a:lnTo>
                <a:lnTo>
                  <a:pt x="5159226" y="50800"/>
                </a:lnTo>
                <a:lnTo>
                  <a:pt x="5130579" y="50800"/>
                </a:lnTo>
                <a:lnTo>
                  <a:pt x="5130910" y="52069"/>
                </a:lnTo>
                <a:close/>
              </a:path>
              <a:path w="5166995" h="467360">
                <a:moveTo>
                  <a:pt x="35454" y="52069"/>
                </a:moveTo>
                <a:lnTo>
                  <a:pt x="35797" y="50800"/>
                </a:lnTo>
                <a:lnTo>
                  <a:pt x="36482" y="50800"/>
                </a:lnTo>
                <a:lnTo>
                  <a:pt x="35454" y="52069"/>
                </a:lnTo>
                <a:close/>
              </a:path>
              <a:path w="5166995" h="467360">
                <a:moveTo>
                  <a:pt x="5132497" y="54610"/>
                </a:moveTo>
                <a:lnTo>
                  <a:pt x="5130579" y="50800"/>
                </a:lnTo>
                <a:lnTo>
                  <a:pt x="5159226" y="50800"/>
                </a:lnTo>
                <a:lnTo>
                  <a:pt x="5159891" y="52069"/>
                </a:lnTo>
                <a:lnTo>
                  <a:pt x="5160403" y="53339"/>
                </a:lnTo>
                <a:lnTo>
                  <a:pt x="5132180" y="53339"/>
                </a:lnTo>
                <a:lnTo>
                  <a:pt x="5132497" y="54610"/>
                </a:lnTo>
                <a:close/>
              </a:path>
              <a:path w="5166995" h="467360">
                <a:moveTo>
                  <a:pt x="33879" y="54610"/>
                </a:moveTo>
                <a:lnTo>
                  <a:pt x="34196" y="53339"/>
                </a:lnTo>
                <a:lnTo>
                  <a:pt x="34518" y="53339"/>
                </a:lnTo>
                <a:lnTo>
                  <a:pt x="33879" y="54610"/>
                </a:lnTo>
                <a:close/>
              </a:path>
              <a:path w="5166995" h="467360">
                <a:moveTo>
                  <a:pt x="5133958" y="57150"/>
                </a:moveTo>
                <a:lnTo>
                  <a:pt x="5132180" y="53339"/>
                </a:lnTo>
                <a:lnTo>
                  <a:pt x="5160403" y="53339"/>
                </a:lnTo>
                <a:lnTo>
                  <a:pt x="5161428" y="55880"/>
                </a:lnTo>
                <a:lnTo>
                  <a:pt x="5133653" y="55880"/>
                </a:lnTo>
                <a:lnTo>
                  <a:pt x="5133958" y="57150"/>
                </a:lnTo>
                <a:close/>
              </a:path>
              <a:path w="5166995" h="467360">
                <a:moveTo>
                  <a:pt x="32418" y="57150"/>
                </a:moveTo>
                <a:lnTo>
                  <a:pt x="32710" y="55880"/>
                </a:lnTo>
                <a:lnTo>
                  <a:pt x="33011" y="55880"/>
                </a:lnTo>
                <a:lnTo>
                  <a:pt x="32418" y="57150"/>
                </a:lnTo>
                <a:close/>
              </a:path>
              <a:path w="5166995" h="467360">
                <a:moveTo>
                  <a:pt x="5135291" y="59689"/>
                </a:moveTo>
                <a:lnTo>
                  <a:pt x="5133653" y="55880"/>
                </a:lnTo>
                <a:lnTo>
                  <a:pt x="5161428" y="55880"/>
                </a:lnTo>
                <a:lnTo>
                  <a:pt x="5162325" y="58419"/>
                </a:lnTo>
                <a:lnTo>
                  <a:pt x="5135024" y="58419"/>
                </a:lnTo>
                <a:lnTo>
                  <a:pt x="5135291" y="59689"/>
                </a:lnTo>
                <a:close/>
              </a:path>
              <a:path w="5166995" h="467360">
                <a:moveTo>
                  <a:pt x="31085" y="59689"/>
                </a:moveTo>
                <a:lnTo>
                  <a:pt x="31352" y="58419"/>
                </a:lnTo>
                <a:lnTo>
                  <a:pt x="31627" y="58419"/>
                </a:lnTo>
                <a:lnTo>
                  <a:pt x="31085" y="59689"/>
                </a:lnTo>
                <a:close/>
              </a:path>
              <a:path w="5166995" h="467360">
                <a:moveTo>
                  <a:pt x="5139330" y="71119"/>
                </a:moveTo>
                <a:lnTo>
                  <a:pt x="5138339" y="67310"/>
                </a:lnTo>
                <a:lnTo>
                  <a:pt x="5138517" y="67310"/>
                </a:lnTo>
                <a:lnTo>
                  <a:pt x="5137361" y="64769"/>
                </a:lnTo>
                <a:lnTo>
                  <a:pt x="5137577" y="64769"/>
                </a:lnTo>
                <a:lnTo>
                  <a:pt x="5136256" y="62230"/>
                </a:lnTo>
                <a:lnTo>
                  <a:pt x="5136498" y="62230"/>
                </a:lnTo>
                <a:lnTo>
                  <a:pt x="5135024" y="58419"/>
                </a:lnTo>
                <a:lnTo>
                  <a:pt x="5162325" y="58419"/>
                </a:lnTo>
                <a:lnTo>
                  <a:pt x="5162774" y="59689"/>
                </a:lnTo>
                <a:lnTo>
                  <a:pt x="5163764" y="63500"/>
                </a:lnTo>
                <a:lnTo>
                  <a:pt x="5164742" y="68580"/>
                </a:lnTo>
                <a:lnTo>
                  <a:pt x="5164869" y="68580"/>
                </a:lnTo>
                <a:lnTo>
                  <a:pt x="5165119" y="69850"/>
                </a:lnTo>
                <a:lnTo>
                  <a:pt x="5139177" y="69850"/>
                </a:lnTo>
                <a:lnTo>
                  <a:pt x="5139330" y="71119"/>
                </a:lnTo>
                <a:close/>
              </a:path>
              <a:path w="5166995" h="467360">
                <a:moveTo>
                  <a:pt x="27034" y="71119"/>
                </a:moveTo>
                <a:lnTo>
                  <a:pt x="27199" y="69850"/>
                </a:lnTo>
                <a:lnTo>
                  <a:pt x="27368" y="69850"/>
                </a:lnTo>
                <a:lnTo>
                  <a:pt x="27034" y="71119"/>
                </a:lnTo>
                <a:close/>
              </a:path>
              <a:path w="5166995" h="467360">
                <a:moveTo>
                  <a:pt x="5166432" y="384810"/>
                </a:moveTo>
                <a:lnTo>
                  <a:pt x="5141082" y="384810"/>
                </a:lnTo>
                <a:lnTo>
                  <a:pt x="5141082" y="82550"/>
                </a:lnTo>
                <a:lnTo>
                  <a:pt x="5140828" y="78739"/>
                </a:lnTo>
                <a:lnTo>
                  <a:pt x="5140422" y="76200"/>
                </a:lnTo>
                <a:lnTo>
                  <a:pt x="5139863" y="73660"/>
                </a:lnTo>
                <a:lnTo>
                  <a:pt x="5139990" y="73660"/>
                </a:lnTo>
                <a:lnTo>
                  <a:pt x="5139177" y="69850"/>
                </a:lnTo>
                <a:lnTo>
                  <a:pt x="5165119" y="69850"/>
                </a:lnTo>
                <a:lnTo>
                  <a:pt x="5165619" y="72389"/>
                </a:lnTo>
                <a:lnTo>
                  <a:pt x="5166089" y="76200"/>
                </a:lnTo>
                <a:lnTo>
                  <a:pt x="5166152" y="77469"/>
                </a:lnTo>
                <a:lnTo>
                  <a:pt x="5166431" y="81280"/>
                </a:lnTo>
                <a:lnTo>
                  <a:pt x="5166571" y="86360"/>
                </a:lnTo>
                <a:lnTo>
                  <a:pt x="5166432" y="384810"/>
                </a:lnTo>
                <a:close/>
              </a:path>
              <a:path w="5166995" h="467360">
                <a:moveTo>
                  <a:pt x="25484" y="80010"/>
                </a:moveTo>
                <a:lnTo>
                  <a:pt x="25548" y="78739"/>
                </a:lnTo>
                <a:lnTo>
                  <a:pt x="25484" y="80010"/>
                </a:lnTo>
                <a:close/>
              </a:path>
              <a:path w="5166995" h="467360">
                <a:moveTo>
                  <a:pt x="5140892" y="80010"/>
                </a:moveTo>
                <a:lnTo>
                  <a:pt x="5140735" y="78739"/>
                </a:lnTo>
                <a:lnTo>
                  <a:pt x="5140892" y="80010"/>
                </a:lnTo>
                <a:close/>
              </a:path>
              <a:path w="5166995" h="467360">
                <a:moveTo>
                  <a:pt x="5165932" y="391160"/>
                </a:moveTo>
                <a:lnTo>
                  <a:pt x="5140422" y="391160"/>
                </a:lnTo>
                <a:lnTo>
                  <a:pt x="5140892" y="387350"/>
                </a:lnTo>
                <a:lnTo>
                  <a:pt x="5140921" y="386080"/>
                </a:lnTo>
                <a:lnTo>
                  <a:pt x="5141108" y="383539"/>
                </a:lnTo>
                <a:lnTo>
                  <a:pt x="5141082" y="384810"/>
                </a:lnTo>
                <a:lnTo>
                  <a:pt x="5166432" y="384810"/>
                </a:lnTo>
                <a:lnTo>
                  <a:pt x="5166338" y="387350"/>
                </a:lnTo>
                <a:lnTo>
                  <a:pt x="5166152" y="389889"/>
                </a:lnTo>
                <a:lnTo>
                  <a:pt x="5165932" y="391160"/>
                </a:lnTo>
                <a:close/>
              </a:path>
              <a:path w="5166995" h="467360">
                <a:moveTo>
                  <a:pt x="25353" y="384810"/>
                </a:moveTo>
                <a:lnTo>
                  <a:pt x="25262" y="383624"/>
                </a:lnTo>
                <a:lnTo>
                  <a:pt x="25353" y="384810"/>
                </a:lnTo>
                <a:close/>
              </a:path>
              <a:path w="5166995" h="467360">
                <a:moveTo>
                  <a:pt x="26068" y="391160"/>
                </a:moveTo>
                <a:lnTo>
                  <a:pt x="25852" y="389889"/>
                </a:lnTo>
                <a:lnTo>
                  <a:pt x="26068" y="391160"/>
                </a:lnTo>
                <a:close/>
              </a:path>
              <a:path w="5166995" h="467360">
                <a:moveTo>
                  <a:pt x="5165619" y="393700"/>
                </a:moveTo>
                <a:lnTo>
                  <a:pt x="5139863" y="393700"/>
                </a:lnTo>
                <a:lnTo>
                  <a:pt x="5140523" y="389889"/>
                </a:lnTo>
                <a:lnTo>
                  <a:pt x="5140422" y="391160"/>
                </a:lnTo>
                <a:lnTo>
                  <a:pt x="5165932" y="391160"/>
                </a:lnTo>
                <a:lnTo>
                  <a:pt x="5165619" y="393700"/>
                </a:lnTo>
                <a:close/>
              </a:path>
              <a:path w="5166995" h="467360">
                <a:moveTo>
                  <a:pt x="26648" y="393700"/>
                </a:moveTo>
                <a:lnTo>
                  <a:pt x="26500" y="393700"/>
                </a:lnTo>
                <a:lnTo>
                  <a:pt x="26373" y="392430"/>
                </a:lnTo>
                <a:lnTo>
                  <a:pt x="26648" y="393700"/>
                </a:lnTo>
                <a:close/>
              </a:path>
              <a:path w="5166995" h="467360">
                <a:moveTo>
                  <a:pt x="5163758" y="402589"/>
                </a:moveTo>
                <a:lnTo>
                  <a:pt x="5137361" y="402589"/>
                </a:lnTo>
                <a:lnTo>
                  <a:pt x="5138517" y="398780"/>
                </a:lnTo>
                <a:lnTo>
                  <a:pt x="5138339" y="398780"/>
                </a:lnTo>
                <a:lnTo>
                  <a:pt x="5139330" y="396239"/>
                </a:lnTo>
                <a:lnTo>
                  <a:pt x="5139177" y="396239"/>
                </a:lnTo>
                <a:lnTo>
                  <a:pt x="5139990" y="392430"/>
                </a:lnTo>
                <a:lnTo>
                  <a:pt x="5139863" y="393700"/>
                </a:lnTo>
                <a:lnTo>
                  <a:pt x="5165619" y="393700"/>
                </a:lnTo>
                <a:lnTo>
                  <a:pt x="5164869" y="397510"/>
                </a:lnTo>
                <a:lnTo>
                  <a:pt x="5164742" y="398780"/>
                </a:lnTo>
                <a:lnTo>
                  <a:pt x="5163758" y="402589"/>
                </a:lnTo>
                <a:close/>
              </a:path>
              <a:path w="5166995" h="467360">
                <a:moveTo>
                  <a:pt x="29226" y="402589"/>
                </a:moveTo>
                <a:lnTo>
                  <a:pt x="29002" y="402589"/>
                </a:lnTo>
                <a:lnTo>
                  <a:pt x="28786" y="401319"/>
                </a:lnTo>
                <a:lnTo>
                  <a:pt x="29226" y="402589"/>
                </a:lnTo>
                <a:close/>
              </a:path>
              <a:path w="5166995" h="467360">
                <a:moveTo>
                  <a:pt x="5163102" y="405130"/>
                </a:moveTo>
                <a:lnTo>
                  <a:pt x="5136256" y="405130"/>
                </a:lnTo>
                <a:lnTo>
                  <a:pt x="5137577" y="401319"/>
                </a:lnTo>
                <a:lnTo>
                  <a:pt x="5137361" y="402589"/>
                </a:lnTo>
                <a:lnTo>
                  <a:pt x="5163758" y="402589"/>
                </a:lnTo>
                <a:lnTo>
                  <a:pt x="5163102" y="405130"/>
                </a:lnTo>
                <a:close/>
              </a:path>
              <a:path w="5166995" h="467360">
                <a:moveTo>
                  <a:pt x="30361" y="405130"/>
                </a:moveTo>
                <a:lnTo>
                  <a:pt x="30107" y="405130"/>
                </a:lnTo>
                <a:lnTo>
                  <a:pt x="29866" y="403860"/>
                </a:lnTo>
                <a:lnTo>
                  <a:pt x="30361" y="405130"/>
                </a:lnTo>
                <a:close/>
              </a:path>
              <a:path w="5166995" h="467360">
                <a:moveTo>
                  <a:pt x="5157084" y="420369"/>
                </a:moveTo>
                <a:lnTo>
                  <a:pt x="5127036" y="420369"/>
                </a:lnTo>
                <a:lnTo>
                  <a:pt x="5129220" y="417830"/>
                </a:lnTo>
                <a:lnTo>
                  <a:pt x="5128852" y="417830"/>
                </a:lnTo>
                <a:lnTo>
                  <a:pt x="5130910" y="415289"/>
                </a:lnTo>
                <a:lnTo>
                  <a:pt x="5130579" y="415289"/>
                </a:lnTo>
                <a:lnTo>
                  <a:pt x="5132497" y="412750"/>
                </a:lnTo>
                <a:lnTo>
                  <a:pt x="5132180" y="412750"/>
                </a:lnTo>
                <a:lnTo>
                  <a:pt x="5133958" y="410210"/>
                </a:lnTo>
                <a:lnTo>
                  <a:pt x="5133653" y="410210"/>
                </a:lnTo>
                <a:lnTo>
                  <a:pt x="5135291" y="407669"/>
                </a:lnTo>
                <a:lnTo>
                  <a:pt x="5135024" y="407669"/>
                </a:lnTo>
                <a:lnTo>
                  <a:pt x="5136498" y="403860"/>
                </a:lnTo>
                <a:lnTo>
                  <a:pt x="5136256" y="405130"/>
                </a:lnTo>
                <a:lnTo>
                  <a:pt x="5163102" y="405130"/>
                </a:lnTo>
                <a:lnTo>
                  <a:pt x="5162774" y="406400"/>
                </a:lnTo>
                <a:lnTo>
                  <a:pt x="5161428" y="410210"/>
                </a:lnTo>
                <a:lnTo>
                  <a:pt x="5159891" y="414019"/>
                </a:lnTo>
                <a:lnTo>
                  <a:pt x="5157897" y="419100"/>
                </a:lnTo>
                <a:lnTo>
                  <a:pt x="5157084" y="420369"/>
                </a:lnTo>
                <a:close/>
              </a:path>
              <a:path w="5166995" h="467360">
                <a:moveTo>
                  <a:pt x="40108" y="420369"/>
                </a:moveTo>
                <a:lnTo>
                  <a:pt x="39340" y="420369"/>
                </a:lnTo>
                <a:lnTo>
                  <a:pt x="38946" y="419100"/>
                </a:lnTo>
                <a:lnTo>
                  <a:pt x="40108" y="420369"/>
                </a:lnTo>
                <a:close/>
              </a:path>
              <a:path w="5166995" h="467360">
                <a:moveTo>
                  <a:pt x="5153452" y="426719"/>
                </a:moveTo>
                <a:lnTo>
                  <a:pt x="5120927" y="426719"/>
                </a:lnTo>
                <a:lnTo>
                  <a:pt x="5123493" y="424180"/>
                </a:lnTo>
                <a:lnTo>
                  <a:pt x="5123061" y="424180"/>
                </a:lnTo>
                <a:lnTo>
                  <a:pt x="5125499" y="421639"/>
                </a:lnTo>
                <a:lnTo>
                  <a:pt x="5125093" y="421639"/>
                </a:lnTo>
                <a:lnTo>
                  <a:pt x="5127417" y="419100"/>
                </a:lnTo>
                <a:lnTo>
                  <a:pt x="5127036" y="420369"/>
                </a:lnTo>
                <a:lnTo>
                  <a:pt x="5157084" y="420369"/>
                </a:lnTo>
                <a:lnTo>
                  <a:pt x="5156271" y="421639"/>
                </a:lnTo>
                <a:lnTo>
                  <a:pt x="5154201" y="425450"/>
                </a:lnTo>
                <a:lnTo>
                  <a:pt x="5153452" y="426719"/>
                </a:lnTo>
                <a:close/>
              </a:path>
              <a:path w="5166995" h="467360">
                <a:moveTo>
                  <a:pt x="46331" y="426719"/>
                </a:moveTo>
                <a:lnTo>
                  <a:pt x="45436" y="426719"/>
                </a:lnTo>
                <a:lnTo>
                  <a:pt x="44991" y="425450"/>
                </a:lnTo>
                <a:lnTo>
                  <a:pt x="46331" y="426719"/>
                </a:lnTo>
                <a:close/>
              </a:path>
              <a:path w="5166995" h="467360">
                <a:moveTo>
                  <a:pt x="5151035" y="430530"/>
                </a:moveTo>
                <a:lnTo>
                  <a:pt x="5116381" y="430530"/>
                </a:lnTo>
                <a:lnTo>
                  <a:pt x="5119162" y="427989"/>
                </a:lnTo>
                <a:lnTo>
                  <a:pt x="5118692" y="427989"/>
                </a:lnTo>
                <a:lnTo>
                  <a:pt x="5121372" y="425450"/>
                </a:lnTo>
                <a:lnTo>
                  <a:pt x="5120927" y="426719"/>
                </a:lnTo>
                <a:lnTo>
                  <a:pt x="5153452" y="426719"/>
                </a:lnTo>
                <a:lnTo>
                  <a:pt x="5151953" y="429260"/>
                </a:lnTo>
                <a:lnTo>
                  <a:pt x="5151035" y="430530"/>
                </a:lnTo>
                <a:close/>
              </a:path>
              <a:path w="5166995" h="467360">
                <a:moveTo>
                  <a:pt x="50948" y="430530"/>
                </a:moveTo>
                <a:lnTo>
                  <a:pt x="49995" y="430530"/>
                </a:lnTo>
                <a:lnTo>
                  <a:pt x="49500" y="429260"/>
                </a:lnTo>
                <a:lnTo>
                  <a:pt x="50948" y="430530"/>
                </a:lnTo>
                <a:close/>
              </a:path>
              <a:path w="5166995" h="467360">
                <a:moveTo>
                  <a:pt x="5141451" y="441960"/>
                </a:moveTo>
                <a:lnTo>
                  <a:pt x="5089076" y="441960"/>
                </a:lnTo>
                <a:lnTo>
                  <a:pt x="5092708" y="440689"/>
                </a:lnTo>
                <a:lnTo>
                  <a:pt x="5095045" y="440689"/>
                </a:lnTo>
                <a:lnTo>
                  <a:pt x="5098550" y="439419"/>
                </a:lnTo>
                <a:lnTo>
                  <a:pt x="5097940" y="439419"/>
                </a:lnTo>
                <a:lnTo>
                  <a:pt x="5101369" y="438150"/>
                </a:lnTo>
                <a:lnTo>
                  <a:pt x="5100785" y="438150"/>
                </a:lnTo>
                <a:lnTo>
                  <a:pt x="5104138" y="436880"/>
                </a:lnTo>
                <a:lnTo>
                  <a:pt x="5103566" y="436880"/>
                </a:lnTo>
                <a:lnTo>
                  <a:pt x="5106830" y="435610"/>
                </a:lnTo>
                <a:lnTo>
                  <a:pt x="5106272" y="435610"/>
                </a:lnTo>
                <a:lnTo>
                  <a:pt x="5109459" y="434339"/>
                </a:lnTo>
                <a:lnTo>
                  <a:pt x="5108913" y="434339"/>
                </a:lnTo>
                <a:lnTo>
                  <a:pt x="5112012" y="433069"/>
                </a:lnTo>
                <a:lnTo>
                  <a:pt x="5111479" y="433069"/>
                </a:lnTo>
                <a:lnTo>
                  <a:pt x="5114476" y="431800"/>
                </a:lnTo>
                <a:lnTo>
                  <a:pt x="5113968" y="431800"/>
                </a:lnTo>
                <a:lnTo>
                  <a:pt x="5116863" y="429260"/>
                </a:lnTo>
                <a:lnTo>
                  <a:pt x="5116381" y="430530"/>
                </a:lnTo>
                <a:lnTo>
                  <a:pt x="5151035" y="430530"/>
                </a:lnTo>
                <a:lnTo>
                  <a:pt x="5149198" y="433069"/>
                </a:lnTo>
                <a:lnTo>
                  <a:pt x="5146619" y="435610"/>
                </a:lnTo>
                <a:lnTo>
                  <a:pt x="5144295" y="439419"/>
                </a:lnTo>
                <a:lnTo>
                  <a:pt x="5141451" y="441960"/>
                </a:lnTo>
                <a:close/>
              </a:path>
              <a:path w="5166995" h="467360">
                <a:moveTo>
                  <a:pt x="74278" y="440689"/>
                </a:moveTo>
                <a:lnTo>
                  <a:pt x="71331" y="440689"/>
                </a:lnTo>
                <a:lnTo>
                  <a:pt x="70709" y="439419"/>
                </a:lnTo>
                <a:lnTo>
                  <a:pt x="74278" y="440689"/>
                </a:lnTo>
                <a:close/>
              </a:path>
              <a:path w="5166995" h="467360">
                <a:moveTo>
                  <a:pt x="5095045" y="440689"/>
                </a:moveTo>
                <a:lnTo>
                  <a:pt x="5092086" y="440689"/>
                </a:lnTo>
                <a:lnTo>
                  <a:pt x="5095654" y="439419"/>
                </a:lnTo>
                <a:lnTo>
                  <a:pt x="5095045" y="440689"/>
                </a:lnTo>
                <a:close/>
              </a:path>
              <a:path w="5166995" h="467360">
                <a:moveTo>
                  <a:pt x="80361" y="441960"/>
                </a:moveTo>
                <a:lnTo>
                  <a:pt x="77287" y="441960"/>
                </a:lnTo>
                <a:lnTo>
                  <a:pt x="76665" y="440689"/>
                </a:lnTo>
                <a:lnTo>
                  <a:pt x="80361" y="441960"/>
                </a:lnTo>
                <a:close/>
              </a:path>
              <a:path w="5166995" h="467360">
                <a:moveTo>
                  <a:pt x="5089076" y="441960"/>
                </a:moveTo>
                <a:lnTo>
                  <a:pt x="5086015" y="441960"/>
                </a:lnTo>
                <a:lnTo>
                  <a:pt x="5089711" y="440689"/>
                </a:lnTo>
                <a:lnTo>
                  <a:pt x="5089076" y="441960"/>
                </a:lnTo>
                <a:close/>
              </a:path>
              <a:path w="5166995" h="467360">
                <a:moveTo>
                  <a:pt x="5089215" y="467360"/>
                </a:moveTo>
                <a:lnTo>
                  <a:pt x="77148" y="467360"/>
                </a:lnTo>
                <a:lnTo>
                  <a:pt x="73465" y="466089"/>
                </a:lnTo>
                <a:lnTo>
                  <a:pt x="5092911" y="466089"/>
                </a:lnTo>
                <a:lnTo>
                  <a:pt x="5089215" y="467360"/>
                </a:lnTo>
                <a:close/>
              </a:path>
            </a:pathLst>
          </a:custGeom>
          <a:solidFill>
            <a:srgbClr val="FFFFFF"/>
          </a:solidFill>
        </p:spPr>
        <p:txBody>
          <a:bodyPr wrap="square" lIns="0" tIns="0" rIns="0" bIns="0" rtlCol="0"/>
          <a:lstStyle/>
          <a:p>
            <a:endParaRPr/>
          </a:p>
        </p:txBody>
      </p:sp>
      <p:sp>
        <p:nvSpPr>
          <p:cNvPr id="15" name="object 15"/>
          <p:cNvSpPr/>
          <p:nvPr/>
        </p:nvSpPr>
        <p:spPr>
          <a:xfrm>
            <a:off x="972311" y="3531108"/>
            <a:ext cx="7344409" cy="378460"/>
          </a:xfrm>
          <a:custGeom>
            <a:avLst/>
            <a:gdLst/>
            <a:ahLst/>
            <a:cxnLst/>
            <a:rect l="l" t="t" r="r" b="b"/>
            <a:pathLst>
              <a:path w="7344409" h="378460">
                <a:moveTo>
                  <a:pt x="0" y="0"/>
                </a:moveTo>
                <a:lnTo>
                  <a:pt x="7344156" y="0"/>
                </a:lnTo>
                <a:lnTo>
                  <a:pt x="7344156" y="377951"/>
                </a:lnTo>
                <a:lnTo>
                  <a:pt x="0" y="377951"/>
                </a:lnTo>
                <a:lnTo>
                  <a:pt x="0" y="0"/>
                </a:lnTo>
                <a:close/>
              </a:path>
            </a:pathLst>
          </a:custGeom>
          <a:solidFill>
            <a:srgbClr val="FFFFFF"/>
          </a:solidFill>
        </p:spPr>
        <p:txBody>
          <a:bodyPr wrap="square" lIns="0" tIns="0" rIns="0" bIns="0" rtlCol="0"/>
          <a:lstStyle/>
          <a:p>
            <a:endParaRPr/>
          </a:p>
        </p:txBody>
      </p:sp>
      <p:sp>
        <p:nvSpPr>
          <p:cNvPr id="16" name="object 16"/>
          <p:cNvSpPr/>
          <p:nvPr/>
        </p:nvSpPr>
        <p:spPr>
          <a:xfrm>
            <a:off x="958900" y="3518014"/>
            <a:ext cx="7370445" cy="403860"/>
          </a:xfrm>
          <a:custGeom>
            <a:avLst/>
            <a:gdLst/>
            <a:ahLst/>
            <a:cxnLst/>
            <a:rect l="l" t="t" r="r" b="b"/>
            <a:pathLst>
              <a:path w="7370445" h="403860">
                <a:moveTo>
                  <a:pt x="7357516" y="403402"/>
                </a:moveTo>
                <a:lnTo>
                  <a:pt x="12700" y="403402"/>
                </a:lnTo>
                <a:lnTo>
                  <a:pt x="10223" y="403161"/>
                </a:lnTo>
                <a:lnTo>
                  <a:pt x="0" y="390702"/>
                </a:lnTo>
                <a:lnTo>
                  <a:pt x="0" y="12700"/>
                </a:lnTo>
                <a:lnTo>
                  <a:pt x="12700" y="0"/>
                </a:lnTo>
                <a:lnTo>
                  <a:pt x="7357516" y="0"/>
                </a:lnTo>
                <a:lnTo>
                  <a:pt x="7370216" y="12700"/>
                </a:lnTo>
                <a:lnTo>
                  <a:pt x="25400" y="12700"/>
                </a:lnTo>
                <a:lnTo>
                  <a:pt x="12700" y="25400"/>
                </a:lnTo>
                <a:lnTo>
                  <a:pt x="25400" y="25400"/>
                </a:lnTo>
                <a:lnTo>
                  <a:pt x="25400" y="378002"/>
                </a:lnTo>
                <a:lnTo>
                  <a:pt x="12700" y="378002"/>
                </a:lnTo>
                <a:lnTo>
                  <a:pt x="25400" y="390702"/>
                </a:lnTo>
                <a:lnTo>
                  <a:pt x="7370216" y="390702"/>
                </a:lnTo>
                <a:lnTo>
                  <a:pt x="7369975" y="393179"/>
                </a:lnTo>
                <a:lnTo>
                  <a:pt x="7359992" y="403161"/>
                </a:lnTo>
                <a:lnTo>
                  <a:pt x="7357516" y="403402"/>
                </a:lnTo>
                <a:close/>
              </a:path>
              <a:path w="7370445" h="403860">
                <a:moveTo>
                  <a:pt x="25400" y="25400"/>
                </a:moveTo>
                <a:lnTo>
                  <a:pt x="12700" y="25400"/>
                </a:lnTo>
                <a:lnTo>
                  <a:pt x="25400" y="12700"/>
                </a:lnTo>
                <a:lnTo>
                  <a:pt x="25400" y="25400"/>
                </a:lnTo>
                <a:close/>
              </a:path>
              <a:path w="7370445" h="403860">
                <a:moveTo>
                  <a:pt x="7344816" y="25400"/>
                </a:moveTo>
                <a:lnTo>
                  <a:pt x="25400" y="25400"/>
                </a:lnTo>
                <a:lnTo>
                  <a:pt x="25400" y="12700"/>
                </a:lnTo>
                <a:lnTo>
                  <a:pt x="7344816" y="12700"/>
                </a:lnTo>
                <a:lnTo>
                  <a:pt x="7344816" y="25400"/>
                </a:lnTo>
                <a:close/>
              </a:path>
              <a:path w="7370445" h="403860">
                <a:moveTo>
                  <a:pt x="7344816" y="390702"/>
                </a:moveTo>
                <a:lnTo>
                  <a:pt x="7344816" y="12700"/>
                </a:lnTo>
                <a:lnTo>
                  <a:pt x="7357516" y="25400"/>
                </a:lnTo>
                <a:lnTo>
                  <a:pt x="7370216" y="25400"/>
                </a:lnTo>
                <a:lnTo>
                  <a:pt x="7370216" y="378002"/>
                </a:lnTo>
                <a:lnTo>
                  <a:pt x="7357516" y="378002"/>
                </a:lnTo>
                <a:lnTo>
                  <a:pt x="7344816" y="390702"/>
                </a:lnTo>
                <a:close/>
              </a:path>
              <a:path w="7370445" h="403860">
                <a:moveTo>
                  <a:pt x="7370216" y="25400"/>
                </a:moveTo>
                <a:lnTo>
                  <a:pt x="7357516" y="25400"/>
                </a:lnTo>
                <a:lnTo>
                  <a:pt x="7344816" y="12700"/>
                </a:lnTo>
                <a:lnTo>
                  <a:pt x="7370216" y="12700"/>
                </a:lnTo>
                <a:lnTo>
                  <a:pt x="7370216" y="25400"/>
                </a:lnTo>
                <a:close/>
              </a:path>
              <a:path w="7370445" h="403860">
                <a:moveTo>
                  <a:pt x="25400" y="390702"/>
                </a:moveTo>
                <a:lnTo>
                  <a:pt x="12700" y="378002"/>
                </a:lnTo>
                <a:lnTo>
                  <a:pt x="25400" y="378002"/>
                </a:lnTo>
                <a:lnTo>
                  <a:pt x="25400" y="390702"/>
                </a:lnTo>
                <a:close/>
              </a:path>
              <a:path w="7370445" h="403860">
                <a:moveTo>
                  <a:pt x="7344816" y="390702"/>
                </a:moveTo>
                <a:lnTo>
                  <a:pt x="25400" y="390702"/>
                </a:lnTo>
                <a:lnTo>
                  <a:pt x="25400" y="378002"/>
                </a:lnTo>
                <a:lnTo>
                  <a:pt x="7344816" y="378002"/>
                </a:lnTo>
                <a:lnTo>
                  <a:pt x="7344816" y="390702"/>
                </a:lnTo>
                <a:close/>
              </a:path>
              <a:path w="7370445" h="403860">
                <a:moveTo>
                  <a:pt x="7370216" y="390702"/>
                </a:moveTo>
                <a:lnTo>
                  <a:pt x="7344816" y="390702"/>
                </a:lnTo>
                <a:lnTo>
                  <a:pt x="7357516" y="378002"/>
                </a:lnTo>
                <a:lnTo>
                  <a:pt x="7370216" y="378002"/>
                </a:lnTo>
                <a:lnTo>
                  <a:pt x="7370216" y="390702"/>
                </a:lnTo>
                <a:close/>
              </a:path>
            </a:pathLst>
          </a:custGeom>
          <a:solidFill>
            <a:srgbClr val="4F81BC"/>
          </a:solidFill>
        </p:spPr>
        <p:txBody>
          <a:bodyPr wrap="square" lIns="0" tIns="0" rIns="0" bIns="0" rtlCol="0"/>
          <a:lstStyle/>
          <a:p>
            <a:endParaRPr/>
          </a:p>
        </p:txBody>
      </p:sp>
      <p:sp>
        <p:nvSpPr>
          <p:cNvPr id="17" name="object 17"/>
          <p:cNvSpPr/>
          <p:nvPr/>
        </p:nvSpPr>
        <p:spPr>
          <a:xfrm>
            <a:off x="1339596" y="3308603"/>
            <a:ext cx="5140960" cy="443865"/>
          </a:xfrm>
          <a:custGeom>
            <a:avLst/>
            <a:gdLst/>
            <a:ahLst/>
            <a:cxnLst/>
            <a:rect l="l" t="t" r="r" b="b"/>
            <a:pathLst>
              <a:path w="5140960" h="443864">
                <a:moveTo>
                  <a:pt x="73151" y="443484"/>
                </a:moveTo>
                <a:lnTo>
                  <a:pt x="32856" y="431607"/>
                </a:lnTo>
                <a:lnTo>
                  <a:pt x="6331" y="400920"/>
                </a:lnTo>
                <a:lnTo>
                  <a:pt x="0" y="74675"/>
                </a:lnTo>
                <a:lnTo>
                  <a:pt x="1150" y="60295"/>
                </a:lnTo>
                <a:lnTo>
                  <a:pt x="19487" y="23807"/>
                </a:lnTo>
                <a:lnTo>
                  <a:pt x="54462" y="2664"/>
                </a:lnTo>
                <a:lnTo>
                  <a:pt x="5067300" y="0"/>
                </a:lnTo>
                <a:lnTo>
                  <a:pt x="5081580" y="1640"/>
                </a:lnTo>
                <a:lnTo>
                  <a:pt x="5117822" y="21052"/>
                </a:lnTo>
                <a:lnTo>
                  <a:pt x="5138331" y="56710"/>
                </a:lnTo>
                <a:lnTo>
                  <a:pt x="5140452" y="370332"/>
                </a:lnTo>
                <a:lnTo>
                  <a:pt x="5139067" y="384708"/>
                </a:lnTo>
                <a:lnTo>
                  <a:pt x="5119854" y="421148"/>
                </a:lnTo>
                <a:lnTo>
                  <a:pt x="5084062" y="441545"/>
                </a:lnTo>
                <a:lnTo>
                  <a:pt x="73151" y="443484"/>
                </a:lnTo>
                <a:close/>
              </a:path>
            </a:pathLst>
          </a:custGeom>
          <a:solidFill>
            <a:srgbClr val="4F81BC"/>
          </a:solidFill>
        </p:spPr>
        <p:txBody>
          <a:bodyPr wrap="square" lIns="0" tIns="0" rIns="0" bIns="0" rtlCol="0"/>
          <a:lstStyle/>
          <a:p>
            <a:endParaRPr/>
          </a:p>
        </p:txBody>
      </p:sp>
      <p:sp>
        <p:nvSpPr>
          <p:cNvPr id="18" name="object 18"/>
          <p:cNvSpPr/>
          <p:nvPr/>
        </p:nvSpPr>
        <p:spPr>
          <a:xfrm>
            <a:off x="1326341" y="3296615"/>
            <a:ext cx="5166995" cy="467359"/>
          </a:xfrm>
          <a:custGeom>
            <a:avLst/>
            <a:gdLst/>
            <a:ahLst/>
            <a:cxnLst/>
            <a:rect l="l" t="t" r="r" b="b"/>
            <a:pathLst>
              <a:path w="5166995" h="467360">
                <a:moveTo>
                  <a:pt x="5097178" y="1270"/>
                </a:moveTo>
                <a:lnTo>
                  <a:pt x="69198" y="1270"/>
                </a:lnTo>
                <a:lnTo>
                  <a:pt x="73465" y="0"/>
                </a:lnTo>
                <a:lnTo>
                  <a:pt x="5092911" y="0"/>
                </a:lnTo>
                <a:lnTo>
                  <a:pt x="5097178" y="1270"/>
                </a:lnTo>
                <a:close/>
              </a:path>
              <a:path w="5166995" h="467360">
                <a:moveTo>
                  <a:pt x="5097801" y="466089"/>
                </a:moveTo>
                <a:lnTo>
                  <a:pt x="68575" y="466089"/>
                </a:lnTo>
                <a:lnTo>
                  <a:pt x="64994" y="464820"/>
                </a:lnTo>
                <a:lnTo>
                  <a:pt x="56853" y="462279"/>
                </a:lnTo>
                <a:lnTo>
                  <a:pt x="49068" y="459739"/>
                </a:lnTo>
                <a:lnTo>
                  <a:pt x="48509" y="458470"/>
                </a:lnTo>
                <a:lnTo>
                  <a:pt x="44788" y="457200"/>
                </a:lnTo>
                <a:lnTo>
                  <a:pt x="41702" y="454660"/>
                </a:lnTo>
                <a:lnTo>
                  <a:pt x="38184" y="453389"/>
                </a:lnTo>
                <a:lnTo>
                  <a:pt x="34781" y="450850"/>
                </a:lnTo>
                <a:lnTo>
                  <a:pt x="31504" y="448310"/>
                </a:lnTo>
                <a:lnTo>
                  <a:pt x="27910" y="444500"/>
                </a:lnTo>
                <a:lnTo>
                  <a:pt x="24925" y="441960"/>
                </a:lnTo>
                <a:lnTo>
                  <a:pt x="22474" y="439420"/>
                </a:lnTo>
                <a:lnTo>
                  <a:pt x="19363" y="435610"/>
                </a:lnTo>
                <a:lnTo>
                  <a:pt x="16810" y="433070"/>
                </a:lnTo>
                <a:lnTo>
                  <a:pt x="14410" y="429260"/>
                </a:lnTo>
                <a:lnTo>
                  <a:pt x="12175" y="425450"/>
                </a:lnTo>
                <a:lnTo>
                  <a:pt x="10397" y="422910"/>
                </a:lnTo>
                <a:lnTo>
                  <a:pt x="8199" y="417829"/>
                </a:lnTo>
                <a:lnTo>
                  <a:pt x="6485" y="414020"/>
                </a:lnTo>
                <a:lnTo>
                  <a:pt x="4948" y="410210"/>
                </a:lnTo>
                <a:lnTo>
                  <a:pt x="3602" y="406400"/>
                </a:lnTo>
                <a:lnTo>
                  <a:pt x="2446" y="402589"/>
                </a:lnTo>
                <a:lnTo>
                  <a:pt x="1621" y="398779"/>
                </a:lnTo>
                <a:lnTo>
                  <a:pt x="745" y="393700"/>
                </a:lnTo>
                <a:lnTo>
                  <a:pt x="211" y="389889"/>
                </a:lnTo>
                <a:lnTo>
                  <a:pt x="25" y="387350"/>
                </a:lnTo>
                <a:lnTo>
                  <a:pt x="0" y="80010"/>
                </a:lnTo>
                <a:lnTo>
                  <a:pt x="211" y="77470"/>
                </a:lnTo>
                <a:lnTo>
                  <a:pt x="745" y="72389"/>
                </a:lnTo>
                <a:lnTo>
                  <a:pt x="1494" y="68579"/>
                </a:lnTo>
                <a:lnTo>
                  <a:pt x="2446" y="64770"/>
                </a:lnTo>
                <a:lnTo>
                  <a:pt x="3602" y="60960"/>
                </a:lnTo>
                <a:lnTo>
                  <a:pt x="4948" y="55879"/>
                </a:lnTo>
                <a:lnTo>
                  <a:pt x="6485" y="52070"/>
                </a:lnTo>
                <a:lnTo>
                  <a:pt x="8199" y="48260"/>
                </a:lnTo>
                <a:lnTo>
                  <a:pt x="10397" y="44450"/>
                </a:lnTo>
                <a:lnTo>
                  <a:pt x="12175" y="40639"/>
                </a:lnTo>
                <a:lnTo>
                  <a:pt x="14410" y="38100"/>
                </a:lnTo>
                <a:lnTo>
                  <a:pt x="16810" y="34289"/>
                </a:lnTo>
                <a:lnTo>
                  <a:pt x="19363" y="30479"/>
                </a:lnTo>
                <a:lnTo>
                  <a:pt x="22068" y="27939"/>
                </a:lnTo>
                <a:lnTo>
                  <a:pt x="24925" y="25400"/>
                </a:lnTo>
                <a:lnTo>
                  <a:pt x="27910" y="21589"/>
                </a:lnTo>
                <a:lnTo>
                  <a:pt x="31504" y="19050"/>
                </a:lnTo>
                <a:lnTo>
                  <a:pt x="34781" y="16510"/>
                </a:lnTo>
                <a:lnTo>
                  <a:pt x="38184" y="13970"/>
                </a:lnTo>
                <a:lnTo>
                  <a:pt x="41702" y="11429"/>
                </a:lnTo>
                <a:lnTo>
                  <a:pt x="44788" y="10160"/>
                </a:lnTo>
                <a:lnTo>
                  <a:pt x="48509" y="7620"/>
                </a:lnTo>
                <a:lnTo>
                  <a:pt x="52345" y="6350"/>
                </a:lnTo>
                <a:lnTo>
                  <a:pt x="52916" y="6350"/>
                </a:lnTo>
                <a:lnTo>
                  <a:pt x="56853" y="5079"/>
                </a:lnTo>
                <a:lnTo>
                  <a:pt x="60282" y="3810"/>
                </a:lnTo>
                <a:lnTo>
                  <a:pt x="68575" y="1270"/>
                </a:lnTo>
                <a:lnTo>
                  <a:pt x="5097801" y="1270"/>
                </a:lnTo>
                <a:lnTo>
                  <a:pt x="5110107" y="5079"/>
                </a:lnTo>
                <a:lnTo>
                  <a:pt x="5117854" y="7620"/>
                </a:lnTo>
                <a:lnTo>
                  <a:pt x="5121042" y="10160"/>
                </a:lnTo>
                <a:lnTo>
                  <a:pt x="5125195" y="12700"/>
                </a:lnTo>
                <a:lnTo>
                  <a:pt x="5141451" y="25400"/>
                </a:lnTo>
                <a:lnTo>
                  <a:pt x="74278" y="25400"/>
                </a:lnTo>
                <a:lnTo>
                  <a:pt x="70709" y="26670"/>
                </a:lnTo>
                <a:lnTo>
                  <a:pt x="71331" y="26670"/>
                </a:lnTo>
                <a:lnTo>
                  <a:pt x="67826" y="27939"/>
                </a:lnTo>
                <a:lnTo>
                  <a:pt x="65578" y="27939"/>
                </a:lnTo>
                <a:lnTo>
                  <a:pt x="62238" y="29210"/>
                </a:lnTo>
                <a:lnTo>
                  <a:pt x="62809" y="29210"/>
                </a:lnTo>
                <a:lnTo>
                  <a:pt x="59533" y="30479"/>
                </a:lnTo>
                <a:lnTo>
                  <a:pt x="60092" y="30479"/>
                </a:lnTo>
                <a:lnTo>
                  <a:pt x="56917" y="31750"/>
                </a:lnTo>
                <a:lnTo>
                  <a:pt x="57450" y="31750"/>
                </a:lnTo>
                <a:lnTo>
                  <a:pt x="55907" y="33020"/>
                </a:lnTo>
                <a:lnTo>
                  <a:pt x="54885" y="33020"/>
                </a:lnTo>
                <a:lnTo>
                  <a:pt x="51887" y="35560"/>
                </a:lnTo>
                <a:lnTo>
                  <a:pt x="52395" y="35560"/>
                </a:lnTo>
                <a:lnTo>
                  <a:pt x="49500" y="36829"/>
                </a:lnTo>
                <a:lnTo>
                  <a:pt x="49995" y="36829"/>
                </a:lnTo>
                <a:lnTo>
                  <a:pt x="48598" y="38100"/>
                </a:lnTo>
                <a:lnTo>
                  <a:pt x="47671" y="38100"/>
                </a:lnTo>
                <a:lnTo>
                  <a:pt x="44991" y="40639"/>
                </a:lnTo>
                <a:lnTo>
                  <a:pt x="45436" y="40639"/>
                </a:lnTo>
                <a:lnTo>
                  <a:pt x="44160" y="41910"/>
                </a:lnTo>
                <a:lnTo>
                  <a:pt x="43302" y="41910"/>
                </a:lnTo>
                <a:lnTo>
                  <a:pt x="40864" y="44450"/>
                </a:lnTo>
                <a:lnTo>
                  <a:pt x="41270" y="44450"/>
                </a:lnTo>
                <a:lnTo>
                  <a:pt x="38946" y="46989"/>
                </a:lnTo>
                <a:lnTo>
                  <a:pt x="39340" y="46989"/>
                </a:lnTo>
                <a:lnTo>
                  <a:pt x="37143" y="49529"/>
                </a:lnTo>
                <a:lnTo>
                  <a:pt x="37511" y="49529"/>
                </a:lnTo>
                <a:lnTo>
                  <a:pt x="35454" y="52070"/>
                </a:lnTo>
                <a:lnTo>
                  <a:pt x="35797" y="52070"/>
                </a:lnTo>
                <a:lnTo>
                  <a:pt x="34838" y="53339"/>
                </a:lnTo>
                <a:lnTo>
                  <a:pt x="34196" y="53339"/>
                </a:lnTo>
                <a:lnTo>
                  <a:pt x="33011" y="55879"/>
                </a:lnTo>
                <a:lnTo>
                  <a:pt x="32710" y="55879"/>
                </a:lnTo>
                <a:lnTo>
                  <a:pt x="31085" y="59689"/>
                </a:lnTo>
                <a:lnTo>
                  <a:pt x="31352" y="59689"/>
                </a:lnTo>
                <a:lnTo>
                  <a:pt x="29866" y="62229"/>
                </a:lnTo>
                <a:lnTo>
                  <a:pt x="30107" y="62229"/>
                </a:lnTo>
                <a:lnTo>
                  <a:pt x="28786" y="64770"/>
                </a:lnTo>
                <a:lnTo>
                  <a:pt x="29002" y="64770"/>
                </a:lnTo>
                <a:lnTo>
                  <a:pt x="28232" y="67310"/>
                </a:lnTo>
                <a:lnTo>
                  <a:pt x="28037" y="67310"/>
                </a:lnTo>
                <a:lnTo>
                  <a:pt x="27368" y="69850"/>
                </a:lnTo>
                <a:lnTo>
                  <a:pt x="27199" y="69850"/>
                </a:lnTo>
                <a:lnTo>
                  <a:pt x="26373" y="73660"/>
                </a:lnTo>
                <a:lnTo>
                  <a:pt x="26068" y="76200"/>
                </a:lnTo>
                <a:lnTo>
                  <a:pt x="25641" y="78739"/>
                </a:lnTo>
                <a:lnTo>
                  <a:pt x="25353" y="81279"/>
                </a:lnTo>
                <a:lnTo>
                  <a:pt x="25294" y="82550"/>
                </a:lnTo>
                <a:lnTo>
                  <a:pt x="25205" y="86360"/>
                </a:lnTo>
                <a:lnTo>
                  <a:pt x="25192" y="381000"/>
                </a:lnTo>
                <a:lnTo>
                  <a:pt x="25256" y="383539"/>
                </a:lnTo>
                <a:lnTo>
                  <a:pt x="25450" y="386079"/>
                </a:lnTo>
                <a:lnTo>
                  <a:pt x="25484" y="387350"/>
                </a:lnTo>
                <a:lnTo>
                  <a:pt x="25954" y="391160"/>
                </a:lnTo>
                <a:lnTo>
                  <a:pt x="26500" y="393700"/>
                </a:lnTo>
                <a:lnTo>
                  <a:pt x="27199" y="396239"/>
                </a:lnTo>
                <a:lnTo>
                  <a:pt x="27034" y="396239"/>
                </a:lnTo>
                <a:lnTo>
                  <a:pt x="28037" y="400050"/>
                </a:lnTo>
                <a:lnTo>
                  <a:pt x="28232" y="400050"/>
                </a:lnTo>
                <a:lnTo>
                  <a:pt x="29002" y="402589"/>
                </a:lnTo>
                <a:lnTo>
                  <a:pt x="29226" y="402589"/>
                </a:lnTo>
                <a:lnTo>
                  <a:pt x="30107" y="405129"/>
                </a:lnTo>
                <a:lnTo>
                  <a:pt x="29866" y="405129"/>
                </a:lnTo>
                <a:lnTo>
                  <a:pt x="31352" y="407670"/>
                </a:lnTo>
                <a:lnTo>
                  <a:pt x="31085" y="407670"/>
                </a:lnTo>
                <a:lnTo>
                  <a:pt x="32710" y="410210"/>
                </a:lnTo>
                <a:lnTo>
                  <a:pt x="32418" y="410210"/>
                </a:lnTo>
                <a:lnTo>
                  <a:pt x="34196" y="412750"/>
                </a:lnTo>
                <a:lnTo>
                  <a:pt x="33879" y="412750"/>
                </a:lnTo>
                <a:lnTo>
                  <a:pt x="35797" y="415289"/>
                </a:lnTo>
                <a:lnTo>
                  <a:pt x="35454" y="415289"/>
                </a:lnTo>
                <a:lnTo>
                  <a:pt x="37511" y="417829"/>
                </a:lnTo>
                <a:lnTo>
                  <a:pt x="37143" y="417829"/>
                </a:lnTo>
                <a:lnTo>
                  <a:pt x="39340" y="420370"/>
                </a:lnTo>
                <a:lnTo>
                  <a:pt x="39721" y="420370"/>
                </a:lnTo>
                <a:lnTo>
                  <a:pt x="41270" y="422910"/>
                </a:lnTo>
                <a:lnTo>
                  <a:pt x="42083" y="422910"/>
                </a:lnTo>
                <a:lnTo>
                  <a:pt x="43302" y="424179"/>
                </a:lnTo>
                <a:lnTo>
                  <a:pt x="42883" y="424179"/>
                </a:lnTo>
                <a:lnTo>
                  <a:pt x="45436" y="426720"/>
                </a:lnTo>
                <a:lnTo>
                  <a:pt x="44991" y="426720"/>
                </a:lnTo>
                <a:lnTo>
                  <a:pt x="47671" y="427989"/>
                </a:lnTo>
                <a:lnTo>
                  <a:pt x="47201" y="427989"/>
                </a:lnTo>
                <a:lnTo>
                  <a:pt x="49995" y="430529"/>
                </a:lnTo>
                <a:lnTo>
                  <a:pt x="50948" y="430529"/>
                </a:lnTo>
                <a:lnTo>
                  <a:pt x="52395" y="431800"/>
                </a:lnTo>
                <a:lnTo>
                  <a:pt x="51887" y="431800"/>
                </a:lnTo>
                <a:lnTo>
                  <a:pt x="54885" y="433070"/>
                </a:lnTo>
                <a:lnTo>
                  <a:pt x="54364" y="433070"/>
                </a:lnTo>
                <a:lnTo>
                  <a:pt x="57450" y="434339"/>
                </a:lnTo>
                <a:lnTo>
                  <a:pt x="56917" y="434339"/>
                </a:lnTo>
                <a:lnTo>
                  <a:pt x="60092" y="436879"/>
                </a:lnTo>
                <a:lnTo>
                  <a:pt x="62238" y="436879"/>
                </a:lnTo>
                <a:lnTo>
                  <a:pt x="65578" y="438150"/>
                </a:lnTo>
                <a:lnTo>
                  <a:pt x="64994" y="438150"/>
                </a:lnTo>
                <a:lnTo>
                  <a:pt x="68423" y="439420"/>
                </a:lnTo>
                <a:lnTo>
                  <a:pt x="67826" y="439420"/>
                </a:lnTo>
                <a:lnTo>
                  <a:pt x="71331" y="440689"/>
                </a:lnTo>
                <a:lnTo>
                  <a:pt x="73655" y="440689"/>
                </a:lnTo>
                <a:lnTo>
                  <a:pt x="77287" y="441960"/>
                </a:lnTo>
                <a:lnTo>
                  <a:pt x="5141451" y="441960"/>
                </a:lnTo>
                <a:lnTo>
                  <a:pt x="5138009" y="445770"/>
                </a:lnTo>
                <a:lnTo>
                  <a:pt x="5134859" y="448310"/>
                </a:lnTo>
                <a:lnTo>
                  <a:pt x="5132078" y="449579"/>
                </a:lnTo>
                <a:lnTo>
                  <a:pt x="5128192" y="453389"/>
                </a:lnTo>
                <a:lnTo>
                  <a:pt x="5125195" y="454660"/>
                </a:lnTo>
                <a:lnTo>
                  <a:pt x="5121042" y="457200"/>
                </a:lnTo>
                <a:lnTo>
                  <a:pt x="5117854" y="458470"/>
                </a:lnTo>
                <a:lnTo>
                  <a:pt x="5114031" y="461010"/>
                </a:lnTo>
                <a:lnTo>
                  <a:pt x="5110107" y="462279"/>
                </a:lnTo>
                <a:lnTo>
                  <a:pt x="5105484" y="463550"/>
                </a:lnTo>
                <a:lnTo>
                  <a:pt x="5101369" y="464820"/>
                </a:lnTo>
                <a:lnTo>
                  <a:pt x="5097801" y="466089"/>
                </a:lnTo>
                <a:close/>
              </a:path>
              <a:path w="5166995" h="467360">
                <a:moveTo>
                  <a:pt x="73655" y="26670"/>
                </a:moveTo>
                <a:lnTo>
                  <a:pt x="74278" y="25400"/>
                </a:lnTo>
                <a:lnTo>
                  <a:pt x="77287" y="25400"/>
                </a:lnTo>
                <a:lnTo>
                  <a:pt x="73655" y="26670"/>
                </a:lnTo>
                <a:close/>
              </a:path>
              <a:path w="5166995" h="467360">
                <a:moveTo>
                  <a:pt x="5092708" y="26670"/>
                </a:moveTo>
                <a:lnTo>
                  <a:pt x="5089076" y="25400"/>
                </a:lnTo>
                <a:lnTo>
                  <a:pt x="5092086" y="25400"/>
                </a:lnTo>
                <a:lnTo>
                  <a:pt x="5092708" y="26670"/>
                </a:lnTo>
                <a:close/>
              </a:path>
              <a:path w="5166995" h="467360">
                <a:moveTo>
                  <a:pt x="5112012" y="34289"/>
                </a:moveTo>
                <a:lnTo>
                  <a:pt x="5108913" y="31750"/>
                </a:lnTo>
                <a:lnTo>
                  <a:pt x="5109459" y="31750"/>
                </a:lnTo>
                <a:lnTo>
                  <a:pt x="5106272" y="30479"/>
                </a:lnTo>
                <a:lnTo>
                  <a:pt x="5106830" y="30479"/>
                </a:lnTo>
                <a:lnTo>
                  <a:pt x="5103566" y="29210"/>
                </a:lnTo>
                <a:lnTo>
                  <a:pt x="5104138" y="29210"/>
                </a:lnTo>
                <a:lnTo>
                  <a:pt x="5100785" y="27939"/>
                </a:lnTo>
                <a:lnTo>
                  <a:pt x="5098550" y="27939"/>
                </a:lnTo>
                <a:lnTo>
                  <a:pt x="5095045" y="26670"/>
                </a:lnTo>
                <a:lnTo>
                  <a:pt x="5095654" y="26670"/>
                </a:lnTo>
                <a:lnTo>
                  <a:pt x="5092086" y="25400"/>
                </a:lnTo>
                <a:lnTo>
                  <a:pt x="5141451" y="25400"/>
                </a:lnTo>
                <a:lnTo>
                  <a:pt x="5144295" y="27939"/>
                </a:lnTo>
                <a:lnTo>
                  <a:pt x="5146619" y="30479"/>
                </a:lnTo>
                <a:lnTo>
                  <a:pt x="5148338" y="33020"/>
                </a:lnTo>
                <a:lnTo>
                  <a:pt x="5111479" y="33020"/>
                </a:lnTo>
                <a:lnTo>
                  <a:pt x="5112012" y="34289"/>
                </a:lnTo>
                <a:close/>
              </a:path>
              <a:path w="5166995" h="467360">
                <a:moveTo>
                  <a:pt x="54364" y="34289"/>
                </a:moveTo>
                <a:lnTo>
                  <a:pt x="54885" y="33020"/>
                </a:lnTo>
                <a:lnTo>
                  <a:pt x="55907" y="33020"/>
                </a:lnTo>
                <a:lnTo>
                  <a:pt x="54364" y="34289"/>
                </a:lnTo>
                <a:close/>
              </a:path>
              <a:path w="5166995" h="467360">
                <a:moveTo>
                  <a:pt x="5119162" y="39370"/>
                </a:moveTo>
                <a:lnTo>
                  <a:pt x="5116381" y="36829"/>
                </a:lnTo>
                <a:lnTo>
                  <a:pt x="5116863" y="36829"/>
                </a:lnTo>
                <a:lnTo>
                  <a:pt x="5113968" y="35560"/>
                </a:lnTo>
                <a:lnTo>
                  <a:pt x="5114476" y="35560"/>
                </a:lnTo>
                <a:lnTo>
                  <a:pt x="5111479" y="33020"/>
                </a:lnTo>
                <a:lnTo>
                  <a:pt x="5148338" y="33020"/>
                </a:lnTo>
                <a:lnTo>
                  <a:pt x="5149198" y="34289"/>
                </a:lnTo>
                <a:lnTo>
                  <a:pt x="5151611" y="36829"/>
                </a:lnTo>
                <a:lnTo>
                  <a:pt x="5151953" y="38100"/>
                </a:lnTo>
                <a:lnTo>
                  <a:pt x="5118692" y="38100"/>
                </a:lnTo>
                <a:lnTo>
                  <a:pt x="5119162" y="39370"/>
                </a:lnTo>
                <a:close/>
              </a:path>
              <a:path w="5166995" h="467360">
                <a:moveTo>
                  <a:pt x="47201" y="39370"/>
                </a:moveTo>
                <a:lnTo>
                  <a:pt x="47671" y="38100"/>
                </a:lnTo>
                <a:lnTo>
                  <a:pt x="48598" y="38100"/>
                </a:lnTo>
                <a:lnTo>
                  <a:pt x="47201" y="39370"/>
                </a:lnTo>
                <a:close/>
              </a:path>
              <a:path w="5166995" h="467360">
                <a:moveTo>
                  <a:pt x="5123493" y="43179"/>
                </a:moveTo>
                <a:lnTo>
                  <a:pt x="5120927" y="40639"/>
                </a:lnTo>
                <a:lnTo>
                  <a:pt x="5121372" y="40639"/>
                </a:lnTo>
                <a:lnTo>
                  <a:pt x="5118692" y="38100"/>
                </a:lnTo>
                <a:lnTo>
                  <a:pt x="5151953" y="38100"/>
                </a:lnTo>
                <a:lnTo>
                  <a:pt x="5154201" y="40639"/>
                </a:lnTo>
                <a:lnTo>
                  <a:pt x="5154891" y="41910"/>
                </a:lnTo>
                <a:lnTo>
                  <a:pt x="5123061" y="41910"/>
                </a:lnTo>
                <a:lnTo>
                  <a:pt x="5123493" y="43179"/>
                </a:lnTo>
                <a:close/>
              </a:path>
              <a:path w="5166995" h="467360">
                <a:moveTo>
                  <a:pt x="42883" y="43179"/>
                </a:moveTo>
                <a:lnTo>
                  <a:pt x="43302" y="41910"/>
                </a:lnTo>
                <a:lnTo>
                  <a:pt x="44160" y="41910"/>
                </a:lnTo>
                <a:lnTo>
                  <a:pt x="42883" y="43179"/>
                </a:lnTo>
                <a:close/>
              </a:path>
              <a:path w="5166995" h="467360">
                <a:moveTo>
                  <a:pt x="5132497" y="54610"/>
                </a:moveTo>
                <a:lnTo>
                  <a:pt x="5130579" y="52070"/>
                </a:lnTo>
                <a:lnTo>
                  <a:pt x="5130910" y="52070"/>
                </a:lnTo>
                <a:lnTo>
                  <a:pt x="5128852" y="49529"/>
                </a:lnTo>
                <a:lnTo>
                  <a:pt x="5129220" y="49529"/>
                </a:lnTo>
                <a:lnTo>
                  <a:pt x="5127036" y="46989"/>
                </a:lnTo>
                <a:lnTo>
                  <a:pt x="5127417" y="46989"/>
                </a:lnTo>
                <a:lnTo>
                  <a:pt x="5125093" y="44450"/>
                </a:lnTo>
                <a:lnTo>
                  <a:pt x="5125499" y="44450"/>
                </a:lnTo>
                <a:lnTo>
                  <a:pt x="5123061" y="41910"/>
                </a:lnTo>
                <a:lnTo>
                  <a:pt x="5154891" y="41910"/>
                </a:lnTo>
                <a:lnTo>
                  <a:pt x="5156271" y="44450"/>
                </a:lnTo>
                <a:lnTo>
                  <a:pt x="5157897" y="48260"/>
                </a:lnTo>
                <a:lnTo>
                  <a:pt x="5159891" y="52070"/>
                </a:lnTo>
                <a:lnTo>
                  <a:pt x="5160403" y="53339"/>
                </a:lnTo>
                <a:lnTo>
                  <a:pt x="5132180" y="53339"/>
                </a:lnTo>
                <a:lnTo>
                  <a:pt x="5132497" y="54610"/>
                </a:lnTo>
                <a:close/>
              </a:path>
              <a:path w="5166995" h="467360">
                <a:moveTo>
                  <a:pt x="33879" y="54610"/>
                </a:moveTo>
                <a:lnTo>
                  <a:pt x="34196" y="53339"/>
                </a:lnTo>
                <a:lnTo>
                  <a:pt x="34838" y="53339"/>
                </a:lnTo>
                <a:lnTo>
                  <a:pt x="33879" y="54610"/>
                </a:lnTo>
                <a:close/>
              </a:path>
              <a:path w="5166995" h="467360">
                <a:moveTo>
                  <a:pt x="5133958" y="57150"/>
                </a:moveTo>
                <a:lnTo>
                  <a:pt x="5132180" y="53339"/>
                </a:lnTo>
                <a:lnTo>
                  <a:pt x="5160403" y="53339"/>
                </a:lnTo>
                <a:lnTo>
                  <a:pt x="5161428" y="55879"/>
                </a:lnTo>
                <a:lnTo>
                  <a:pt x="5133653" y="55879"/>
                </a:lnTo>
                <a:lnTo>
                  <a:pt x="5133958" y="57150"/>
                </a:lnTo>
                <a:close/>
              </a:path>
              <a:path w="5166995" h="467360">
                <a:moveTo>
                  <a:pt x="32418" y="57150"/>
                </a:moveTo>
                <a:lnTo>
                  <a:pt x="32710" y="55879"/>
                </a:lnTo>
                <a:lnTo>
                  <a:pt x="33011" y="55879"/>
                </a:lnTo>
                <a:lnTo>
                  <a:pt x="32418" y="57150"/>
                </a:lnTo>
                <a:close/>
              </a:path>
              <a:path w="5166995" h="467360">
                <a:moveTo>
                  <a:pt x="5138517" y="68579"/>
                </a:moveTo>
                <a:lnTo>
                  <a:pt x="5137361" y="64770"/>
                </a:lnTo>
                <a:lnTo>
                  <a:pt x="5137577" y="64770"/>
                </a:lnTo>
                <a:lnTo>
                  <a:pt x="5136256" y="62229"/>
                </a:lnTo>
                <a:lnTo>
                  <a:pt x="5136498" y="62229"/>
                </a:lnTo>
                <a:lnTo>
                  <a:pt x="5135024" y="59689"/>
                </a:lnTo>
                <a:lnTo>
                  <a:pt x="5135291" y="59689"/>
                </a:lnTo>
                <a:lnTo>
                  <a:pt x="5133653" y="55879"/>
                </a:lnTo>
                <a:lnTo>
                  <a:pt x="5161428" y="55879"/>
                </a:lnTo>
                <a:lnTo>
                  <a:pt x="5162774" y="60960"/>
                </a:lnTo>
                <a:lnTo>
                  <a:pt x="5163764" y="63500"/>
                </a:lnTo>
                <a:lnTo>
                  <a:pt x="5164498" y="67310"/>
                </a:lnTo>
                <a:lnTo>
                  <a:pt x="5138339" y="67310"/>
                </a:lnTo>
                <a:lnTo>
                  <a:pt x="5138517" y="68579"/>
                </a:lnTo>
                <a:close/>
              </a:path>
              <a:path w="5166995" h="467360">
                <a:moveTo>
                  <a:pt x="27846" y="68579"/>
                </a:moveTo>
                <a:lnTo>
                  <a:pt x="28037" y="67310"/>
                </a:lnTo>
                <a:lnTo>
                  <a:pt x="28232" y="67310"/>
                </a:lnTo>
                <a:lnTo>
                  <a:pt x="27846" y="68579"/>
                </a:lnTo>
                <a:close/>
              </a:path>
              <a:path w="5166995" h="467360">
                <a:moveTo>
                  <a:pt x="5139330" y="71120"/>
                </a:moveTo>
                <a:lnTo>
                  <a:pt x="5138339" y="67310"/>
                </a:lnTo>
                <a:lnTo>
                  <a:pt x="5164498" y="67310"/>
                </a:lnTo>
                <a:lnTo>
                  <a:pt x="5164742" y="68579"/>
                </a:lnTo>
                <a:lnTo>
                  <a:pt x="5165034" y="69850"/>
                </a:lnTo>
                <a:lnTo>
                  <a:pt x="5139177" y="69850"/>
                </a:lnTo>
                <a:lnTo>
                  <a:pt x="5139330" y="71120"/>
                </a:lnTo>
                <a:close/>
              </a:path>
              <a:path w="5166995" h="467360">
                <a:moveTo>
                  <a:pt x="27034" y="71120"/>
                </a:moveTo>
                <a:lnTo>
                  <a:pt x="27199" y="69850"/>
                </a:lnTo>
                <a:lnTo>
                  <a:pt x="27368" y="69850"/>
                </a:lnTo>
                <a:lnTo>
                  <a:pt x="27034" y="71120"/>
                </a:lnTo>
                <a:close/>
              </a:path>
              <a:path w="5166995" h="467360">
                <a:moveTo>
                  <a:pt x="5166432" y="384810"/>
                </a:moveTo>
                <a:lnTo>
                  <a:pt x="5141082" y="384810"/>
                </a:lnTo>
                <a:lnTo>
                  <a:pt x="5141082" y="82550"/>
                </a:lnTo>
                <a:lnTo>
                  <a:pt x="5140828" y="78739"/>
                </a:lnTo>
                <a:lnTo>
                  <a:pt x="5140422" y="76200"/>
                </a:lnTo>
                <a:lnTo>
                  <a:pt x="5139863" y="73660"/>
                </a:lnTo>
                <a:lnTo>
                  <a:pt x="5139990" y="73660"/>
                </a:lnTo>
                <a:lnTo>
                  <a:pt x="5139177" y="69850"/>
                </a:lnTo>
                <a:lnTo>
                  <a:pt x="5165034" y="69850"/>
                </a:lnTo>
                <a:lnTo>
                  <a:pt x="5165619" y="72389"/>
                </a:lnTo>
                <a:lnTo>
                  <a:pt x="5166089" y="76200"/>
                </a:lnTo>
                <a:lnTo>
                  <a:pt x="5166152" y="77470"/>
                </a:lnTo>
                <a:lnTo>
                  <a:pt x="5166431" y="81279"/>
                </a:lnTo>
                <a:lnTo>
                  <a:pt x="5166571" y="86360"/>
                </a:lnTo>
                <a:lnTo>
                  <a:pt x="5166432" y="384810"/>
                </a:lnTo>
                <a:close/>
              </a:path>
              <a:path w="5166995" h="467360">
                <a:moveTo>
                  <a:pt x="25852" y="77470"/>
                </a:moveTo>
                <a:lnTo>
                  <a:pt x="25954" y="76200"/>
                </a:lnTo>
                <a:lnTo>
                  <a:pt x="25852" y="77470"/>
                </a:lnTo>
                <a:close/>
              </a:path>
              <a:path w="5166995" h="467360">
                <a:moveTo>
                  <a:pt x="5140523" y="77470"/>
                </a:moveTo>
                <a:lnTo>
                  <a:pt x="5140303" y="76200"/>
                </a:lnTo>
                <a:lnTo>
                  <a:pt x="5140523" y="77470"/>
                </a:lnTo>
                <a:close/>
              </a:path>
              <a:path w="5166995" h="467360">
                <a:moveTo>
                  <a:pt x="25484" y="80010"/>
                </a:moveTo>
                <a:lnTo>
                  <a:pt x="25548" y="78739"/>
                </a:lnTo>
                <a:lnTo>
                  <a:pt x="25484" y="80010"/>
                </a:lnTo>
                <a:close/>
              </a:path>
              <a:path w="5166995" h="467360">
                <a:moveTo>
                  <a:pt x="5140892" y="80010"/>
                </a:moveTo>
                <a:lnTo>
                  <a:pt x="5140735" y="78739"/>
                </a:lnTo>
                <a:lnTo>
                  <a:pt x="5140892" y="80010"/>
                </a:lnTo>
                <a:close/>
              </a:path>
              <a:path w="5166995" h="467360">
                <a:moveTo>
                  <a:pt x="5165932" y="391160"/>
                </a:moveTo>
                <a:lnTo>
                  <a:pt x="5140422" y="391160"/>
                </a:lnTo>
                <a:lnTo>
                  <a:pt x="5140892" y="387350"/>
                </a:lnTo>
                <a:lnTo>
                  <a:pt x="5140921" y="386079"/>
                </a:lnTo>
                <a:lnTo>
                  <a:pt x="5141108" y="383539"/>
                </a:lnTo>
                <a:lnTo>
                  <a:pt x="5141082" y="384810"/>
                </a:lnTo>
                <a:lnTo>
                  <a:pt x="5166432" y="384810"/>
                </a:lnTo>
                <a:lnTo>
                  <a:pt x="5166338" y="387350"/>
                </a:lnTo>
                <a:lnTo>
                  <a:pt x="5166152" y="389889"/>
                </a:lnTo>
                <a:lnTo>
                  <a:pt x="5165932" y="391160"/>
                </a:lnTo>
                <a:close/>
              </a:path>
              <a:path w="5166995" h="467360">
                <a:moveTo>
                  <a:pt x="25353" y="384810"/>
                </a:moveTo>
                <a:lnTo>
                  <a:pt x="25262" y="383624"/>
                </a:lnTo>
                <a:lnTo>
                  <a:pt x="25353" y="384810"/>
                </a:lnTo>
                <a:close/>
              </a:path>
              <a:path w="5166995" h="467360">
                <a:moveTo>
                  <a:pt x="26068" y="391160"/>
                </a:moveTo>
                <a:lnTo>
                  <a:pt x="25852" y="389889"/>
                </a:lnTo>
                <a:lnTo>
                  <a:pt x="26068" y="391160"/>
                </a:lnTo>
                <a:close/>
              </a:path>
              <a:path w="5166995" h="467360">
                <a:moveTo>
                  <a:pt x="5164414" y="400050"/>
                </a:moveTo>
                <a:lnTo>
                  <a:pt x="5138339" y="400050"/>
                </a:lnTo>
                <a:lnTo>
                  <a:pt x="5139330" y="396239"/>
                </a:lnTo>
                <a:lnTo>
                  <a:pt x="5139177" y="396239"/>
                </a:lnTo>
                <a:lnTo>
                  <a:pt x="5139990" y="393700"/>
                </a:lnTo>
                <a:lnTo>
                  <a:pt x="5139863" y="393700"/>
                </a:lnTo>
                <a:lnTo>
                  <a:pt x="5140523" y="389889"/>
                </a:lnTo>
                <a:lnTo>
                  <a:pt x="5140422" y="391160"/>
                </a:lnTo>
                <a:lnTo>
                  <a:pt x="5165932" y="391160"/>
                </a:lnTo>
                <a:lnTo>
                  <a:pt x="5165619" y="393700"/>
                </a:lnTo>
                <a:lnTo>
                  <a:pt x="5164869" y="398779"/>
                </a:lnTo>
                <a:lnTo>
                  <a:pt x="5164742" y="398779"/>
                </a:lnTo>
                <a:lnTo>
                  <a:pt x="5164414" y="400050"/>
                </a:lnTo>
                <a:close/>
              </a:path>
              <a:path w="5166995" h="467360">
                <a:moveTo>
                  <a:pt x="28232" y="400050"/>
                </a:moveTo>
                <a:lnTo>
                  <a:pt x="28037" y="400050"/>
                </a:lnTo>
                <a:lnTo>
                  <a:pt x="27846" y="398779"/>
                </a:lnTo>
                <a:lnTo>
                  <a:pt x="28232" y="400050"/>
                </a:lnTo>
                <a:close/>
              </a:path>
              <a:path w="5166995" h="467360">
                <a:moveTo>
                  <a:pt x="5163758" y="402589"/>
                </a:moveTo>
                <a:lnTo>
                  <a:pt x="5137361" y="402589"/>
                </a:lnTo>
                <a:lnTo>
                  <a:pt x="5138517" y="398779"/>
                </a:lnTo>
                <a:lnTo>
                  <a:pt x="5138339" y="400050"/>
                </a:lnTo>
                <a:lnTo>
                  <a:pt x="5164414" y="400050"/>
                </a:lnTo>
                <a:lnTo>
                  <a:pt x="5163758" y="402589"/>
                </a:lnTo>
                <a:close/>
              </a:path>
              <a:path w="5166995" h="467360">
                <a:moveTo>
                  <a:pt x="29226" y="402589"/>
                </a:moveTo>
                <a:lnTo>
                  <a:pt x="29002" y="402589"/>
                </a:lnTo>
                <a:lnTo>
                  <a:pt x="28786" y="401320"/>
                </a:lnTo>
                <a:lnTo>
                  <a:pt x="29226" y="402589"/>
                </a:lnTo>
                <a:close/>
              </a:path>
              <a:path w="5166995" h="467360">
                <a:moveTo>
                  <a:pt x="5157084" y="420370"/>
                </a:moveTo>
                <a:lnTo>
                  <a:pt x="5127036" y="420370"/>
                </a:lnTo>
                <a:lnTo>
                  <a:pt x="5129220" y="417829"/>
                </a:lnTo>
                <a:lnTo>
                  <a:pt x="5128852" y="417829"/>
                </a:lnTo>
                <a:lnTo>
                  <a:pt x="5130910" y="415289"/>
                </a:lnTo>
                <a:lnTo>
                  <a:pt x="5130579" y="415289"/>
                </a:lnTo>
                <a:lnTo>
                  <a:pt x="5132497" y="412750"/>
                </a:lnTo>
                <a:lnTo>
                  <a:pt x="5132180" y="412750"/>
                </a:lnTo>
                <a:lnTo>
                  <a:pt x="5133958" y="410210"/>
                </a:lnTo>
                <a:lnTo>
                  <a:pt x="5133653" y="410210"/>
                </a:lnTo>
                <a:lnTo>
                  <a:pt x="5135291" y="407670"/>
                </a:lnTo>
                <a:lnTo>
                  <a:pt x="5135024" y="407670"/>
                </a:lnTo>
                <a:lnTo>
                  <a:pt x="5136498" y="405129"/>
                </a:lnTo>
                <a:lnTo>
                  <a:pt x="5136256" y="405129"/>
                </a:lnTo>
                <a:lnTo>
                  <a:pt x="5137577" y="401320"/>
                </a:lnTo>
                <a:lnTo>
                  <a:pt x="5137361" y="402589"/>
                </a:lnTo>
                <a:lnTo>
                  <a:pt x="5163758" y="402589"/>
                </a:lnTo>
                <a:lnTo>
                  <a:pt x="5162774" y="406400"/>
                </a:lnTo>
                <a:lnTo>
                  <a:pt x="5161428" y="410210"/>
                </a:lnTo>
                <a:lnTo>
                  <a:pt x="5159891" y="414020"/>
                </a:lnTo>
                <a:lnTo>
                  <a:pt x="5157897" y="419100"/>
                </a:lnTo>
                <a:lnTo>
                  <a:pt x="5157084" y="420370"/>
                </a:lnTo>
                <a:close/>
              </a:path>
              <a:path w="5166995" h="467360">
                <a:moveTo>
                  <a:pt x="39721" y="420370"/>
                </a:moveTo>
                <a:lnTo>
                  <a:pt x="39340" y="420370"/>
                </a:lnTo>
                <a:lnTo>
                  <a:pt x="38946" y="419100"/>
                </a:lnTo>
                <a:lnTo>
                  <a:pt x="39721" y="420370"/>
                </a:lnTo>
                <a:close/>
              </a:path>
              <a:path w="5166995" h="467360">
                <a:moveTo>
                  <a:pt x="5155581" y="422910"/>
                </a:moveTo>
                <a:lnTo>
                  <a:pt x="5125093" y="422910"/>
                </a:lnTo>
                <a:lnTo>
                  <a:pt x="5127417" y="419100"/>
                </a:lnTo>
                <a:lnTo>
                  <a:pt x="5127036" y="420370"/>
                </a:lnTo>
                <a:lnTo>
                  <a:pt x="5157084" y="420370"/>
                </a:lnTo>
                <a:lnTo>
                  <a:pt x="5156271" y="421639"/>
                </a:lnTo>
                <a:lnTo>
                  <a:pt x="5155581" y="422910"/>
                </a:lnTo>
                <a:close/>
              </a:path>
              <a:path w="5166995" h="467360">
                <a:moveTo>
                  <a:pt x="42083" y="422910"/>
                </a:moveTo>
                <a:lnTo>
                  <a:pt x="41270" y="422910"/>
                </a:lnTo>
                <a:lnTo>
                  <a:pt x="40864" y="421639"/>
                </a:lnTo>
                <a:lnTo>
                  <a:pt x="42083" y="422910"/>
                </a:lnTo>
                <a:close/>
              </a:path>
              <a:path w="5166995" h="467360">
                <a:moveTo>
                  <a:pt x="5151035" y="430529"/>
                </a:moveTo>
                <a:lnTo>
                  <a:pt x="5116381" y="430529"/>
                </a:lnTo>
                <a:lnTo>
                  <a:pt x="5119162" y="427989"/>
                </a:lnTo>
                <a:lnTo>
                  <a:pt x="5118692" y="427989"/>
                </a:lnTo>
                <a:lnTo>
                  <a:pt x="5121372" y="426720"/>
                </a:lnTo>
                <a:lnTo>
                  <a:pt x="5120927" y="426720"/>
                </a:lnTo>
                <a:lnTo>
                  <a:pt x="5123493" y="424179"/>
                </a:lnTo>
                <a:lnTo>
                  <a:pt x="5123061" y="424179"/>
                </a:lnTo>
                <a:lnTo>
                  <a:pt x="5125499" y="421639"/>
                </a:lnTo>
                <a:lnTo>
                  <a:pt x="5125093" y="422910"/>
                </a:lnTo>
                <a:lnTo>
                  <a:pt x="5155581" y="422910"/>
                </a:lnTo>
                <a:lnTo>
                  <a:pt x="5154201" y="425450"/>
                </a:lnTo>
                <a:lnTo>
                  <a:pt x="5151953" y="429260"/>
                </a:lnTo>
                <a:lnTo>
                  <a:pt x="5151035" y="430529"/>
                </a:lnTo>
                <a:close/>
              </a:path>
              <a:path w="5166995" h="467360">
                <a:moveTo>
                  <a:pt x="50948" y="430529"/>
                </a:moveTo>
                <a:lnTo>
                  <a:pt x="49995" y="430529"/>
                </a:lnTo>
                <a:lnTo>
                  <a:pt x="49500" y="429260"/>
                </a:lnTo>
                <a:lnTo>
                  <a:pt x="50948" y="430529"/>
                </a:lnTo>
                <a:close/>
              </a:path>
              <a:path w="5166995" h="467360">
                <a:moveTo>
                  <a:pt x="5141451" y="441960"/>
                </a:moveTo>
                <a:lnTo>
                  <a:pt x="5089076" y="441960"/>
                </a:lnTo>
                <a:lnTo>
                  <a:pt x="5092708" y="440689"/>
                </a:lnTo>
                <a:lnTo>
                  <a:pt x="5095045" y="440689"/>
                </a:lnTo>
                <a:lnTo>
                  <a:pt x="5098550" y="439420"/>
                </a:lnTo>
                <a:lnTo>
                  <a:pt x="5097940" y="439420"/>
                </a:lnTo>
                <a:lnTo>
                  <a:pt x="5101369" y="438150"/>
                </a:lnTo>
                <a:lnTo>
                  <a:pt x="5100785" y="438150"/>
                </a:lnTo>
                <a:lnTo>
                  <a:pt x="5104138" y="436879"/>
                </a:lnTo>
                <a:lnTo>
                  <a:pt x="5106272" y="436879"/>
                </a:lnTo>
                <a:lnTo>
                  <a:pt x="5109459" y="434339"/>
                </a:lnTo>
                <a:lnTo>
                  <a:pt x="5108913" y="434339"/>
                </a:lnTo>
                <a:lnTo>
                  <a:pt x="5112012" y="433070"/>
                </a:lnTo>
                <a:lnTo>
                  <a:pt x="5111479" y="433070"/>
                </a:lnTo>
                <a:lnTo>
                  <a:pt x="5114476" y="431800"/>
                </a:lnTo>
                <a:lnTo>
                  <a:pt x="5113968" y="431800"/>
                </a:lnTo>
                <a:lnTo>
                  <a:pt x="5116863" y="429260"/>
                </a:lnTo>
                <a:lnTo>
                  <a:pt x="5116381" y="430529"/>
                </a:lnTo>
                <a:lnTo>
                  <a:pt x="5151035" y="430529"/>
                </a:lnTo>
                <a:lnTo>
                  <a:pt x="5149198" y="433070"/>
                </a:lnTo>
                <a:lnTo>
                  <a:pt x="5146619" y="436879"/>
                </a:lnTo>
                <a:lnTo>
                  <a:pt x="5143889" y="439420"/>
                </a:lnTo>
                <a:lnTo>
                  <a:pt x="5141451" y="441960"/>
                </a:lnTo>
                <a:close/>
              </a:path>
              <a:path w="5166995" h="467360">
                <a:moveTo>
                  <a:pt x="62809" y="436879"/>
                </a:moveTo>
                <a:lnTo>
                  <a:pt x="60092" y="436879"/>
                </a:lnTo>
                <a:lnTo>
                  <a:pt x="59533" y="435610"/>
                </a:lnTo>
                <a:lnTo>
                  <a:pt x="62809" y="436879"/>
                </a:lnTo>
                <a:close/>
              </a:path>
              <a:path w="5166995" h="467360">
                <a:moveTo>
                  <a:pt x="5106272" y="436879"/>
                </a:moveTo>
                <a:lnTo>
                  <a:pt x="5103566" y="436879"/>
                </a:lnTo>
                <a:lnTo>
                  <a:pt x="5106830" y="435610"/>
                </a:lnTo>
                <a:lnTo>
                  <a:pt x="5106272" y="436879"/>
                </a:lnTo>
                <a:close/>
              </a:path>
              <a:path w="5166995" h="467360">
                <a:moveTo>
                  <a:pt x="5089215" y="467360"/>
                </a:moveTo>
                <a:lnTo>
                  <a:pt x="77148" y="467360"/>
                </a:lnTo>
                <a:lnTo>
                  <a:pt x="73465" y="466089"/>
                </a:lnTo>
                <a:lnTo>
                  <a:pt x="5092911" y="466089"/>
                </a:lnTo>
                <a:lnTo>
                  <a:pt x="5089215" y="467360"/>
                </a:lnTo>
                <a:close/>
              </a:path>
            </a:pathLst>
          </a:custGeom>
          <a:solidFill>
            <a:srgbClr val="FFFFFF"/>
          </a:solidFill>
        </p:spPr>
        <p:txBody>
          <a:bodyPr wrap="square" lIns="0" tIns="0" rIns="0" bIns="0" rtlCol="0"/>
          <a:lstStyle/>
          <a:p>
            <a:endParaRPr/>
          </a:p>
        </p:txBody>
      </p:sp>
      <p:sp>
        <p:nvSpPr>
          <p:cNvPr id="19" name="object 19"/>
          <p:cNvSpPr/>
          <p:nvPr/>
        </p:nvSpPr>
        <p:spPr>
          <a:xfrm>
            <a:off x="972311" y="4210811"/>
            <a:ext cx="7344409" cy="378460"/>
          </a:xfrm>
          <a:custGeom>
            <a:avLst/>
            <a:gdLst/>
            <a:ahLst/>
            <a:cxnLst/>
            <a:rect l="l" t="t" r="r" b="b"/>
            <a:pathLst>
              <a:path w="7344409" h="378460">
                <a:moveTo>
                  <a:pt x="0" y="0"/>
                </a:moveTo>
                <a:lnTo>
                  <a:pt x="7344156" y="0"/>
                </a:lnTo>
                <a:lnTo>
                  <a:pt x="7344156" y="377951"/>
                </a:lnTo>
                <a:lnTo>
                  <a:pt x="0" y="377951"/>
                </a:lnTo>
                <a:lnTo>
                  <a:pt x="0" y="0"/>
                </a:lnTo>
                <a:close/>
              </a:path>
            </a:pathLst>
          </a:custGeom>
          <a:solidFill>
            <a:srgbClr val="FFFFFF"/>
          </a:solidFill>
        </p:spPr>
        <p:txBody>
          <a:bodyPr wrap="square" lIns="0" tIns="0" rIns="0" bIns="0" rtlCol="0"/>
          <a:lstStyle/>
          <a:p>
            <a:endParaRPr/>
          </a:p>
        </p:txBody>
      </p:sp>
      <p:sp>
        <p:nvSpPr>
          <p:cNvPr id="20" name="object 20"/>
          <p:cNvSpPr/>
          <p:nvPr/>
        </p:nvSpPr>
        <p:spPr>
          <a:xfrm>
            <a:off x="958900" y="4198416"/>
            <a:ext cx="7370445" cy="403860"/>
          </a:xfrm>
          <a:custGeom>
            <a:avLst/>
            <a:gdLst/>
            <a:ahLst/>
            <a:cxnLst/>
            <a:rect l="l" t="t" r="r" b="b"/>
            <a:pathLst>
              <a:path w="7370445" h="403860">
                <a:moveTo>
                  <a:pt x="7357516" y="403402"/>
                </a:moveTo>
                <a:lnTo>
                  <a:pt x="12700" y="403402"/>
                </a:lnTo>
                <a:lnTo>
                  <a:pt x="10223" y="403161"/>
                </a:lnTo>
                <a:lnTo>
                  <a:pt x="0" y="390702"/>
                </a:lnTo>
                <a:lnTo>
                  <a:pt x="0" y="12700"/>
                </a:lnTo>
                <a:lnTo>
                  <a:pt x="12700" y="0"/>
                </a:lnTo>
                <a:lnTo>
                  <a:pt x="7357516" y="0"/>
                </a:lnTo>
                <a:lnTo>
                  <a:pt x="7370216" y="12700"/>
                </a:lnTo>
                <a:lnTo>
                  <a:pt x="25400" y="12700"/>
                </a:lnTo>
                <a:lnTo>
                  <a:pt x="12700" y="25400"/>
                </a:lnTo>
                <a:lnTo>
                  <a:pt x="25400" y="25400"/>
                </a:lnTo>
                <a:lnTo>
                  <a:pt x="25400" y="378002"/>
                </a:lnTo>
                <a:lnTo>
                  <a:pt x="12700" y="378002"/>
                </a:lnTo>
                <a:lnTo>
                  <a:pt x="25400" y="390702"/>
                </a:lnTo>
                <a:lnTo>
                  <a:pt x="7370216" y="390702"/>
                </a:lnTo>
                <a:lnTo>
                  <a:pt x="7369975" y="393179"/>
                </a:lnTo>
                <a:lnTo>
                  <a:pt x="7359992" y="403161"/>
                </a:lnTo>
                <a:lnTo>
                  <a:pt x="7357516" y="403402"/>
                </a:lnTo>
                <a:close/>
              </a:path>
              <a:path w="7370445" h="403860">
                <a:moveTo>
                  <a:pt x="25400" y="25400"/>
                </a:moveTo>
                <a:lnTo>
                  <a:pt x="12700" y="25400"/>
                </a:lnTo>
                <a:lnTo>
                  <a:pt x="25400" y="12700"/>
                </a:lnTo>
                <a:lnTo>
                  <a:pt x="25400" y="25400"/>
                </a:lnTo>
                <a:close/>
              </a:path>
              <a:path w="7370445" h="403860">
                <a:moveTo>
                  <a:pt x="7344816" y="25400"/>
                </a:moveTo>
                <a:lnTo>
                  <a:pt x="25400" y="25400"/>
                </a:lnTo>
                <a:lnTo>
                  <a:pt x="25400" y="12700"/>
                </a:lnTo>
                <a:lnTo>
                  <a:pt x="7344816" y="12700"/>
                </a:lnTo>
                <a:lnTo>
                  <a:pt x="7344816" y="25400"/>
                </a:lnTo>
                <a:close/>
              </a:path>
              <a:path w="7370445" h="403860">
                <a:moveTo>
                  <a:pt x="7344816" y="390702"/>
                </a:moveTo>
                <a:lnTo>
                  <a:pt x="7344816" y="12700"/>
                </a:lnTo>
                <a:lnTo>
                  <a:pt x="7357516" y="25400"/>
                </a:lnTo>
                <a:lnTo>
                  <a:pt x="7370216" y="25400"/>
                </a:lnTo>
                <a:lnTo>
                  <a:pt x="7370216" y="378002"/>
                </a:lnTo>
                <a:lnTo>
                  <a:pt x="7357516" y="378002"/>
                </a:lnTo>
                <a:lnTo>
                  <a:pt x="7344816" y="390702"/>
                </a:lnTo>
                <a:close/>
              </a:path>
              <a:path w="7370445" h="403860">
                <a:moveTo>
                  <a:pt x="7370216" y="25400"/>
                </a:moveTo>
                <a:lnTo>
                  <a:pt x="7357516" y="25400"/>
                </a:lnTo>
                <a:lnTo>
                  <a:pt x="7344816" y="12700"/>
                </a:lnTo>
                <a:lnTo>
                  <a:pt x="7370216" y="12700"/>
                </a:lnTo>
                <a:lnTo>
                  <a:pt x="7370216" y="25400"/>
                </a:lnTo>
                <a:close/>
              </a:path>
              <a:path w="7370445" h="403860">
                <a:moveTo>
                  <a:pt x="25400" y="390702"/>
                </a:moveTo>
                <a:lnTo>
                  <a:pt x="12700" y="378002"/>
                </a:lnTo>
                <a:lnTo>
                  <a:pt x="25400" y="378002"/>
                </a:lnTo>
                <a:lnTo>
                  <a:pt x="25400" y="390702"/>
                </a:lnTo>
                <a:close/>
              </a:path>
              <a:path w="7370445" h="403860">
                <a:moveTo>
                  <a:pt x="7344816" y="390702"/>
                </a:moveTo>
                <a:lnTo>
                  <a:pt x="25400" y="390702"/>
                </a:lnTo>
                <a:lnTo>
                  <a:pt x="25400" y="378002"/>
                </a:lnTo>
                <a:lnTo>
                  <a:pt x="7344816" y="378002"/>
                </a:lnTo>
                <a:lnTo>
                  <a:pt x="7344816" y="390702"/>
                </a:lnTo>
                <a:close/>
              </a:path>
              <a:path w="7370445" h="403860">
                <a:moveTo>
                  <a:pt x="7370216" y="390702"/>
                </a:moveTo>
                <a:lnTo>
                  <a:pt x="7344816" y="390702"/>
                </a:lnTo>
                <a:lnTo>
                  <a:pt x="7357516" y="378002"/>
                </a:lnTo>
                <a:lnTo>
                  <a:pt x="7370216" y="378002"/>
                </a:lnTo>
                <a:lnTo>
                  <a:pt x="7370216" y="390702"/>
                </a:lnTo>
                <a:close/>
              </a:path>
            </a:pathLst>
          </a:custGeom>
          <a:solidFill>
            <a:srgbClr val="4F81BC"/>
          </a:solidFill>
        </p:spPr>
        <p:txBody>
          <a:bodyPr wrap="square" lIns="0" tIns="0" rIns="0" bIns="0" rtlCol="0"/>
          <a:lstStyle/>
          <a:p>
            <a:endParaRPr/>
          </a:p>
        </p:txBody>
      </p:sp>
      <p:sp>
        <p:nvSpPr>
          <p:cNvPr id="21" name="object 21"/>
          <p:cNvSpPr/>
          <p:nvPr/>
        </p:nvSpPr>
        <p:spPr>
          <a:xfrm>
            <a:off x="1339596" y="3989832"/>
            <a:ext cx="5140960" cy="441959"/>
          </a:xfrm>
          <a:custGeom>
            <a:avLst/>
            <a:gdLst/>
            <a:ahLst/>
            <a:cxnLst/>
            <a:rect l="l" t="t" r="r" b="b"/>
            <a:pathLst>
              <a:path w="5140960" h="441960">
                <a:moveTo>
                  <a:pt x="73151" y="441959"/>
                </a:moveTo>
                <a:lnTo>
                  <a:pt x="33174" y="430766"/>
                </a:lnTo>
                <a:lnTo>
                  <a:pt x="6648" y="400499"/>
                </a:lnTo>
                <a:lnTo>
                  <a:pt x="0" y="73151"/>
                </a:lnTo>
                <a:lnTo>
                  <a:pt x="1172" y="58875"/>
                </a:lnTo>
                <a:lnTo>
                  <a:pt x="19812" y="22634"/>
                </a:lnTo>
                <a:lnTo>
                  <a:pt x="55294" y="2119"/>
                </a:lnTo>
                <a:lnTo>
                  <a:pt x="5067300" y="0"/>
                </a:lnTo>
                <a:lnTo>
                  <a:pt x="5081703" y="1398"/>
                </a:lnTo>
                <a:lnTo>
                  <a:pt x="5118170" y="20595"/>
                </a:lnTo>
                <a:lnTo>
                  <a:pt x="5138536" y="56307"/>
                </a:lnTo>
                <a:lnTo>
                  <a:pt x="5140452" y="368807"/>
                </a:lnTo>
                <a:lnTo>
                  <a:pt x="5139092" y="383277"/>
                </a:lnTo>
                <a:lnTo>
                  <a:pt x="5120210" y="419774"/>
                </a:lnTo>
                <a:lnTo>
                  <a:pt x="5084960" y="440067"/>
                </a:lnTo>
                <a:lnTo>
                  <a:pt x="73151" y="441959"/>
                </a:lnTo>
                <a:close/>
              </a:path>
            </a:pathLst>
          </a:custGeom>
          <a:solidFill>
            <a:srgbClr val="4F81BC"/>
          </a:solidFill>
        </p:spPr>
        <p:txBody>
          <a:bodyPr wrap="square" lIns="0" tIns="0" rIns="0" bIns="0" rtlCol="0"/>
          <a:lstStyle/>
          <a:p>
            <a:endParaRPr/>
          </a:p>
        </p:txBody>
      </p:sp>
      <p:sp>
        <p:nvSpPr>
          <p:cNvPr id="22" name="object 22"/>
          <p:cNvSpPr/>
          <p:nvPr/>
        </p:nvSpPr>
        <p:spPr>
          <a:xfrm>
            <a:off x="1326341" y="3977017"/>
            <a:ext cx="5166995" cy="467359"/>
          </a:xfrm>
          <a:custGeom>
            <a:avLst/>
            <a:gdLst/>
            <a:ahLst/>
            <a:cxnLst/>
            <a:rect l="l" t="t" r="r" b="b"/>
            <a:pathLst>
              <a:path w="5166995" h="467360">
                <a:moveTo>
                  <a:pt x="5097178" y="1270"/>
                </a:moveTo>
                <a:lnTo>
                  <a:pt x="69198" y="1270"/>
                </a:lnTo>
                <a:lnTo>
                  <a:pt x="73465" y="0"/>
                </a:lnTo>
                <a:lnTo>
                  <a:pt x="5092911" y="0"/>
                </a:lnTo>
                <a:lnTo>
                  <a:pt x="5097178" y="1270"/>
                </a:lnTo>
                <a:close/>
              </a:path>
              <a:path w="5166995" h="467360">
                <a:moveTo>
                  <a:pt x="5101979" y="2539"/>
                </a:moveTo>
                <a:lnTo>
                  <a:pt x="64384" y="2539"/>
                </a:lnTo>
                <a:lnTo>
                  <a:pt x="68575" y="1270"/>
                </a:lnTo>
                <a:lnTo>
                  <a:pt x="5097801" y="1270"/>
                </a:lnTo>
                <a:lnTo>
                  <a:pt x="5101979" y="2539"/>
                </a:lnTo>
                <a:close/>
              </a:path>
              <a:path w="5166995" h="467360">
                <a:moveTo>
                  <a:pt x="32418" y="57150"/>
                </a:moveTo>
                <a:lnTo>
                  <a:pt x="32710" y="55879"/>
                </a:lnTo>
                <a:lnTo>
                  <a:pt x="5164" y="55879"/>
                </a:lnTo>
                <a:lnTo>
                  <a:pt x="6726" y="52070"/>
                </a:lnTo>
                <a:lnTo>
                  <a:pt x="8199" y="48260"/>
                </a:lnTo>
                <a:lnTo>
                  <a:pt x="10397" y="44450"/>
                </a:lnTo>
                <a:lnTo>
                  <a:pt x="12492" y="40639"/>
                </a:lnTo>
                <a:lnTo>
                  <a:pt x="14753" y="36829"/>
                </a:lnTo>
                <a:lnTo>
                  <a:pt x="16810" y="34289"/>
                </a:lnTo>
                <a:lnTo>
                  <a:pt x="19363" y="30479"/>
                </a:lnTo>
                <a:lnTo>
                  <a:pt x="22068" y="27939"/>
                </a:lnTo>
                <a:lnTo>
                  <a:pt x="24925" y="25400"/>
                </a:lnTo>
                <a:lnTo>
                  <a:pt x="27910" y="21589"/>
                </a:lnTo>
                <a:lnTo>
                  <a:pt x="31504" y="19050"/>
                </a:lnTo>
                <a:lnTo>
                  <a:pt x="34298" y="16510"/>
                </a:lnTo>
                <a:lnTo>
                  <a:pt x="37676" y="13970"/>
                </a:lnTo>
                <a:lnTo>
                  <a:pt x="38184" y="13970"/>
                </a:lnTo>
                <a:lnTo>
                  <a:pt x="41702" y="11429"/>
                </a:lnTo>
                <a:lnTo>
                  <a:pt x="45334" y="10160"/>
                </a:lnTo>
                <a:lnTo>
                  <a:pt x="48509" y="7620"/>
                </a:lnTo>
                <a:lnTo>
                  <a:pt x="52345" y="6350"/>
                </a:lnTo>
                <a:lnTo>
                  <a:pt x="52916" y="6350"/>
                </a:lnTo>
                <a:lnTo>
                  <a:pt x="56853" y="5079"/>
                </a:lnTo>
                <a:lnTo>
                  <a:pt x="60879" y="2539"/>
                </a:lnTo>
                <a:lnTo>
                  <a:pt x="5105484" y="2539"/>
                </a:lnTo>
                <a:lnTo>
                  <a:pt x="5110107" y="5079"/>
                </a:lnTo>
                <a:lnTo>
                  <a:pt x="5117854" y="7620"/>
                </a:lnTo>
                <a:lnTo>
                  <a:pt x="5121042" y="10160"/>
                </a:lnTo>
                <a:lnTo>
                  <a:pt x="5125195" y="12700"/>
                </a:lnTo>
                <a:lnTo>
                  <a:pt x="5128192" y="13970"/>
                </a:lnTo>
                <a:lnTo>
                  <a:pt x="5132078" y="16510"/>
                </a:lnTo>
                <a:lnTo>
                  <a:pt x="5135329" y="19050"/>
                </a:lnTo>
                <a:lnTo>
                  <a:pt x="5138009" y="21589"/>
                </a:lnTo>
                <a:lnTo>
                  <a:pt x="5141019" y="24129"/>
                </a:lnTo>
                <a:lnTo>
                  <a:pt x="5141451" y="25400"/>
                </a:lnTo>
                <a:lnTo>
                  <a:pt x="74278" y="25400"/>
                </a:lnTo>
                <a:lnTo>
                  <a:pt x="70709" y="26670"/>
                </a:lnTo>
                <a:lnTo>
                  <a:pt x="71331" y="26670"/>
                </a:lnTo>
                <a:lnTo>
                  <a:pt x="67826" y="27939"/>
                </a:lnTo>
                <a:lnTo>
                  <a:pt x="65578" y="27939"/>
                </a:lnTo>
                <a:lnTo>
                  <a:pt x="62238" y="29210"/>
                </a:lnTo>
                <a:lnTo>
                  <a:pt x="62809" y="29210"/>
                </a:lnTo>
                <a:lnTo>
                  <a:pt x="59533" y="30479"/>
                </a:lnTo>
                <a:lnTo>
                  <a:pt x="60092" y="30479"/>
                </a:lnTo>
                <a:lnTo>
                  <a:pt x="56917" y="31750"/>
                </a:lnTo>
                <a:lnTo>
                  <a:pt x="57450" y="31750"/>
                </a:lnTo>
                <a:lnTo>
                  <a:pt x="55907" y="33020"/>
                </a:lnTo>
                <a:lnTo>
                  <a:pt x="54885" y="33020"/>
                </a:lnTo>
                <a:lnTo>
                  <a:pt x="51887" y="35560"/>
                </a:lnTo>
                <a:lnTo>
                  <a:pt x="52395" y="35560"/>
                </a:lnTo>
                <a:lnTo>
                  <a:pt x="49500" y="36829"/>
                </a:lnTo>
                <a:lnTo>
                  <a:pt x="49995" y="36829"/>
                </a:lnTo>
                <a:lnTo>
                  <a:pt x="48598" y="38100"/>
                </a:lnTo>
                <a:lnTo>
                  <a:pt x="47671" y="38100"/>
                </a:lnTo>
                <a:lnTo>
                  <a:pt x="44991" y="40639"/>
                </a:lnTo>
                <a:lnTo>
                  <a:pt x="45436" y="40639"/>
                </a:lnTo>
                <a:lnTo>
                  <a:pt x="44160" y="41910"/>
                </a:lnTo>
                <a:lnTo>
                  <a:pt x="43302" y="41910"/>
                </a:lnTo>
                <a:lnTo>
                  <a:pt x="40864" y="44450"/>
                </a:lnTo>
                <a:lnTo>
                  <a:pt x="41270" y="44450"/>
                </a:lnTo>
                <a:lnTo>
                  <a:pt x="38946" y="46989"/>
                </a:lnTo>
                <a:lnTo>
                  <a:pt x="39340" y="46989"/>
                </a:lnTo>
                <a:lnTo>
                  <a:pt x="37143" y="49529"/>
                </a:lnTo>
                <a:lnTo>
                  <a:pt x="37511" y="49529"/>
                </a:lnTo>
                <a:lnTo>
                  <a:pt x="35454" y="52070"/>
                </a:lnTo>
                <a:lnTo>
                  <a:pt x="35797" y="52070"/>
                </a:lnTo>
                <a:lnTo>
                  <a:pt x="34838" y="53339"/>
                </a:lnTo>
                <a:lnTo>
                  <a:pt x="34196" y="53339"/>
                </a:lnTo>
                <a:lnTo>
                  <a:pt x="32418" y="57150"/>
                </a:lnTo>
                <a:close/>
              </a:path>
              <a:path w="5166995" h="467360">
                <a:moveTo>
                  <a:pt x="73655" y="26670"/>
                </a:moveTo>
                <a:lnTo>
                  <a:pt x="74278" y="25400"/>
                </a:lnTo>
                <a:lnTo>
                  <a:pt x="77287" y="25400"/>
                </a:lnTo>
                <a:lnTo>
                  <a:pt x="73655" y="26670"/>
                </a:lnTo>
                <a:close/>
              </a:path>
              <a:path w="5166995" h="467360">
                <a:moveTo>
                  <a:pt x="5092708" y="26670"/>
                </a:moveTo>
                <a:lnTo>
                  <a:pt x="5089076" y="25400"/>
                </a:lnTo>
                <a:lnTo>
                  <a:pt x="5092086" y="25400"/>
                </a:lnTo>
                <a:lnTo>
                  <a:pt x="5092708" y="26670"/>
                </a:lnTo>
                <a:close/>
              </a:path>
              <a:path w="5166995" h="467360">
                <a:moveTo>
                  <a:pt x="5112012" y="34289"/>
                </a:moveTo>
                <a:lnTo>
                  <a:pt x="5108913" y="31750"/>
                </a:lnTo>
                <a:lnTo>
                  <a:pt x="5109459" y="31750"/>
                </a:lnTo>
                <a:lnTo>
                  <a:pt x="5106272" y="30479"/>
                </a:lnTo>
                <a:lnTo>
                  <a:pt x="5106830" y="30479"/>
                </a:lnTo>
                <a:lnTo>
                  <a:pt x="5103566" y="29210"/>
                </a:lnTo>
                <a:lnTo>
                  <a:pt x="5104138" y="29210"/>
                </a:lnTo>
                <a:lnTo>
                  <a:pt x="5100785" y="27939"/>
                </a:lnTo>
                <a:lnTo>
                  <a:pt x="5098550" y="27939"/>
                </a:lnTo>
                <a:lnTo>
                  <a:pt x="5095045" y="26670"/>
                </a:lnTo>
                <a:lnTo>
                  <a:pt x="5095654" y="26670"/>
                </a:lnTo>
                <a:lnTo>
                  <a:pt x="5092086" y="25400"/>
                </a:lnTo>
                <a:lnTo>
                  <a:pt x="5141451" y="25400"/>
                </a:lnTo>
                <a:lnTo>
                  <a:pt x="5144295" y="27939"/>
                </a:lnTo>
                <a:lnTo>
                  <a:pt x="5146619" y="30479"/>
                </a:lnTo>
                <a:lnTo>
                  <a:pt x="5148338" y="33020"/>
                </a:lnTo>
                <a:lnTo>
                  <a:pt x="5111479" y="33020"/>
                </a:lnTo>
                <a:lnTo>
                  <a:pt x="5112012" y="34289"/>
                </a:lnTo>
                <a:close/>
              </a:path>
              <a:path w="5166995" h="467360">
                <a:moveTo>
                  <a:pt x="64994" y="29210"/>
                </a:moveTo>
                <a:lnTo>
                  <a:pt x="65578" y="27939"/>
                </a:lnTo>
                <a:lnTo>
                  <a:pt x="68423" y="27939"/>
                </a:lnTo>
                <a:lnTo>
                  <a:pt x="64994" y="29210"/>
                </a:lnTo>
                <a:close/>
              </a:path>
              <a:path w="5166995" h="467360">
                <a:moveTo>
                  <a:pt x="5101369" y="29210"/>
                </a:moveTo>
                <a:lnTo>
                  <a:pt x="5097940" y="27939"/>
                </a:lnTo>
                <a:lnTo>
                  <a:pt x="5100785" y="27939"/>
                </a:lnTo>
                <a:lnTo>
                  <a:pt x="5101369" y="29210"/>
                </a:lnTo>
                <a:close/>
              </a:path>
              <a:path w="5166995" h="467360">
                <a:moveTo>
                  <a:pt x="54364" y="34289"/>
                </a:moveTo>
                <a:lnTo>
                  <a:pt x="54885" y="33020"/>
                </a:lnTo>
                <a:lnTo>
                  <a:pt x="55907" y="33020"/>
                </a:lnTo>
                <a:lnTo>
                  <a:pt x="54364" y="34289"/>
                </a:lnTo>
                <a:close/>
              </a:path>
              <a:path w="5166995" h="467360">
                <a:moveTo>
                  <a:pt x="5119162" y="39370"/>
                </a:moveTo>
                <a:lnTo>
                  <a:pt x="5116381" y="36829"/>
                </a:lnTo>
                <a:lnTo>
                  <a:pt x="5116863" y="36829"/>
                </a:lnTo>
                <a:lnTo>
                  <a:pt x="5113968" y="35560"/>
                </a:lnTo>
                <a:lnTo>
                  <a:pt x="5114476" y="35560"/>
                </a:lnTo>
                <a:lnTo>
                  <a:pt x="5111479" y="33020"/>
                </a:lnTo>
                <a:lnTo>
                  <a:pt x="5148338" y="33020"/>
                </a:lnTo>
                <a:lnTo>
                  <a:pt x="5149198" y="34289"/>
                </a:lnTo>
                <a:lnTo>
                  <a:pt x="5151611" y="36829"/>
                </a:lnTo>
                <a:lnTo>
                  <a:pt x="5152258" y="38100"/>
                </a:lnTo>
                <a:lnTo>
                  <a:pt x="5118692" y="38100"/>
                </a:lnTo>
                <a:lnTo>
                  <a:pt x="5119162" y="39370"/>
                </a:lnTo>
                <a:close/>
              </a:path>
              <a:path w="5166995" h="467360">
                <a:moveTo>
                  <a:pt x="47201" y="39370"/>
                </a:moveTo>
                <a:lnTo>
                  <a:pt x="47671" y="38100"/>
                </a:lnTo>
                <a:lnTo>
                  <a:pt x="48598" y="38100"/>
                </a:lnTo>
                <a:lnTo>
                  <a:pt x="47201" y="39370"/>
                </a:lnTo>
                <a:close/>
              </a:path>
              <a:path w="5166995" h="467360">
                <a:moveTo>
                  <a:pt x="5123493" y="43179"/>
                </a:moveTo>
                <a:lnTo>
                  <a:pt x="5120927" y="40639"/>
                </a:lnTo>
                <a:lnTo>
                  <a:pt x="5121372" y="40639"/>
                </a:lnTo>
                <a:lnTo>
                  <a:pt x="5118692" y="38100"/>
                </a:lnTo>
                <a:lnTo>
                  <a:pt x="5152258" y="38100"/>
                </a:lnTo>
                <a:lnTo>
                  <a:pt x="5154201" y="41910"/>
                </a:lnTo>
                <a:lnTo>
                  <a:pt x="5123061" y="41910"/>
                </a:lnTo>
                <a:lnTo>
                  <a:pt x="5123493" y="43179"/>
                </a:lnTo>
                <a:close/>
              </a:path>
              <a:path w="5166995" h="467360">
                <a:moveTo>
                  <a:pt x="42883" y="43179"/>
                </a:moveTo>
                <a:lnTo>
                  <a:pt x="43302" y="41910"/>
                </a:lnTo>
                <a:lnTo>
                  <a:pt x="44160" y="41910"/>
                </a:lnTo>
                <a:lnTo>
                  <a:pt x="42883" y="43179"/>
                </a:lnTo>
                <a:close/>
              </a:path>
              <a:path w="5166995" h="467360">
                <a:moveTo>
                  <a:pt x="5132497" y="54610"/>
                </a:moveTo>
                <a:lnTo>
                  <a:pt x="5130579" y="52070"/>
                </a:lnTo>
                <a:lnTo>
                  <a:pt x="5130910" y="52070"/>
                </a:lnTo>
                <a:lnTo>
                  <a:pt x="5128852" y="49529"/>
                </a:lnTo>
                <a:lnTo>
                  <a:pt x="5129220" y="49529"/>
                </a:lnTo>
                <a:lnTo>
                  <a:pt x="5127036" y="46989"/>
                </a:lnTo>
                <a:lnTo>
                  <a:pt x="5127417" y="46989"/>
                </a:lnTo>
                <a:lnTo>
                  <a:pt x="5125093" y="44450"/>
                </a:lnTo>
                <a:lnTo>
                  <a:pt x="5125499" y="44450"/>
                </a:lnTo>
                <a:lnTo>
                  <a:pt x="5123061" y="41910"/>
                </a:lnTo>
                <a:lnTo>
                  <a:pt x="5154201" y="41910"/>
                </a:lnTo>
                <a:lnTo>
                  <a:pt x="5156271" y="44450"/>
                </a:lnTo>
                <a:lnTo>
                  <a:pt x="5157897" y="48260"/>
                </a:lnTo>
                <a:lnTo>
                  <a:pt x="5159891" y="52070"/>
                </a:lnTo>
                <a:lnTo>
                  <a:pt x="5160331" y="53339"/>
                </a:lnTo>
                <a:lnTo>
                  <a:pt x="5132180" y="53339"/>
                </a:lnTo>
                <a:lnTo>
                  <a:pt x="5132497" y="54610"/>
                </a:lnTo>
                <a:close/>
              </a:path>
              <a:path w="5166995" h="467360">
                <a:moveTo>
                  <a:pt x="33879" y="54610"/>
                </a:moveTo>
                <a:lnTo>
                  <a:pt x="34196" y="53339"/>
                </a:lnTo>
                <a:lnTo>
                  <a:pt x="34838" y="53339"/>
                </a:lnTo>
                <a:lnTo>
                  <a:pt x="33879" y="54610"/>
                </a:lnTo>
                <a:close/>
              </a:path>
              <a:path w="5166995" h="467360">
                <a:moveTo>
                  <a:pt x="5133958" y="57150"/>
                </a:moveTo>
                <a:lnTo>
                  <a:pt x="5132180" y="53339"/>
                </a:lnTo>
                <a:lnTo>
                  <a:pt x="5160331" y="53339"/>
                </a:lnTo>
                <a:lnTo>
                  <a:pt x="5161212" y="55879"/>
                </a:lnTo>
                <a:lnTo>
                  <a:pt x="5133653" y="55879"/>
                </a:lnTo>
                <a:lnTo>
                  <a:pt x="5133958" y="57150"/>
                </a:lnTo>
                <a:close/>
              </a:path>
              <a:path w="5166995" h="467360">
                <a:moveTo>
                  <a:pt x="68423" y="439420"/>
                </a:moveTo>
                <a:lnTo>
                  <a:pt x="22068" y="439420"/>
                </a:lnTo>
                <a:lnTo>
                  <a:pt x="19363" y="435610"/>
                </a:lnTo>
                <a:lnTo>
                  <a:pt x="16810" y="433070"/>
                </a:lnTo>
                <a:lnTo>
                  <a:pt x="14410" y="429260"/>
                </a:lnTo>
                <a:lnTo>
                  <a:pt x="12175" y="425450"/>
                </a:lnTo>
                <a:lnTo>
                  <a:pt x="10397" y="422910"/>
                </a:lnTo>
                <a:lnTo>
                  <a:pt x="8199" y="417829"/>
                </a:lnTo>
                <a:lnTo>
                  <a:pt x="6485" y="414020"/>
                </a:lnTo>
                <a:lnTo>
                  <a:pt x="4948" y="410210"/>
                </a:lnTo>
                <a:lnTo>
                  <a:pt x="3602" y="406400"/>
                </a:lnTo>
                <a:lnTo>
                  <a:pt x="2446" y="402589"/>
                </a:lnTo>
                <a:lnTo>
                  <a:pt x="1621" y="398779"/>
                </a:lnTo>
                <a:lnTo>
                  <a:pt x="745" y="393700"/>
                </a:lnTo>
                <a:lnTo>
                  <a:pt x="211" y="389889"/>
                </a:lnTo>
                <a:lnTo>
                  <a:pt x="25" y="387350"/>
                </a:lnTo>
                <a:lnTo>
                  <a:pt x="0" y="80010"/>
                </a:lnTo>
                <a:lnTo>
                  <a:pt x="211" y="77470"/>
                </a:lnTo>
                <a:lnTo>
                  <a:pt x="745" y="73660"/>
                </a:lnTo>
                <a:lnTo>
                  <a:pt x="1494" y="68579"/>
                </a:lnTo>
                <a:lnTo>
                  <a:pt x="2446" y="64770"/>
                </a:lnTo>
                <a:lnTo>
                  <a:pt x="3602" y="60960"/>
                </a:lnTo>
                <a:lnTo>
                  <a:pt x="4948" y="55879"/>
                </a:lnTo>
                <a:lnTo>
                  <a:pt x="32710" y="55879"/>
                </a:lnTo>
                <a:lnTo>
                  <a:pt x="31085" y="59689"/>
                </a:lnTo>
                <a:lnTo>
                  <a:pt x="31352" y="59689"/>
                </a:lnTo>
                <a:lnTo>
                  <a:pt x="29866" y="62229"/>
                </a:lnTo>
                <a:lnTo>
                  <a:pt x="30107" y="62229"/>
                </a:lnTo>
                <a:lnTo>
                  <a:pt x="28786" y="64770"/>
                </a:lnTo>
                <a:lnTo>
                  <a:pt x="29002" y="64770"/>
                </a:lnTo>
                <a:lnTo>
                  <a:pt x="28232" y="67310"/>
                </a:lnTo>
                <a:lnTo>
                  <a:pt x="28037" y="67310"/>
                </a:lnTo>
                <a:lnTo>
                  <a:pt x="27368" y="69850"/>
                </a:lnTo>
                <a:lnTo>
                  <a:pt x="27199" y="69850"/>
                </a:lnTo>
                <a:lnTo>
                  <a:pt x="26373" y="73660"/>
                </a:lnTo>
                <a:lnTo>
                  <a:pt x="26068" y="76200"/>
                </a:lnTo>
                <a:lnTo>
                  <a:pt x="25641" y="78739"/>
                </a:lnTo>
                <a:lnTo>
                  <a:pt x="25353" y="81279"/>
                </a:lnTo>
                <a:lnTo>
                  <a:pt x="25294" y="82550"/>
                </a:lnTo>
                <a:lnTo>
                  <a:pt x="25205" y="86360"/>
                </a:lnTo>
                <a:lnTo>
                  <a:pt x="25192" y="381000"/>
                </a:lnTo>
                <a:lnTo>
                  <a:pt x="25256" y="383539"/>
                </a:lnTo>
                <a:lnTo>
                  <a:pt x="25450" y="386079"/>
                </a:lnTo>
                <a:lnTo>
                  <a:pt x="25484" y="387350"/>
                </a:lnTo>
                <a:lnTo>
                  <a:pt x="25954" y="391160"/>
                </a:lnTo>
                <a:lnTo>
                  <a:pt x="26500" y="393700"/>
                </a:lnTo>
                <a:lnTo>
                  <a:pt x="27199" y="396239"/>
                </a:lnTo>
                <a:lnTo>
                  <a:pt x="27034" y="396239"/>
                </a:lnTo>
                <a:lnTo>
                  <a:pt x="28037" y="400050"/>
                </a:lnTo>
                <a:lnTo>
                  <a:pt x="28232" y="400050"/>
                </a:lnTo>
                <a:lnTo>
                  <a:pt x="29002" y="402589"/>
                </a:lnTo>
                <a:lnTo>
                  <a:pt x="29226" y="402589"/>
                </a:lnTo>
                <a:lnTo>
                  <a:pt x="30107" y="405129"/>
                </a:lnTo>
                <a:lnTo>
                  <a:pt x="29866" y="405129"/>
                </a:lnTo>
                <a:lnTo>
                  <a:pt x="31352" y="407670"/>
                </a:lnTo>
                <a:lnTo>
                  <a:pt x="31085" y="407670"/>
                </a:lnTo>
                <a:lnTo>
                  <a:pt x="32710" y="410210"/>
                </a:lnTo>
                <a:lnTo>
                  <a:pt x="32418" y="410210"/>
                </a:lnTo>
                <a:lnTo>
                  <a:pt x="34196" y="412750"/>
                </a:lnTo>
                <a:lnTo>
                  <a:pt x="33879" y="412750"/>
                </a:lnTo>
                <a:lnTo>
                  <a:pt x="35797" y="415289"/>
                </a:lnTo>
                <a:lnTo>
                  <a:pt x="35454" y="415289"/>
                </a:lnTo>
                <a:lnTo>
                  <a:pt x="37511" y="417829"/>
                </a:lnTo>
                <a:lnTo>
                  <a:pt x="37143" y="417829"/>
                </a:lnTo>
                <a:lnTo>
                  <a:pt x="39340" y="420370"/>
                </a:lnTo>
                <a:lnTo>
                  <a:pt x="39721" y="420370"/>
                </a:lnTo>
                <a:lnTo>
                  <a:pt x="41270" y="422910"/>
                </a:lnTo>
                <a:lnTo>
                  <a:pt x="42083" y="422910"/>
                </a:lnTo>
                <a:lnTo>
                  <a:pt x="43302" y="424179"/>
                </a:lnTo>
                <a:lnTo>
                  <a:pt x="42883" y="424179"/>
                </a:lnTo>
                <a:lnTo>
                  <a:pt x="45436" y="426720"/>
                </a:lnTo>
                <a:lnTo>
                  <a:pt x="44991" y="426720"/>
                </a:lnTo>
                <a:lnTo>
                  <a:pt x="47671" y="427989"/>
                </a:lnTo>
                <a:lnTo>
                  <a:pt x="47201" y="427989"/>
                </a:lnTo>
                <a:lnTo>
                  <a:pt x="49995" y="430529"/>
                </a:lnTo>
                <a:lnTo>
                  <a:pt x="50948" y="430529"/>
                </a:lnTo>
                <a:lnTo>
                  <a:pt x="52395" y="431800"/>
                </a:lnTo>
                <a:lnTo>
                  <a:pt x="51887" y="431800"/>
                </a:lnTo>
                <a:lnTo>
                  <a:pt x="54885" y="433070"/>
                </a:lnTo>
                <a:lnTo>
                  <a:pt x="54364" y="433070"/>
                </a:lnTo>
                <a:lnTo>
                  <a:pt x="57450" y="434339"/>
                </a:lnTo>
                <a:lnTo>
                  <a:pt x="56917" y="434339"/>
                </a:lnTo>
                <a:lnTo>
                  <a:pt x="60092" y="436879"/>
                </a:lnTo>
                <a:lnTo>
                  <a:pt x="62238" y="436879"/>
                </a:lnTo>
                <a:lnTo>
                  <a:pt x="65578" y="438150"/>
                </a:lnTo>
                <a:lnTo>
                  <a:pt x="64994" y="438150"/>
                </a:lnTo>
                <a:lnTo>
                  <a:pt x="68423" y="439420"/>
                </a:lnTo>
                <a:close/>
              </a:path>
              <a:path w="5166995" h="467360">
                <a:moveTo>
                  <a:pt x="5138517" y="68579"/>
                </a:moveTo>
                <a:lnTo>
                  <a:pt x="5137361" y="64770"/>
                </a:lnTo>
                <a:lnTo>
                  <a:pt x="5137577" y="64770"/>
                </a:lnTo>
                <a:lnTo>
                  <a:pt x="5136256" y="62229"/>
                </a:lnTo>
                <a:lnTo>
                  <a:pt x="5136498" y="62229"/>
                </a:lnTo>
                <a:lnTo>
                  <a:pt x="5135024" y="59689"/>
                </a:lnTo>
                <a:lnTo>
                  <a:pt x="5135291" y="59689"/>
                </a:lnTo>
                <a:lnTo>
                  <a:pt x="5133653" y="55879"/>
                </a:lnTo>
                <a:lnTo>
                  <a:pt x="5161212" y="55879"/>
                </a:lnTo>
                <a:lnTo>
                  <a:pt x="5162774" y="60960"/>
                </a:lnTo>
                <a:lnTo>
                  <a:pt x="5163764" y="63500"/>
                </a:lnTo>
                <a:lnTo>
                  <a:pt x="5164498" y="67310"/>
                </a:lnTo>
                <a:lnTo>
                  <a:pt x="5138339" y="67310"/>
                </a:lnTo>
                <a:lnTo>
                  <a:pt x="5138517" y="68579"/>
                </a:lnTo>
                <a:close/>
              </a:path>
              <a:path w="5166995" h="467360">
                <a:moveTo>
                  <a:pt x="27846" y="68579"/>
                </a:moveTo>
                <a:lnTo>
                  <a:pt x="28037" y="67310"/>
                </a:lnTo>
                <a:lnTo>
                  <a:pt x="28232" y="67310"/>
                </a:lnTo>
                <a:lnTo>
                  <a:pt x="27846" y="68579"/>
                </a:lnTo>
                <a:close/>
              </a:path>
              <a:path w="5166995" h="467360">
                <a:moveTo>
                  <a:pt x="5139330" y="71120"/>
                </a:moveTo>
                <a:lnTo>
                  <a:pt x="5138339" y="67310"/>
                </a:lnTo>
                <a:lnTo>
                  <a:pt x="5164498" y="67310"/>
                </a:lnTo>
                <a:lnTo>
                  <a:pt x="5164742" y="68579"/>
                </a:lnTo>
                <a:lnTo>
                  <a:pt x="5164869" y="68579"/>
                </a:lnTo>
                <a:lnTo>
                  <a:pt x="5165057" y="69850"/>
                </a:lnTo>
                <a:lnTo>
                  <a:pt x="5139177" y="69850"/>
                </a:lnTo>
                <a:lnTo>
                  <a:pt x="5139330" y="71120"/>
                </a:lnTo>
                <a:close/>
              </a:path>
              <a:path w="5166995" h="467360">
                <a:moveTo>
                  <a:pt x="27034" y="71120"/>
                </a:moveTo>
                <a:lnTo>
                  <a:pt x="27199" y="69850"/>
                </a:lnTo>
                <a:lnTo>
                  <a:pt x="27368" y="69850"/>
                </a:lnTo>
                <a:lnTo>
                  <a:pt x="27034" y="71120"/>
                </a:lnTo>
                <a:close/>
              </a:path>
              <a:path w="5166995" h="467360">
                <a:moveTo>
                  <a:pt x="5166432" y="384810"/>
                </a:moveTo>
                <a:lnTo>
                  <a:pt x="5141082" y="384810"/>
                </a:lnTo>
                <a:lnTo>
                  <a:pt x="5141082" y="82550"/>
                </a:lnTo>
                <a:lnTo>
                  <a:pt x="5140828" y="78739"/>
                </a:lnTo>
                <a:lnTo>
                  <a:pt x="5140422" y="76200"/>
                </a:lnTo>
                <a:lnTo>
                  <a:pt x="5139863" y="73660"/>
                </a:lnTo>
                <a:lnTo>
                  <a:pt x="5139990" y="73660"/>
                </a:lnTo>
                <a:lnTo>
                  <a:pt x="5139177" y="69850"/>
                </a:lnTo>
                <a:lnTo>
                  <a:pt x="5165057" y="69850"/>
                </a:lnTo>
                <a:lnTo>
                  <a:pt x="5165619" y="73660"/>
                </a:lnTo>
                <a:lnTo>
                  <a:pt x="5166089" y="76200"/>
                </a:lnTo>
                <a:lnTo>
                  <a:pt x="5166152" y="77470"/>
                </a:lnTo>
                <a:lnTo>
                  <a:pt x="5166431" y="81279"/>
                </a:lnTo>
                <a:lnTo>
                  <a:pt x="5166571" y="86360"/>
                </a:lnTo>
                <a:lnTo>
                  <a:pt x="5166432" y="384810"/>
                </a:lnTo>
                <a:close/>
              </a:path>
              <a:path w="5166995" h="467360">
                <a:moveTo>
                  <a:pt x="25852" y="77470"/>
                </a:moveTo>
                <a:lnTo>
                  <a:pt x="25954" y="76200"/>
                </a:lnTo>
                <a:lnTo>
                  <a:pt x="25852" y="77470"/>
                </a:lnTo>
                <a:close/>
              </a:path>
              <a:path w="5166995" h="467360">
                <a:moveTo>
                  <a:pt x="5140523" y="77470"/>
                </a:moveTo>
                <a:lnTo>
                  <a:pt x="5140303" y="76200"/>
                </a:lnTo>
                <a:lnTo>
                  <a:pt x="5140523" y="77470"/>
                </a:lnTo>
                <a:close/>
              </a:path>
              <a:path w="5166995" h="467360">
                <a:moveTo>
                  <a:pt x="25484" y="80010"/>
                </a:moveTo>
                <a:lnTo>
                  <a:pt x="25548" y="78739"/>
                </a:lnTo>
                <a:lnTo>
                  <a:pt x="25484" y="80010"/>
                </a:lnTo>
                <a:close/>
              </a:path>
              <a:path w="5166995" h="467360">
                <a:moveTo>
                  <a:pt x="5140892" y="80010"/>
                </a:moveTo>
                <a:lnTo>
                  <a:pt x="5140735" y="78739"/>
                </a:lnTo>
                <a:lnTo>
                  <a:pt x="5140892" y="80010"/>
                </a:lnTo>
                <a:close/>
              </a:path>
              <a:path w="5166995" h="467360">
                <a:moveTo>
                  <a:pt x="5165932" y="391160"/>
                </a:moveTo>
                <a:lnTo>
                  <a:pt x="5140422" y="391160"/>
                </a:lnTo>
                <a:lnTo>
                  <a:pt x="5140892" y="387350"/>
                </a:lnTo>
                <a:lnTo>
                  <a:pt x="5140921" y="386079"/>
                </a:lnTo>
                <a:lnTo>
                  <a:pt x="5141108" y="383539"/>
                </a:lnTo>
                <a:lnTo>
                  <a:pt x="5141082" y="384810"/>
                </a:lnTo>
                <a:lnTo>
                  <a:pt x="5166432" y="384810"/>
                </a:lnTo>
                <a:lnTo>
                  <a:pt x="5166338" y="387350"/>
                </a:lnTo>
                <a:lnTo>
                  <a:pt x="5166152" y="389889"/>
                </a:lnTo>
                <a:lnTo>
                  <a:pt x="5165932" y="391160"/>
                </a:lnTo>
                <a:close/>
              </a:path>
              <a:path w="5166995" h="467360">
                <a:moveTo>
                  <a:pt x="25353" y="384810"/>
                </a:moveTo>
                <a:lnTo>
                  <a:pt x="25262" y="383624"/>
                </a:lnTo>
                <a:lnTo>
                  <a:pt x="25353" y="384810"/>
                </a:lnTo>
                <a:close/>
              </a:path>
              <a:path w="5166995" h="467360">
                <a:moveTo>
                  <a:pt x="26068" y="391160"/>
                </a:moveTo>
                <a:lnTo>
                  <a:pt x="25852" y="389889"/>
                </a:lnTo>
                <a:lnTo>
                  <a:pt x="26068" y="391160"/>
                </a:lnTo>
                <a:close/>
              </a:path>
              <a:path w="5166995" h="467360">
                <a:moveTo>
                  <a:pt x="5164414" y="400050"/>
                </a:moveTo>
                <a:lnTo>
                  <a:pt x="5138339" y="400050"/>
                </a:lnTo>
                <a:lnTo>
                  <a:pt x="5139330" y="396239"/>
                </a:lnTo>
                <a:lnTo>
                  <a:pt x="5139177" y="396239"/>
                </a:lnTo>
                <a:lnTo>
                  <a:pt x="5139990" y="393700"/>
                </a:lnTo>
                <a:lnTo>
                  <a:pt x="5139863" y="393700"/>
                </a:lnTo>
                <a:lnTo>
                  <a:pt x="5140523" y="389889"/>
                </a:lnTo>
                <a:lnTo>
                  <a:pt x="5140422" y="391160"/>
                </a:lnTo>
                <a:lnTo>
                  <a:pt x="5165932" y="391160"/>
                </a:lnTo>
                <a:lnTo>
                  <a:pt x="5165619" y="393700"/>
                </a:lnTo>
                <a:lnTo>
                  <a:pt x="5164869" y="398779"/>
                </a:lnTo>
                <a:lnTo>
                  <a:pt x="5164742" y="398779"/>
                </a:lnTo>
                <a:lnTo>
                  <a:pt x="5164414" y="400050"/>
                </a:lnTo>
                <a:close/>
              </a:path>
              <a:path w="5166995" h="467360">
                <a:moveTo>
                  <a:pt x="28232" y="400050"/>
                </a:moveTo>
                <a:lnTo>
                  <a:pt x="28037" y="400050"/>
                </a:lnTo>
                <a:lnTo>
                  <a:pt x="27846" y="398779"/>
                </a:lnTo>
                <a:lnTo>
                  <a:pt x="28232" y="400050"/>
                </a:lnTo>
                <a:close/>
              </a:path>
              <a:path w="5166995" h="467360">
                <a:moveTo>
                  <a:pt x="5163758" y="402589"/>
                </a:moveTo>
                <a:lnTo>
                  <a:pt x="5137361" y="402589"/>
                </a:lnTo>
                <a:lnTo>
                  <a:pt x="5138517" y="398779"/>
                </a:lnTo>
                <a:lnTo>
                  <a:pt x="5138339" y="400050"/>
                </a:lnTo>
                <a:lnTo>
                  <a:pt x="5164414" y="400050"/>
                </a:lnTo>
                <a:lnTo>
                  <a:pt x="5163758" y="402589"/>
                </a:lnTo>
                <a:close/>
              </a:path>
              <a:path w="5166995" h="467360">
                <a:moveTo>
                  <a:pt x="29226" y="402589"/>
                </a:moveTo>
                <a:lnTo>
                  <a:pt x="29002" y="402589"/>
                </a:lnTo>
                <a:lnTo>
                  <a:pt x="28786" y="401320"/>
                </a:lnTo>
                <a:lnTo>
                  <a:pt x="29226" y="402589"/>
                </a:lnTo>
                <a:close/>
              </a:path>
              <a:path w="5166995" h="467360">
                <a:moveTo>
                  <a:pt x="5156902" y="420370"/>
                </a:moveTo>
                <a:lnTo>
                  <a:pt x="5127036" y="420370"/>
                </a:lnTo>
                <a:lnTo>
                  <a:pt x="5129220" y="417829"/>
                </a:lnTo>
                <a:lnTo>
                  <a:pt x="5128852" y="417829"/>
                </a:lnTo>
                <a:lnTo>
                  <a:pt x="5130910" y="415289"/>
                </a:lnTo>
                <a:lnTo>
                  <a:pt x="5130579" y="415289"/>
                </a:lnTo>
                <a:lnTo>
                  <a:pt x="5132497" y="412750"/>
                </a:lnTo>
                <a:lnTo>
                  <a:pt x="5132180" y="412750"/>
                </a:lnTo>
                <a:lnTo>
                  <a:pt x="5133958" y="410210"/>
                </a:lnTo>
                <a:lnTo>
                  <a:pt x="5133653" y="410210"/>
                </a:lnTo>
                <a:lnTo>
                  <a:pt x="5135291" y="407670"/>
                </a:lnTo>
                <a:lnTo>
                  <a:pt x="5135024" y="407670"/>
                </a:lnTo>
                <a:lnTo>
                  <a:pt x="5136498" y="405129"/>
                </a:lnTo>
                <a:lnTo>
                  <a:pt x="5136256" y="405129"/>
                </a:lnTo>
                <a:lnTo>
                  <a:pt x="5137577" y="401320"/>
                </a:lnTo>
                <a:lnTo>
                  <a:pt x="5137361" y="402589"/>
                </a:lnTo>
                <a:lnTo>
                  <a:pt x="5163758" y="402589"/>
                </a:lnTo>
                <a:lnTo>
                  <a:pt x="5162774" y="406400"/>
                </a:lnTo>
                <a:lnTo>
                  <a:pt x="5161428" y="410210"/>
                </a:lnTo>
                <a:lnTo>
                  <a:pt x="5159891" y="414020"/>
                </a:lnTo>
                <a:lnTo>
                  <a:pt x="5158164" y="417829"/>
                </a:lnTo>
                <a:lnTo>
                  <a:pt x="5156902" y="420370"/>
                </a:lnTo>
                <a:close/>
              </a:path>
              <a:path w="5166995" h="467360">
                <a:moveTo>
                  <a:pt x="39721" y="420370"/>
                </a:moveTo>
                <a:lnTo>
                  <a:pt x="39340" y="420370"/>
                </a:lnTo>
                <a:lnTo>
                  <a:pt x="38946" y="419100"/>
                </a:lnTo>
                <a:lnTo>
                  <a:pt x="39721" y="420370"/>
                </a:lnTo>
                <a:close/>
              </a:path>
              <a:path w="5166995" h="467360">
                <a:moveTo>
                  <a:pt x="5155581" y="422910"/>
                </a:moveTo>
                <a:lnTo>
                  <a:pt x="5125093" y="422910"/>
                </a:lnTo>
                <a:lnTo>
                  <a:pt x="5127417" y="419100"/>
                </a:lnTo>
                <a:lnTo>
                  <a:pt x="5127036" y="420370"/>
                </a:lnTo>
                <a:lnTo>
                  <a:pt x="5156902" y="420370"/>
                </a:lnTo>
                <a:lnTo>
                  <a:pt x="5156271" y="421639"/>
                </a:lnTo>
                <a:lnTo>
                  <a:pt x="5155581" y="422910"/>
                </a:lnTo>
                <a:close/>
              </a:path>
              <a:path w="5166995" h="467360">
                <a:moveTo>
                  <a:pt x="42083" y="422910"/>
                </a:moveTo>
                <a:lnTo>
                  <a:pt x="41270" y="422910"/>
                </a:lnTo>
                <a:lnTo>
                  <a:pt x="40864" y="421639"/>
                </a:lnTo>
                <a:lnTo>
                  <a:pt x="42083" y="422910"/>
                </a:lnTo>
                <a:close/>
              </a:path>
              <a:path w="5166995" h="467360">
                <a:moveTo>
                  <a:pt x="5151035" y="430529"/>
                </a:moveTo>
                <a:lnTo>
                  <a:pt x="5116381" y="430529"/>
                </a:lnTo>
                <a:lnTo>
                  <a:pt x="5119162" y="427989"/>
                </a:lnTo>
                <a:lnTo>
                  <a:pt x="5118692" y="427989"/>
                </a:lnTo>
                <a:lnTo>
                  <a:pt x="5121372" y="426720"/>
                </a:lnTo>
                <a:lnTo>
                  <a:pt x="5120927" y="426720"/>
                </a:lnTo>
                <a:lnTo>
                  <a:pt x="5123493" y="424179"/>
                </a:lnTo>
                <a:lnTo>
                  <a:pt x="5123061" y="424179"/>
                </a:lnTo>
                <a:lnTo>
                  <a:pt x="5125499" y="421639"/>
                </a:lnTo>
                <a:lnTo>
                  <a:pt x="5125093" y="422910"/>
                </a:lnTo>
                <a:lnTo>
                  <a:pt x="5155581" y="422910"/>
                </a:lnTo>
                <a:lnTo>
                  <a:pt x="5154201" y="425450"/>
                </a:lnTo>
                <a:lnTo>
                  <a:pt x="5151953" y="429260"/>
                </a:lnTo>
                <a:lnTo>
                  <a:pt x="5151035" y="430529"/>
                </a:lnTo>
                <a:close/>
              </a:path>
              <a:path w="5166995" h="467360">
                <a:moveTo>
                  <a:pt x="50948" y="430529"/>
                </a:moveTo>
                <a:lnTo>
                  <a:pt x="49995" y="430529"/>
                </a:lnTo>
                <a:lnTo>
                  <a:pt x="49500" y="429260"/>
                </a:lnTo>
                <a:lnTo>
                  <a:pt x="50948" y="430529"/>
                </a:lnTo>
                <a:close/>
              </a:path>
              <a:path w="5166995" h="467360">
                <a:moveTo>
                  <a:pt x="5141451" y="441960"/>
                </a:moveTo>
                <a:lnTo>
                  <a:pt x="5089076" y="441960"/>
                </a:lnTo>
                <a:lnTo>
                  <a:pt x="5092708" y="440689"/>
                </a:lnTo>
                <a:lnTo>
                  <a:pt x="5095045" y="440689"/>
                </a:lnTo>
                <a:lnTo>
                  <a:pt x="5098550" y="439420"/>
                </a:lnTo>
                <a:lnTo>
                  <a:pt x="5097940" y="439420"/>
                </a:lnTo>
                <a:lnTo>
                  <a:pt x="5101369" y="438150"/>
                </a:lnTo>
                <a:lnTo>
                  <a:pt x="5100785" y="438150"/>
                </a:lnTo>
                <a:lnTo>
                  <a:pt x="5104138" y="436879"/>
                </a:lnTo>
                <a:lnTo>
                  <a:pt x="5106272" y="436879"/>
                </a:lnTo>
                <a:lnTo>
                  <a:pt x="5109459" y="434339"/>
                </a:lnTo>
                <a:lnTo>
                  <a:pt x="5108913" y="434339"/>
                </a:lnTo>
                <a:lnTo>
                  <a:pt x="5112012" y="433070"/>
                </a:lnTo>
                <a:lnTo>
                  <a:pt x="5111479" y="433070"/>
                </a:lnTo>
                <a:lnTo>
                  <a:pt x="5114476" y="431800"/>
                </a:lnTo>
                <a:lnTo>
                  <a:pt x="5113968" y="431800"/>
                </a:lnTo>
                <a:lnTo>
                  <a:pt x="5116863" y="429260"/>
                </a:lnTo>
                <a:lnTo>
                  <a:pt x="5116381" y="430529"/>
                </a:lnTo>
                <a:lnTo>
                  <a:pt x="5151035" y="430529"/>
                </a:lnTo>
                <a:lnTo>
                  <a:pt x="5149198" y="433070"/>
                </a:lnTo>
                <a:lnTo>
                  <a:pt x="5147000" y="435610"/>
                </a:lnTo>
                <a:lnTo>
                  <a:pt x="5144295" y="439420"/>
                </a:lnTo>
                <a:lnTo>
                  <a:pt x="5141451" y="441960"/>
                </a:lnTo>
                <a:close/>
              </a:path>
              <a:path w="5166995" h="467360">
                <a:moveTo>
                  <a:pt x="62809" y="436879"/>
                </a:moveTo>
                <a:lnTo>
                  <a:pt x="60092" y="436879"/>
                </a:lnTo>
                <a:lnTo>
                  <a:pt x="59533" y="435610"/>
                </a:lnTo>
                <a:lnTo>
                  <a:pt x="62809" y="436879"/>
                </a:lnTo>
                <a:close/>
              </a:path>
              <a:path w="5166995" h="467360">
                <a:moveTo>
                  <a:pt x="5106272" y="436879"/>
                </a:moveTo>
                <a:lnTo>
                  <a:pt x="5103566" y="436879"/>
                </a:lnTo>
                <a:lnTo>
                  <a:pt x="5106830" y="435610"/>
                </a:lnTo>
                <a:lnTo>
                  <a:pt x="5106272" y="436879"/>
                </a:lnTo>
                <a:close/>
              </a:path>
              <a:path w="5166995" h="467360">
                <a:moveTo>
                  <a:pt x="5097801" y="466089"/>
                </a:moveTo>
                <a:lnTo>
                  <a:pt x="68575" y="466089"/>
                </a:lnTo>
                <a:lnTo>
                  <a:pt x="64994" y="464820"/>
                </a:lnTo>
                <a:lnTo>
                  <a:pt x="60879" y="463550"/>
                </a:lnTo>
                <a:lnTo>
                  <a:pt x="52916" y="461010"/>
                </a:lnTo>
                <a:lnTo>
                  <a:pt x="52345" y="461010"/>
                </a:lnTo>
                <a:lnTo>
                  <a:pt x="48509" y="458470"/>
                </a:lnTo>
                <a:lnTo>
                  <a:pt x="44788" y="457200"/>
                </a:lnTo>
                <a:lnTo>
                  <a:pt x="41702" y="454660"/>
                </a:lnTo>
                <a:lnTo>
                  <a:pt x="38184" y="453389"/>
                </a:lnTo>
                <a:lnTo>
                  <a:pt x="34781" y="450850"/>
                </a:lnTo>
                <a:lnTo>
                  <a:pt x="31504" y="448310"/>
                </a:lnTo>
                <a:lnTo>
                  <a:pt x="28367" y="445770"/>
                </a:lnTo>
                <a:lnTo>
                  <a:pt x="25357" y="441960"/>
                </a:lnTo>
                <a:lnTo>
                  <a:pt x="22474" y="439420"/>
                </a:lnTo>
                <a:lnTo>
                  <a:pt x="67826" y="439420"/>
                </a:lnTo>
                <a:lnTo>
                  <a:pt x="71331" y="440689"/>
                </a:lnTo>
                <a:lnTo>
                  <a:pt x="73655" y="440689"/>
                </a:lnTo>
                <a:lnTo>
                  <a:pt x="77287" y="441960"/>
                </a:lnTo>
                <a:lnTo>
                  <a:pt x="5141019" y="441960"/>
                </a:lnTo>
                <a:lnTo>
                  <a:pt x="5138009" y="445770"/>
                </a:lnTo>
                <a:lnTo>
                  <a:pt x="5134859" y="448310"/>
                </a:lnTo>
                <a:lnTo>
                  <a:pt x="5132078" y="449579"/>
                </a:lnTo>
                <a:lnTo>
                  <a:pt x="5128192" y="453389"/>
                </a:lnTo>
                <a:lnTo>
                  <a:pt x="5125195" y="454660"/>
                </a:lnTo>
                <a:lnTo>
                  <a:pt x="5121042" y="457200"/>
                </a:lnTo>
                <a:lnTo>
                  <a:pt x="5117854" y="458470"/>
                </a:lnTo>
                <a:lnTo>
                  <a:pt x="5114031" y="461010"/>
                </a:lnTo>
                <a:lnTo>
                  <a:pt x="5110107" y="462279"/>
                </a:lnTo>
                <a:lnTo>
                  <a:pt x="5105484" y="463550"/>
                </a:lnTo>
                <a:lnTo>
                  <a:pt x="5101369" y="464820"/>
                </a:lnTo>
                <a:lnTo>
                  <a:pt x="5097801" y="466089"/>
                </a:lnTo>
                <a:close/>
              </a:path>
              <a:path w="5166995" h="467360">
                <a:moveTo>
                  <a:pt x="5089215" y="467360"/>
                </a:moveTo>
                <a:lnTo>
                  <a:pt x="77148" y="467360"/>
                </a:lnTo>
                <a:lnTo>
                  <a:pt x="72830" y="466089"/>
                </a:lnTo>
                <a:lnTo>
                  <a:pt x="5093546" y="466089"/>
                </a:lnTo>
                <a:lnTo>
                  <a:pt x="5089215" y="467360"/>
                </a:lnTo>
                <a:close/>
              </a:path>
            </a:pathLst>
          </a:custGeom>
          <a:solidFill>
            <a:srgbClr val="FFFFFF"/>
          </a:solidFill>
        </p:spPr>
        <p:txBody>
          <a:bodyPr wrap="square" lIns="0" tIns="0" rIns="0" bIns="0" rtlCol="0"/>
          <a:lstStyle/>
          <a:p>
            <a:endParaRPr/>
          </a:p>
        </p:txBody>
      </p:sp>
      <p:sp>
        <p:nvSpPr>
          <p:cNvPr id="23" name="object 23"/>
          <p:cNvSpPr/>
          <p:nvPr/>
        </p:nvSpPr>
        <p:spPr>
          <a:xfrm>
            <a:off x="972311" y="4892040"/>
            <a:ext cx="7344409" cy="378460"/>
          </a:xfrm>
          <a:custGeom>
            <a:avLst/>
            <a:gdLst/>
            <a:ahLst/>
            <a:cxnLst/>
            <a:rect l="l" t="t" r="r" b="b"/>
            <a:pathLst>
              <a:path w="7344409" h="378460">
                <a:moveTo>
                  <a:pt x="0" y="0"/>
                </a:moveTo>
                <a:lnTo>
                  <a:pt x="7344156" y="0"/>
                </a:lnTo>
                <a:lnTo>
                  <a:pt x="7344156" y="377951"/>
                </a:lnTo>
                <a:lnTo>
                  <a:pt x="0" y="377951"/>
                </a:lnTo>
                <a:lnTo>
                  <a:pt x="0" y="0"/>
                </a:lnTo>
                <a:close/>
              </a:path>
            </a:pathLst>
          </a:custGeom>
          <a:solidFill>
            <a:srgbClr val="FFFFFF"/>
          </a:solidFill>
        </p:spPr>
        <p:txBody>
          <a:bodyPr wrap="square" lIns="0" tIns="0" rIns="0" bIns="0" rtlCol="0"/>
          <a:lstStyle/>
          <a:p>
            <a:endParaRPr/>
          </a:p>
        </p:txBody>
      </p:sp>
      <p:sp>
        <p:nvSpPr>
          <p:cNvPr id="24" name="object 24"/>
          <p:cNvSpPr/>
          <p:nvPr/>
        </p:nvSpPr>
        <p:spPr>
          <a:xfrm>
            <a:off x="958900" y="4878819"/>
            <a:ext cx="7370445" cy="403860"/>
          </a:xfrm>
          <a:custGeom>
            <a:avLst/>
            <a:gdLst/>
            <a:ahLst/>
            <a:cxnLst/>
            <a:rect l="l" t="t" r="r" b="b"/>
            <a:pathLst>
              <a:path w="7370445" h="403860">
                <a:moveTo>
                  <a:pt x="7357516" y="403402"/>
                </a:moveTo>
                <a:lnTo>
                  <a:pt x="12700" y="403402"/>
                </a:lnTo>
                <a:lnTo>
                  <a:pt x="10223" y="403161"/>
                </a:lnTo>
                <a:lnTo>
                  <a:pt x="0" y="390702"/>
                </a:lnTo>
                <a:lnTo>
                  <a:pt x="0" y="12700"/>
                </a:lnTo>
                <a:lnTo>
                  <a:pt x="12700" y="0"/>
                </a:lnTo>
                <a:lnTo>
                  <a:pt x="7357516" y="0"/>
                </a:lnTo>
                <a:lnTo>
                  <a:pt x="7370216" y="12700"/>
                </a:lnTo>
                <a:lnTo>
                  <a:pt x="25400" y="12700"/>
                </a:lnTo>
                <a:lnTo>
                  <a:pt x="12700" y="25400"/>
                </a:lnTo>
                <a:lnTo>
                  <a:pt x="25400" y="25400"/>
                </a:lnTo>
                <a:lnTo>
                  <a:pt x="25400" y="378002"/>
                </a:lnTo>
                <a:lnTo>
                  <a:pt x="12700" y="378002"/>
                </a:lnTo>
                <a:lnTo>
                  <a:pt x="25400" y="390702"/>
                </a:lnTo>
                <a:lnTo>
                  <a:pt x="7370216" y="390702"/>
                </a:lnTo>
                <a:lnTo>
                  <a:pt x="7369975" y="393179"/>
                </a:lnTo>
                <a:lnTo>
                  <a:pt x="7359992" y="403161"/>
                </a:lnTo>
                <a:lnTo>
                  <a:pt x="7357516" y="403402"/>
                </a:lnTo>
                <a:close/>
              </a:path>
              <a:path w="7370445" h="403860">
                <a:moveTo>
                  <a:pt x="25400" y="25400"/>
                </a:moveTo>
                <a:lnTo>
                  <a:pt x="12700" y="25400"/>
                </a:lnTo>
                <a:lnTo>
                  <a:pt x="25400" y="12700"/>
                </a:lnTo>
                <a:lnTo>
                  <a:pt x="25400" y="25400"/>
                </a:lnTo>
                <a:close/>
              </a:path>
              <a:path w="7370445" h="403860">
                <a:moveTo>
                  <a:pt x="7344816" y="25400"/>
                </a:moveTo>
                <a:lnTo>
                  <a:pt x="25400" y="25400"/>
                </a:lnTo>
                <a:lnTo>
                  <a:pt x="25400" y="12700"/>
                </a:lnTo>
                <a:lnTo>
                  <a:pt x="7344816" y="12700"/>
                </a:lnTo>
                <a:lnTo>
                  <a:pt x="7344816" y="25400"/>
                </a:lnTo>
                <a:close/>
              </a:path>
              <a:path w="7370445" h="403860">
                <a:moveTo>
                  <a:pt x="7344816" y="390702"/>
                </a:moveTo>
                <a:lnTo>
                  <a:pt x="7344816" y="12700"/>
                </a:lnTo>
                <a:lnTo>
                  <a:pt x="7357516" y="25400"/>
                </a:lnTo>
                <a:lnTo>
                  <a:pt x="7370216" y="25400"/>
                </a:lnTo>
                <a:lnTo>
                  <a:pt x="7370216" y="378002"/>
                </a:lnTo>
                <a:lnTo>
                  <a:pt x="7357516" y="378002"/>
                </a:lnTo>
                <a:lnTo>
                  <a:pt x="7344816" y="390702"/>
                </a:lnTo>
                <a:close/>
              </a:path>
              <a:path w="7370445" h="403860">
                <a:moveTo>
                  <a:pt x="7370216" y="25400"/>
                </a:moveTo>
                <a:lnTo>
                  <a:pt x="7357516" y="25400"/>
                </a:lnTo>
                <a:lnTo>
                  <a:pt x="7344816" y="12700"/>
                </a:lnTo>
                <a:lnTo>
                  <a:pt x="7370216" y="12700"/>
                </a:lnTo>
                <a:lnTo>
                  <a:pt x="7370216" y="25400"/>
                </a:lnTo>
                <a:close/>
              </a:path>
              <a:path w="7370445" h="403860">
                <a:moveTo>
                  <a:pt x="25400" y="390702"/>
                </a:moveTo>
                <a:lnTo>
                  <a:pt x="12700" y="378002"/>
                </a:lnTo>
                <a:lnTo>
                  <a:pt x="25400" y="378002"/>
                </a:lnTo>
                <a:lnTo>
                  <a:pt x="25400" y="390702"/>
                </a:lnTo>
                <a:close/>
              </a:path>
              <a:path w="7370445" h="403860">
                <a:moveTo>
                  <a:pt x="7344816" y="390702"/>
                </a:moveTo>
                <a:lnTo>
                  <a:pt x="25400" y="390702"/>
                </a:lnTo>
                <a:lnTo>
                  <a:pt x="25400" y="378002"/>
                </a:lnTo>
                <a:lnTo>
                  <a:pt x="7344816" y="378002"/>
                </a:lnTo>
                <a:lnTo>
                  <a:pt x="7344816" y="390702"/>
                </a:lnTo>
                <a:close/>
              </a:path>
              <a:path w="7370445" h="403860">
                <a:moveTo>
                  <a:pt x="7370216" y="390702"/>
                </a:moveTo>
                <a:lnTo>
                  <a:pt x="7344816" y="390702"/>
                </a:lnTo>
                <a:lnTo>
                  <a:pt x="7357516" y="378002"/>
                </a:lnTo>
                <a:lnTo>
                  <a:pt x="7370216" y="378002"/>
                </a:lnTo>
                <a:lnTo>
                  <a:pt x="7370216" y="390702"/>
                </a:lnTo>
                <a:close/>
              </a:path>
            </a:pathLst>
          </a:custGeom>
          <a:solidFill>
            <a:srgbClr val="4F81BC"/>
          </a:solidFill>
        </p:spPr>
        <p:txBody>
          <a:bodyPr wrap="square" lIns="0" tIns="0" rIns="0" bIns="0" rtlCol="0"/>
          <a:lstStyle/>
          <a:p>
            <a:endParaRPr/>
          </a:p>
        </p:txBody>
      </p:sp>
      <p:sp>
        <p:nvSpPr>
          <p:cNvPr id="25" name="object 25"/>
          <p:cNvSpPr/>
          <p:nvPr/>
        </p:nvSpPr>
        <p:spPr>
          <a:xfrm>
            <a:off x="1339596" y="4669535"/>
            <a:ext cx="5140960" cy="443865"/>
          </a:xfrm>
          <a:custGeom>
            <a:avLst/>
            <a:gdLst/>
            <a:ahLst/>
            <a:cxnLst/>
            <a:rect l="l" t="t" r="r" b="b"/>
            <a:pathLst>
              <a:path w="5140960" h="443864">
                <a:moveTo>
                  <a:pt x="73151" y="443484"/>
                </a:moveTo>
                <a:lnTo>
                  <a:pt x="32838" y="431498"/>
                </a:lnTo>
                <a:lnTo>
                  <a:pt x="6314" y="400798"/>
                </a:lnTo>
                <a:lnTo>
                  <a:pt x="0" y="74675"/>
                </a:lnTo>
                <a:lnTo>
                  <a:pt x="1150" y="60255"/>
                </a:lnTo>
                <a:lnTo>
                  <a:pt x="19487" y="23712"/>
                </a:lnTo>
                <a:lnTo>
                  <a:pt x="54462" y="2613"/>
                </a:lnTo>
                <a:lnTo>
                  <a:pt x="5067300" y="0"/>
                </a:lnTo>
                <a:lnTo>
                  <a:pt x="5081580" y="1599"/>
                </a:lnTo>
                <a:lnTo>
                  <a:pt x="5117822" y="20957"/>
                </a:lnTo>
                <a:lnTo>
                  <a:pt x="5138331" y="56661"/>
                </a:lnTo>
                <a:lnTo>
                  <a:pt x="5140452" y="370331"/>
                </a:lnTo>
                <a:lnTo>
                  <a:pt x="5139065" y="384671"/>
                </a:lnTo>
                <a:lnTo>
                  <a:pt x="5119834" y="421064"/>
                </a:lnTo>
                <a:lnTo>
                  <a:pt x="5084012" y="441506"/>
                </a:lnTo>
                <a:lnTo>
                  <a:pt x="73151" y="443484"/>
                </a:lnTo>
                <a:close/>
              </a:path>
            </a:pathLst>
          </a:custGeom>
          <a:solidFill>
            <a:srgbClr val="4F81BC"/>
          </a:solidFill>
        </p:spPr>
        <p:txBody>
          <a:bodyPr wrap="square" lIns="0" tIns="0" rIns="0" bIns="0" rtlCol="0"/>
          <a:lstStyle/>
          <a:p>
            <a:endParaRPr/>
          </a:p>
        </p:txBody>
      </p:sp>
      <p:sp>
        <p:nvSpPr>
          <p:cNvPr id="26" name="object 26"/>
          <p:cNvSpPr/>
          <p:nvPr/>
        </p:nvSpPr>
        <p:spPr>
          <a:xfrm>
            <a:off x="1326341" y="4657547"/>
            <a:ext cx="5166995" cy="467359"/>
          </a:xfrm>
          <a:custGeom>
            <a:avLst/>
            <a:gdLst/>
            <a:ahLst/>
            <a:cxnLst/>
            <a:rect l="l" t="t" r="r" b="b"/>
            <a:pathLst>
              <a:path w="5166995" h="467360">
                <a:moveTo>
                  <a:pt x="5097178" y="1270"/>
                </a:moveTo>
                <a:lnTo>
                  <a:pt x="69198" y="1270"/>
                </a:lnTo>
                <a:lnTo>
                  <a:pt x="73465" y="0"/>
                </a:lnTo>
                <a:lnTo>
                  <a:pt x="5092911" y="0"/>
                </a:lnTo>
                <a:lnTo>
                  <a:pt x="5097178" y="1270"/>
                </a:lnTo>
                <a:close/>
              </a:path>
              <a:path w="5166995" h="467360">
                <a:moveTo>
                  <a:pt x="5101979" y="2539"/>
                </a:moveTo>
                <a:lnTo>
                  <a:pt x="64384" y="2539"/>
                </a:lnTo>
                <a:lnTo>
                  <a:pt x="68575" y="1270"/>
                </a:lnTo>
                <a:lnTo>
                  <a:pt x="5097801" y="1270"/>
                </a:lnTo>
                <a:lnTo>
                  <a:pt x="5101979" y="2539"/>
                </a:lnTo>
                <a:close/>
              </a:path>
              <a:path w="5166995" h="467360">
                <a:moveTo>
                  <a:pt x="32418" y="57150"/>
                </a:moveTo>
                <a:lnTo>
                  <a:pt x="32710" y="55879"/>
                </a:lnTo>
                <a:lnTo>
                  <a:pt x="5164" y="55879"/>
                </a:lnTo>
                <a:lnTo>
                  <a:pt x="6485" y="52070"/>
                </a:lnTo>
                <a:lnTo>
                  <a:pt x="6726" y="52070"/>
                </a:lnTo>
                <a:lnTo>
                  <a:pt x="8199" y="48260"/>
                </a:lnTo>
                <a:lnTo>
                  <a:pt x="10104" y="44450"/>
                </a:lnTo>
                <a:lnTo>
                  <a:pt x="12175" y="40639"/>
                </a:lnTo>
                <a:lnTo>
                  <a:pt x="14410" y="38100"/>
                </a:lnTo>
                <a:lnTo>
                  <a:pt x="17178" y="34289"/>
                </a:lnTo>
                <a:lnTo>
                  <a:pt x="19363" y="30479"/>
                </a:lnTo>
                <a:lnTo>
                  <a:pt x="22068" y="27939"/>
                </a:lnTo>
                <a:lnTo>
                  <a:pt x="24925" y="25400"/>
                </a:lnTo>
                <a:lnTo>
                  <a:pt x="27910" y="21589"/>
                </a:lnTo>
                <a:lnTo>
                  <a:pt x="31504" y="19050"/>
                </a:lnTo>
                <a:lnTo>
                  <a:pt x="34781" y="16510"/>
                </a:lnTo>
                <a:lnTo>
                  <a:pt x="37676" y="13970"/>
                </a:lnTo>
                <a:lnTo>
                  <a:pt x="41181" y="11429"/>
                </a:lnTo>
                <a:lnTo>
                  <a:pt x="41702" y="11429"/>
                </a:lnTo>
                <a:lnTo>
                  <a:pt x="44788" y="10160"/>
                </a:lnTo>
                <a:lnTo>
                  <a:pt x="48509" y="7620"/>
                </a:lnTo>
                <a:lnTo>
                  <a:pt x="52345" y="6350"/>
                </a:lnTo>
                <a:lnTo>
                  <a:pt x="52916" y="6350"/>
                </a:lnTo>
                <a:lnTo>
                  <a:pt x="56853" y="3810"/>
                </a:lnTo>
                <a:lnTo>
                  <a:pt x="60879" y="2539"/>
                </a:lnTo>
                <a:lnTo>
                  <a:pt x="5105484" y="2539"/>
                </a:lnTo>
                <a:lnTo>
                  <a:pt x="5109510" y="3810"/>
                </a:lnTo>
                <a:lnTo>
                  <a:pt x="5110107" y="5079"/>
                </a:lnTo>
                <a:lnTo>
                  <a:pt x="5117854" y="7620"/>
                </a:lnTo>
                <a:lnTo>
                  <a:pt x="5121042" y="10160"/>
                </a:lnTo>
                <a:lnTo>
                  <a:pt x="5125195" y="11429"/>
                </a:lnTo>
                <a:lnTo>
                  <a:pt x="5128687" y="13970"/>
                </a:lnTo>
                <a:lnTo>
                  <a:pt x="5132078" y="16510"/>
                </a:lnTo>
                <a:lnTo>
                  <a:pt x="5135329" y="19050"/>
                </a:lnTo>
                <a:lnTo>
                  <a:pt x="5138009" y="21589"/>
                </a:lnTo>
                <a:lnTo>
                  <a:pt x="5141019" y="24129"/>
                </a:lnTo>
                <a:lnTo>
                  <a:pt x="83460" y="24129"/>
                </a:lnTo>
                <a:lnTo>
                  <a:pt x="79713" y="25400"/>
                </a:lnTo>
                <a:lnTo>
                  <a:pt x="74278" y="25400"/>
                </a:lnTo>
                <a:lnTo>
                  <a:pt x="70709" y="26670"/>
                </a:lnTo>
                <a:lnTo>
                  <a:pt x="68423" y="26670"/>
                </a:lnTo>
                <a:lnTo>
                  <a:pt x="64994" y="27939"/>
                </a:lnTo>
                <a:lnTo>
                  <a:pt x="65578" y="27939"/>
                </a:lnTo>
                <a:lnTo>
                  <a:pt x="62238" y="29210"/>
                </a:lnTo>
                <a:lnTo>
                  <a:pt x="62809" y="29210"/>
                </a:lnTo>
                <a:lnTo>
                  <a:pt x="59533" y="30479"/>
                </a:lnTo>
                <a:lnTo>
                  <a:pt x="60092" y="30479"/>
                </a:lnTo>
                <a:lnTo>
                  <a:pt x="56917" y="31750"/>
                </a:lnTo>
                <a:lnTo>
                  <a:pt x="57450" y="31750"/>
                </a:lnTo>
                <a:lnTo>
                  <a:pt x="54364" y="33020"/>
                </a:lnTo>
                <a:lnTo>
                  <a:pt x="54885" y="33020"/>
                </a:lnTo>
                <a:lnTo>
                  <a:pt x="53386" y="34289"/>
                </a:lnTo>
                <a:lnTo>
                  <a:pt x="52395" y="34289"/>
                </a:lnTo>
                <a:lnTo>
                  <a:pt x="49500" y="36829"/>
                </a:lnTo>
                <a:lnTo>
                  <a:pt x="49995" y="36829"/>
                </a:lnTo>
                <a:lnTo>
                  <a:pt x="48598" y="38100"/>
                </a:lnTo>
                <a:lnTo>
                  <a:pt x="47671" y="38100"/>
                </a:lnTo>
                <a:lnTo>
                  <a:pt x="44991" y="40639"/>
                </a:lnTo>
                <a:lnTo>
                  <a:pt x="45436" y="40639"/>
                </a:lnTo>
                <a:lnTo>
                  <a:pt x="44160" y="41910"/>
                </a:lnTo>
                <a:lnTo>
                  <a:pt x="43302" y="41910"/>
                </a:lnTo>
                <a:lnTo>
                  <a:pt x="40864" y="44450"/>
                </a:lnTo>
                <a:lnTo>
                  <a:pt x="41270" y="44450"/>
                </a:lnTo>
                <a:lnTo>
                  <a:pt x="38946" y="46989"/>
                </a:lnTo>
                <a:lnTo>
                  <a:pt x="39340" y="46989"/>
                </a:lnTo>
                <a:lnTo>
                  <a:pt x="37143" y="49529"/>
                </a:lnTo>
                <a:lnTo>
                  <a:pt x="37511" y="49529"/>
                </a:lnTo>
                <a:lnTo>
                  <a:pt x="36482" y="50800"/>
                </a:lnTo>
                <a:lnTo>
                  <a:pt x="35797" y="50800"/>
                </a:lnTo>
                <a:lnTo>
                  <a:pt x="34518" y="53339"/>
                </a:lnTo>
                <a:lnTo>
                  <a:pt x="34196" y="53339"/>
                </a:lnTo>
                <a:lnTo>
                  <a:pt x="32418" y="57150"/>
                </a:lnTo>
                <a:close/>
              </a:path>
              <a:path w="5166995" h="467360">
                <a:moveTo>
                  <a:pt x="5114476" y="35560"/>
                </a:moveTo>
                <a:lnTo>
                  <a:pt x="5111479" y="33020"/>
                </a:lnTo>
                <a:lnTo>
                  <a:pt x="5112012" y="33020"/>
                </a:lnTo>
                <a:lnTo>
                  <a:pt x="5108913" y="31750"/>
                </a:lnTo>
                <a:lnTo>
                  <a:pt x="5109459" y="31750"/>
                </a:lnTo>
                <a:lnTo>
                  <a:pt x="5106272" y="30479"/>
                </a:lnTo>
                <a:lnTo>
                  <a:pt x="5106830" y="30479"/>
                </a:lnTo>
                <a:lnTo>
                  <a:pt x="5103566" y="29210"/>
                </a:lnTo>
                <a:lnTo>
                  <a:pt x="5104138" y="29210"/>
                </a:lnTo>
                <a:lnTo>
                  <a:pt x="5100785" y="27939"/>
                </a:lnTo>
                <a:lnTo>
                  <a:pt x="5101369" y="27939"/>
                </a:lnTo>
                <a:lnTo>
                  <a:pt x="5097940" y="26670"/>
                </a:lnTo>
                <a:lnTo>
                  <a:pt x="5095654" y="26670"/>
                </a:lnTo>
                <a:lnTo>
                  <a:pt x="5092086" y="25400"/>
                </a:lnTo>
                <a:lnTo>
                  <a:pt x="5086650" y="25400"/>
                </a:lnTo>
                <a:lnTo>
                  <a:pt x="5082904" y="24129"/>
                </a:lnTo>
                <a:lnTo>
                  <a:pt x="5141019" y="24129"/>
                </a:lnTo>
                <a:lnTo>
                  <a:pt x="5141451" y="25400"/>
                </a:lnTo>
                <a:lnTo>
                  <a:pt x="5144295" y="27939"/>
                </a:lnTo>
                <a:lnTo>
                  <a:pt x="5146619" y="30479"/>
                </a:lnTo>
                <a:lnTo>
                  <a:pt x="5149198" y="34289"/>
                </a:lnTo>
                <a:lnTo>
                  <a:pt x="5113968" y="34289"/>
                </a:lnTo>
                <a:lnTo>
                  <a:pt x="5114476" y="35560"/>
                </a:lnTo>
                <a:close/>
              </a:path>
              <a:path w="5166995" h="467360">
                <a:moveTo>
                  <a:pt x="67826" y="27939"/>
                </a:moveTo>
                <a:lnTo>
                  <a:pt x="68423" y="26670"/>
                </a:lnTo>
                <a:lnTo>
                  <a:pt x="71331" y="26670"/>
                </a:lnTo>
                <a:lnTo>
                  <a:pt x="67826" y="27939"/>
                </a:lnTo>
                <a:close/>
              </a:path>
              <a:path w="5166995" h="467360">
                <a:moveTo>
                  <a:pt x="5098550" y="27939"/>
                </a:moveTo>
                <a:lnTo>
                  <a:pt x="5095045" y="26670"/>
                </a:lnTo>
                <a:lnTo>
                  <a:pt x="5097940" y="26670"/>
                </a:lnTo>
                <a:lnTo>
                  <a:pt x="5098550" y="27939"/>
                </a:lnTo>
                <a:close/>
              </a:path>
              <a:path w="5166995" h="467360">
                <a:moveTo>
                  <a:pt x="51887" y="35560"/>
                </a:moveTo>
                <a:lnTo>
                  <a:pt x="52395" y="34289"/>
                </a:lnTo>
                <a:lnTo>
                  <a:pt x="53386" y="34289"/>
                </a:lnTo>
                <a:lnTo>
                  <a:pt x="51887" y="35560"/>
                </a:lnTo>
                <a:close/>
              </a:path>
              <a:path w="5166995" h="467360">
                <a:moveTo>
                  <a:pt x="5119162" y="39370"/>
                </a:moveTo>
                <a:lnTo>
                  <a:pt x="5116381" y="36829"/>
                </a:lnTo>
                <a:lnTo>
                  <a:pt x="5116863" y="36829"/>
                </a:lnTo>
                <a:lnTo>
                  <a:pt x="5113968" y="34289"/>
                </a:lnTo>
                <a:lnTo>
                  <a:pt x="5149198" y="34289"/>
                </a:lnTo>
                <a:lnTo>
                  <a:pt x="5151953" y="38100"/>
                </a:lnTo>
                <a:lnTo>
                  <a:pt x="5118692" y="38100"/>
                </a:lnTo>
                <a:lnTo>
                  <a:pt x="5119162" y="39370"/>
                </a:lnTo>
                <a:close/>
              </a:path>
              <a:path w="5166995" h="467360">
                <a:moveTo>
                  <a:pt x="47201" y="39370"/>
                </a:moveTo>
                <a:lnTo>
                  <a:pt x="47671" y="38100"/>
                </a:lnTo>
                <a:lnTo>
                  <a:pt x="48598" y="38100"/>
                </a:lnTo>
                <a:lnTo>
                  <a:pt x="47201" y="39370"/>
                </a:lnTo>
                <a:close/>
              </a:path>
              <a:path w="5166995" h="467360">
                <a:moveTo>
                  <a:pt x="5123493" y="43179"/>
                </a:moveTo>
                <a:lnTo>
                  <a:pt x="5120927" y="40639"/>
                </a:lnTo>
                <a:lnTo>
                  <a:pt x="5121372" y="40639"/>
                </a:lnTo>
                <a:lnTo>
                  <a:pt x="5118692" y="38100"/>
                </a:lnTo>
                <a:lnTo>
                  <a:pt x="5151953" y="38100"/>
                </a:lnTo>
                <a:lnTo>
                  <a:pt x="5154201" y="40639"/>
                </a:lnTo>
                <a:lnTo>
                  <a:pt x="5154891" y="41910"/>
                </a:lnTo>
                <a:lnTo>
                  <a:pt x="5123061" y="41910"/>
                </a:lnTo>
                <a:lnTo>
                  <a:pt x="5123493" y="43179"/>
                </a:lnTo>
                <a:close/>
              </a:path>
              <a:path w="5166995" h="467360">
                <a:moveTo>
                  <a:pt x="42883" y="43179"/>
                </a:moveTo>
                <a:lnTo>
                  <a:pt x="43302" y="41910"/>
                </a:lnTo>
                <a:lnTo>
                  <a:pt x="44160" y="41910"/>
                </a:lnTo>
                <a:lnTo>
                  <a:pt x="42883" y="43179"/>
                </a:lnTo>
                <a:close/>
              </a:path>
              <a:path w="5166995" h="467360">
                <a:moveTo>
                  <a:pt x="5130910" y="52070"/>
                </a:moveTo>
                <a:lnTo>
                  <a:pt x="5128852" y="49529"/>
                </a:lnTo>
                <a:lnTo>
                  <a:pt x="5129220" y="49529"/>
                </a:lnTo>
                <a:lnTo>
                  <a:pt x="5127036" y="46989"/>
                </a:lnTo>
                <a:lnTo>
                  <a:pt x="5127417" y="46989"/>
                </a:lnTo>
                <a:lnTo>
                  <a:pt x="5125093" y="44450"/>
                </a:lnTo>
                <a:lnTo>
                  <a:pt x="5125499" y="44450"/>
                </a:lnTo>
                <a:lnTo>
                  <a:pt x="5123061" y="41910"/>
                </a:lnTo>
                <a:lnTo>
                  <a:pt x="5154891" y="41910"/>
                </a:lnTo>
                <a:lnTo>
                  <a:pt x="5156271" y="44450"/>
                </a:lnTo>
                <a:lnTo>
                  <a:pt x="5157897" y="48260"/>
                </a:lnTo>
                <a:lnTo>
                  <a:pt x="5159226" y="50800"/>
                </a:lnTo>
                <a:lnTo>
                  <a:pt x="5130579" y="50800"/>
                </a:lnTo>
                <a:lnTo>
                  <a:pt x="5130910" y="52070"/>
                </a:lnTo>
                <a:close/>
              </a:path>
              <a:path w="5166995" h="467360">
                <a:moveTo>
                  <a:pt x="35454" y="52070"/>
                </a:moveTo>
                <a:lnTo>
                  <a:pt x="35797" y="50800"/>
                </a:lnTo>
                <a:lnTo>
                  <a:pt x="36482" y="50800"/>
                </a:lnTo>
                <a:lnTo>
                  <a:pt x="35454" y="52070"/>
                </a:lnTo>
                <a:close/>
              </a:path>
              <a:path w="5166995" h="467360">
                <a:moveTo>
                  <a:pt x="5132497" y="54610"/>
                </a:moveTo>
                <a:lnTo>
                  <a:pt x="5130579" y="50800"/>
                </a:lnTo>
                <a:lnTo>
                  <a:pt x="5159226" y="50800"/>
                </a:lnTo>
                <a:lnTo>
                  <a:pt x="5159891" y="52070"/>
                </a:lnTo>
                <a:lnTo>
                  <a:pt x="5160331" y="53339"/>
                </a:lnTo>
                <a:lnTo>
                  <a:pt x="5132180" y="53339"/>
                </a:lnTo>
                <a:lnTo>
                  <a:pt x="5132497" y="54610"/>
                </a:lnTo>
                <a:close/>
              </a:path>
              <a:path w="5166995" h="467360">
                <a:moveTo>
                  <a:pt x="33879" y="54610"/>
                </a:moveTo>
                <a:lnTo>
                  <a:pt x="34196" y="53339"/>
                </a:lnTo>
                <a:lnTo>
                  <a:pt x="34518" y="53339"/>
                </a:lnTo>
                <a:lnTo>
                  <a:pt x="33879" y="54610"/>
                </a:lnTo>
                <a:close/>
              </a:path>
              <a:path w="5166995" h="467360">
                <a:moveTo>
                  <a:pt x="5133958" y="57150"/>
                </a:moveTo>
                <a:lnTo>
                  <a:pt x="5132180" y="53339"/>
                </a:lnTo>
                <a:lnTo>
                  <a:pt x="5160331" y="53339"/>
                </a:lnTo>
                <a:lnTo>
                  <a:pt x="5161212" y="55879"/>
                </a:lnTo>
                <a:lnTo>
                  <a:pt x="5133653" y="55879"/>
                </a:lnTo>
                <a:lnTo>
                  <a:pt x="5133958" y="57150"/>
                </a:lnTo>
                <a:close/>
              </a:path>
              <a:path w="5166995" h="467360">
                <a:moveTo>
                  <a:pt x="5097178" y="466089"/>
                </a:moveTo>
                <a:lnTo>
                  <a:pt x="68575" y="466089"/>
                </a:lnTo>
                <a:lnTo>
                  <a:pt x="64994" y="464820"/>
                </a:lnTo>
                <a:lnTo>
                  <a:pt x="60879" y="463550"/>
                </a:lnTo>
                <a:lnTo>
                  <a:pt x="52916" y="461010"/>
                </a:lnTo>
                <a:lnTo>
                  <a:pt x="52345" y="461010"/>
                </a:lnTo>
                <a:lnTo>
                  <a:pt x="48509" y="458470"/>
                </a:lnTo>
                <a:lnTo>
                  <a:pt x="44788" y="457200"/>
                </a:lnTo>
                <a:lnTo>
                  <a:pt x="41702" y="454660"/>
                </a:lnTo>
                <a:lnTo>
                  <a:pt x="38184" y="453389"/>
                </a:lnTo>
                <a:lnTo>
                  <a:pt x="34781" y="450850"/>
                </a:lnTo>
                <a:lnTo>
                  <a:pt x="31504" y="448310"/>
                </a:lnTo>
                <a:lnTo>
                  <a:pt x="27910" y="444500"/>
                </a:lnTo>
                <a:lnTo>
                  <a:pt x="24925" y="441960"/>
                </a:lnTo>
                <a:lnTo>
                  <a:pt x="22068" y="439420"/>
                </a:lnTo>
                <a:lnTo>
                  <a:pt x="19363" y="435610"/>
                </a:lnTo>
                <a:lnTo>
                  <a:pt x="17178" y="433070"/>
                </a:lnTo>
                <a:lnTo>
                  <a:pt x="14753" y="429260"/>
                </a:lnTo>
                <a:lnTo>
                  <a:pt x="14410" y="429260"/>
                </a:lnTo>
                <a:lnTo>
                  <a:pt x="12175" y="425450"/>
                </a:lnTo>
                <a:lnTo>
                  <a:pt x="10104" y="421639"/>
                </a:lnTo>
                <a:lnTo>
                  <a:pt x="8199" y="417829"/>
                </a:lnTo>
                <a:lnTo>
                  <a:pt x="6726" y="415289"/>
                </a:lnTo>
                <a:lnTo>
                  <a:pt x="6485" y="414020"/>
                </a:lnTo>
                <a:lnTo>
                  <a:pt x="4948" y="410210"/>
                </a:lnTo>
                <a:lnTo>
                  <a:pt x="3602" y="406400"/>
                </a:lnTo>
                <a:lnTo>
                  <a:pt x="2446" y="402589"/>
                </a:lnTo>
                <a:lnTo>
                  <a:pt x="1621" y="398779"/>
                </a:lnTo>
                <a:lnTo>
                  <a:pt x="1494" y="397510"/>
                </a:lnTo>
                <a:lnTo>
                  <a:pt x="745" y="393700"/>
                </a:lnTo>
                <a:lnTo>
                  <a:pt x="211" y="389889"/>
                </a:lnTo>
                <a:lnTo>
                  <a:pt x="25" y="387350"/>
                </a:lnTo>
                <a:lnTo>
                  <a:pt x="0" y="80010"/>
                </a:lnTo>
                <a:lnTo>
                  <a:pt x="211" y="77470"/>
                </a:lnTo>
                <a:lnTo>
                  <a:pt x="745" y="72389"/>
                </a:lnTo>
                <a:lnTo>
                  <a:pt x="1494" y="68579"/>
                </a:lnTo>
                <a:lnTo>
                  <a:pt x="2446" y="64770"/>
                </a:lnTo>
                <a:lnTo>
                  <a:pt x="3602" y="60960"/>
                </a:lnTo>
                <a:lnTo>
                  <a:pt x="4948" y="55879"/>
                </a:lnTo>
                <a:lnTo>
                  <a:pt x="32710" y="55879"/>
                </a:lnTo>
                <a:lnTo>
                  <a:pt x="31627" y="58420"/>
                </a:lnTo>
                <a:lnTo>
                  <a:pt x="31352" y="58420"/>
                </a:lnTo>
                <a:lnTo>
                  <a:pt x="29866" y="62229"/>
                </a:lnTo>
                <a:lnTo>
                  <a:pt x="30107" y="62229"/>
                </a:lnTo>
                <a:lnTo>
                  <a:pt x="28786" y="64770"/>
                </a:lnTo>
                <a:lnTo>
                  <a:pt x="29002" y="64770"/>
                </a:lnTo>
                <a:lnTo>
                  <a:pt x="27846" y="67310"/>
                </a:lnTo>
                <a:lnTo>
                  <a:pt x="28037" y="67310"/>
                </a:lnTo>
                <a:lnTo>
                  <a:pt x="27368" y="69850"/>
                </a:lnTo>
                <a:lnTo>
                  <a:pt x="27199" y="69850"/>
                </a:lnTo>
                <a:lnTo>
                  <a:pt x="26373" y="73660"/>
                </a:lnTo>
                <a:lnTo>
                  <a:pt x="25852" y="76200"/>
                </a:lnTo>
                <a:lnTo>
                  <a:pt x="25641" y="78739"/>
                </a:lnTo>
                <a:lnTo>
                  <a:pt x="25353" y="81279"/>
                </a:lnTo>
                <a:lnTo>
                  <a:pt x="25294" y="82550"/>
                </a:lnTo>
                <a:lnTo>
                  <a:pt x="25205" y="86360"/>
                </a:lnTo>
                <a:lnTo>
                  <a:pt x="25192" y="381000"/>
                </a:lnTo>
                <a:lnTo>
                  <a:pt x="25256" y="383539"/>
                </a:lnTo>
                <a:lnTo>
                  <a:pt x="25450" y="386079"/>
                </a:lnTo>
                <a:lnTo>
                  <a:pt x="25484" y="387350"/>
                </a:lnTo>
                <a:lnTo>
                  <a:pt x="25954" y="391160"/>
                </a:lnTo>
                <a:lnTo>
                  <a:pt x="26500" y="393700"/>
                </a:lnTo>
                <a:lnTo>
                  <a:pt x="26648" y="393700"/>
                </a:lnTo>
                <a:lnTo>
                  <a:pt x="27199" y="396239"/>
                </a:lnTo>
                <a:lnTo>
                  <a:pt x="27034" y="396239"/>
                </a:lnTo>
                <a:lnTo>
                  <a:pt x="28037" y="400050"/>
                </a:lnTo>
                <a:lnTo>
                  <a:pt x="28232" y="400050"/>
                </a:lnTo>
                <a:lnTo>
                  <a:pt x="29002" y="402589"/>
                </a:lnTo>
                <a:lnTo>
                  <a:pt x="29226" y="402589"/>
                </a:lnTo>
                <a:lnTo>
                  <a:pt x="30107" y="405129"/>
                </a:lnTo>
                <a:lnTo>
                  <a:pt x="30361" y="405129"/>
                </a:lnTo>
                <a:lnTo>
                  <a:pt x="31352" y="407670"/>
                </a:lnTo>
                <a:lnTo>
                  <a:pt x="31085" y="407670"/>
                </a:lnTo>
                <a:lnTo>
                  <a:pt x="32710" y="410210"/>
                </a:lnTo>
                <a:lnTo>
                  <a:pt x="32418" y="410210"/>
                </a:lnTo>
                <a:lnTo>
                  <a:pt x="34196" y="412750"/>
                </a:lnTo>
                <a:lnTo>
                  <a:pt x="33879" y="412750"/>
                </a:lnTo>
                <a:lnTo>
                  <a:pt x="35797" y="415289"/>
                </a:lnTo>
                <a:lnTo>
                  <a:pt x="35454" y="415289"/>
                </a:lnTo>
                <a:lnTo>
                  <a:pt x="37511" y="417829"/>
                </a:lnTo>
                <a:lnTo>
                  <a:pt x="37143" y="417829"/>
                </a:lnTo>
                <a:lnTo>
                  <a:pt x="39340" y="420370"/>
                </a:lnTo>
                <a:lnTo>
                  <a:pt x="40108" y="420370"/>
                </a:lnTo>
                <a:lnTo>
                  <a:pt x="41270" y="421639"/>
                </a:lnTo>
                <a:lnTo>
                  <a:pt x="40864" y="421639"/>
                </a:lnTo>
                <a:lnTo>
                  <a:pt x="43302" y="424179"/>
                </a:lnTo>
                <a:lnTo>
                  <a:pt x="42883" y="424179"/>
                </a:lnTo>
                <a:lnTo>
                  <a:pt x="45436" y="426720"/>
                </a:lnTo>
                <a:lnTo>
                  <a:pt x="46331" y="426720"/>
                </a:lnTo>
                <a:lnTo>
                  <a:pt x="47671" y="427989"/>
                </a:lnTo>
                <a:lnTo>
                  <a:pt x="47201" y="427989"/>
                </a:lnTo>
                <a:lnTo>
                  <a:pt x="49995" y="430529"/>
                </a:lnTo>
                <a:lnTo>
                  <a:pt x="50948" y="430529"/>
                </a:lnTo>
                <a:lnTo>
                  <a:pt x="52395" y="431800"/>
                </a:lnTo>
                <a:lnTo>
                  <a:pt x="51887" y="431800"/>
                </a:lnTo>
                <a:lnTo>
                  <a:pt x="54885" y="433070"/>
                </a:lnTo>
                <a:lnTo>
                  <a:pt x="54364" y="433070"/>
                </a:lnTo>
                <a:lnTo>
                  <a:pt x="57450" y="434339"/>
                </a:lnTo>
                <a:lnTo>
                  <a:pt x="56917" y="434339"/>
                </a:lnTo>
                <a:lnTo>
                  <a:pt x="60092" y="435610"/>
                </a:lnTo>
                <a:lnTo>
                  <a:pt x="59533" y="435610"/>
                </a:lnTo>
                <a:lnTo>
                  <a:pt x="62809" y="436879"/>
                </a:lnTo>
                <a:lnTo>
                  <a:pt x="62238" y="436879"/>
                </a:lnTo>
                <a:lnTo>
                  <a:pt x="65578" y="438150"/>
                </a:lnTo>
                <a:lnTo>
                  <a:pt x="64994" y="438150"/>
                </a:lnTo>
                <a:lnTo>
                  <a:pt x="68423" y="439420"/>
                </a:lnTo>
                <a:lnTo>
                  <a:pt x="67826" y="439420"/>
                </a:lnTo>
                <a:lnTo>
                  <a:pt x="71331" y="440689"/>
                </a:lnTo>
                <a:lnTo>
                  <a:pt x="73655" y="440689"/>
                </a:lnTo>
                <a:lnTo>
                  <a:pt x="77287" y="441960"/>
                </a:lnTo>
                <a:lnTo>
                  <a:pt x="5141019" y="441960"/>
                </a:lnTo>
                <a:lnTo>
                  <a:pt x="5138009" y="445770"/>
                </a:lnTo>
                <a:lnTo>
                  <a:pt x="5135329" y="447039"/>
                </a:lnTo>
                <a:lnTo>
                  <a:pt x="5132078" y="449579"/>
                </a:lnTo>
                <a:lnTo>
                  <a:pt x="5128192" y="453389"/>
                </a:lnTo>
                <a:lnTo>
                  <a:pt x="5125195" y="454660"/>
                </a:lnTo>
                <a:lnTo>
                  <a:pt x="5121042" y="457200"/>
                </a:lnTo>
                <a:lnTo>
                  <a:pt x="5117854" y="458470"/>
                </a:lnTo>
                <a:lnTo>
                  <a:pt x="5114031" y="461010"/>
                </a:lnTo>
                <a:lnTo>
                  <a:pt x="5110107" y="462279"/>
                </a:lnTo>
                <a:lnTo>
                  <a:pt x="5105484" y="463550"/>
                </a:lnTo>
                <a:lnTo>
                  <a:pt x="5097178" y="466089"/>
                </a:lnTo>
                <a:close/>
              </a:path>
              <a:path w="5166995" h="467360">
                <a:moveTo>
                  <a:pt x="5135291" y="59689"/>
                </a:moveTo>
                <a:lnTo>
                  <a:pt x="5133653" y="55879"/>
                </a:lnTo>
                <a:lnTo>
                  <a:pt x="5161212" y="55879"/>
                </a:lnTo>
                <a:lnTo>
                  <a:pt x="5161993" y="58420"/>
                </a:lnTo>
                <a:lnTo>
                  <a:pt x="5135024" y="58420"/>
                </a:lnTo>
                <a:lnTo>
                  <a:pt x="5135291" y="59689"/>
                </a:lnTo>
                <a:close/>
              </a:path>
              <a:path w="5166995" h="467360">
                <a:moveTo>
                  <a:pt x="31085" y="59689"/>
                </a:moveTo>
                <a:lnTo>
                  <a:pt x="31352" y="58420"/>
                </a:lnTo>
                <a:lnTo>
                  <a:pt x="31627" y="58420"/>
                </a:lnTo>
                <a:lnTo>
                  <a:pt x="31085" y="59689"/>
                </a:lnTo>
                <a:close/>
              </a:path>
              <a:path w="5166995" h="467360">
                <a:moveTo>
                  <a:pt x="5139330" y="71120"/>
                </a:moveTo>
                <a:lnTo>
                  <a:pt x="5138339" y="67310"/>
                </a:lnTo>
                <a:lnTo>
                  <a:pt x="5138517" y="67310"/>
                </a:lnTo>
                <a:lnTo>
                  <a:pt x="5137361" y="64770"/>
                </a:lnTo>
                <a:lnTo>
                  <a:pt x="5137577" y="64770"/>
                </a:lnTo>
                <a:lnTo>
                  <a:pt x="5136256" y="62229"/>
                </a:lnTo>
                <a:lnTo>
                  <a:pt x="5136498" y="62229"/>
                </a:lnTo>
                <a:lnTo>
                  <a:pt x="5135024" y="58420"/>
                </a:lnTo>
                <a:lnTo>
                  <a:pt x="5161993" y="58420"/>
                </a:lnTo>
                <a:lnTo>
                  <a:pt x="5162774" y="60960"/>
                </a:lnTo>
                <a:lnTo>
                  <a:pt x="5163764" y="63500"/>
                </a:lnTo>
                <a:lnTo>
                  <a:pt x="5164742" y="68579"/>
                </a:lnTo>
                <a:lnTo>
                  <a:pt x="5164869" y="68579"/>
                </a:lnTo>
                <a:lnTo>
                  <a:pt x="5165119" y="69850"/>
                </a:lnTo>
                <a:lnTo>
                  <a:pt x="5139177" y="69850"/>
                </a:lnTo>
                <a:lnTo>
                  <a:pt x="5139330" y="71120"/>
                </a:lnTo>
                <a:close/>
              </a:path>
              <a:path w="5166995" h="467360">
                <a:moveTo>
                  <a:pt x="27034" y="71120"/>
                </a:moveTo>
                <a:lnTo>
                  <a:pt x="27199" y="69850"/>
                </a:lnTo>
                <a:lnTo>
                  <a:pt x="27368" y="69850"/>
                </a:lnTo>
                <a:lnTo>
                  <a:pt x="27034" y="71120"/>
                </a:lnTo>
                <a:close/>
              </a:path>
              <a:path w="5166995" h="467360">
                <a:moveTo>
                  <a:pt x="5166432" y="384810"/>
                </a:moveTo>
                <a:lnTo>
                  <a:pt x="5141082" y="384810"/>
                </a:lnTo>
                <a:lnTo>
                  <a:pt x="5141082" y="82550"/>
                </a:lnTo>
                <a:lnTo>
                  <a:pt x="5140828" y="78739"/>
                </a:lnTo>
                <a:lnTo>
                  <a:pt x="5140422" y="76200"/>
                </a:lnTo>
                <a:lnTo>
                  <a:pt x="5139863" y="73660"/>
                </a:lnTo>
                <a:lnTo>
                  <a:pt x="5139990" y="73660"/>
                </a:lnTo>
                <a:lnTo>
                  <a:pt x="5139177" y="69850"/>
                </a:lnTo>
                <a:lnTo>
                  <a:pt x="5165119" y="69850"/>
                </a:lnTo>
                <a:lnTo>
                  <a:pt x="5165619" y="72389"/>
                </a:lnTo>
                <a:lnTo>
                  <a:pt x="5166089" y="76200"/>
                </a:lnTo>
                <a:lnTo>
                  <a:pt x="5166152" y="77470"/>
                </a:lnTo>
                <a:lnTo>
                  <a:pt x="5166431" y="81279"/>
                </a:lnTo>
                <a:lnTo>
                  <a:pt x="5166571" y="86360"/>
                </a:lnTo>
                <a:lnTo>
                  <a:pt x="5166432" y="384810"/>
                </a:lnTo>
                <a:close/>
              </a:path>
              <a:path w="5166995" h="467360">
                <a:moveTo>
                  <a:pt x="25484" y="80010"/>
                </a:moveTo>
                <a:lnTo>
                  <a:pt x="25548" y="78739"/>
                </a:lnTo>
                <a:lnTo>
                  <a:pt x="25484" y="80010"/>
                </a:lnTo>
                <a:close/>
              </a:path>
              <a:path w="5166995" h="467360">
                <a:moveTo>
                  <a:pt x="5140892" y="80010"/>
                </a:moveTo>
                <a:lnTo>
                  <a:pt x="5140735" y="78739"/>
                </a:lnTo>
                <a:lnTo>
                  <a:pt x="5140892" y="80010"/>
                </a:lnTo>
                <a:close/>
              </a:path>
              <a:path w="5166995" h="467360">
                <a:moveTo>
                  <a:pt x="5165932" y="391160"/>
                </a:moveTo>
                <a:lnTo>
                  <a:pt x="5140422" y="391160"/>
                </a:lnTo>
                <a:lnTo>
                  <a:pt x="5140892" y="387350"/>
                </a:lnTo>
                <a:lnTo>
                  <a:pt x="5140921" y="386079"/>
                </a:lnTo>
                <a:lnTo>
                  <a:pt x="5141108" y="383539"/>
                </a:lnTo>
                <a:lnTo>
                  <a:pt x="5141082" y="384810"/>
                </a:lnTo>
                <a:lnTo>
                  <a:pt x="5166432" y="384810"/>
                </a:lnTo>
                <a:lnTo>
                  <a:pt x="5166338" y="387350"/>
                </a:lnTo>
                <a:lnTo>
                  <a:pt x="5166152" y="389889"/>
                </a:lnTo>
                <a:lnTo>
                  <a:pt x="5165932" y="391160"/>
                </a:lnTo>
                <a:close/>
              </a:path>
              <a:path w="5166995" h="467360">
                <a:moveTo>
                  <a:pt x="25353" y="384810"/>
                </a:moveTo>
                <a:lnTo>
                  <a:pt x="25262" y="383624"/>
                </a:lnTo>
                <a:lnTo>
                  <a:pt x="25353" y="384810"/>
                </a:lnTo>
                <a:close/>
              </a:path>
              <a:path w="5166995" h="467360">
                <a:moveTo>
                  <a:pt x="26068" y="391160"/>
                </a:moveTo>
                <a:lnTo>
                  <a:pt x="25852" y="389889"/>
                </a:lnTo>
                <a:lnTo>
                  <a:pt x="26068" y="391160"/>
                </a:lnTo>
                <a:close/>
              </a:path>
              <a:path w="5166995" h="467360">
                <a:moveTo>
                  <a:pt x="5165619" y="393700"/>
                </a:moveTo>
                <a:lnTo>
                  <a:pt x="5139863" y="393700"/>
                </a:lnTo>
                <a:lnTo>
                  <a:pt x="5140523" y="389889"/>
                </a:lnTo>
                <a:lnTo>
                  <a:pt x="5140422" y="391160"/>
                </a:lnTo>
                <a:lnTo>
                  <a:pt x="5165932" y="391160"/>
                </a:lnTo>
                <a:lnTo>
                  <a:pt x="5165619" y="393700"/>
                </a:lnTo>
                <a:close/>
              </a:path>
              <a:path w="5166995" h="467360">
                <a:moveTo>
                  <a:pt x="26648" y="393700"/>
                </a:moveTo>
                <a:lnTo>
                  <a:pt x="26500" y="393700"/>
                </a:lnTo>
                <a:lnTo>
                  <a:pt x="26373" y="392429"/>
                </a:lnTo>
                <a:lnTo>
                  <a:pt x="26648" y="393700"/>
                </a:lnTo>
                <a:close/>
              </a:path>
              <a:path w="5166995" h="467360">
                <a:moveTo>
                  <a:pt x="5164414" y="400050"/>
                </a:moveTo>
                <a:lnTo>
                  <a:pt x="5138339" y="400050"/>
                </a:lnTo>
                <a:lnTo>
                  <a:pt x="5139330" y="396239"/>
                </a:lnTo>
                <a:lnTo>
                  <a:pt x="5139177" y="396239"/>
                </a:lnTo>
                <a:lnTo>
                  <a:pt x="5139990" y="392429"/>
                </a:lnTo>
                <a:lnTo>
                  <a:pt x="5139863" y="393700"/>
                </a:lnTo>
                <a:lnTo>
                  <a:pt x="5165619" y="393700"/>
                </a:lnTo>
                <a:lnTo>
                  <a:pt x="5164869" y="397510"/>
                </a:lnTo>
                <a:lnTo>
                  <a:pt x="5164742" y="398779"/>
                </a:lnTo>
                <a:lnTo>
                  <a:pt x="5164414" y="400050"/>
                </a:lnTo>
                <a:close/>
              </a:path>
              <a:path w="5166995" h="467360">
                <a:moveTo>
                  <a:pt x="28232" y="400050"/>
                </a:moveTo>
                <a:lnTo>
                  <a:pt x="28037" y="400050"/>
                </a:lnTo>
                <a:lnTo>
                  <a:pt x="27846" y="398779"/>
                </a:lnTo>
                <a:lnTo>
                  <a:pt x="28232" y="400050"/>
                </a:lnTo>
                <a:close/>
              </a:path>
              <a:path w="5166995" h="467360">
                <a:moveTo>
                  <a:pt x="5163758" y="402589"/>
                </a:moveTo>
                <a:lnTo>
                  <a:pt x="5137361" y="402589"/>
                </a:lnTo>
                <a:lnTo>
                  <a:pt x="5138517" y="398779"/>
                </a:lnTo>
                <a:lnTo>
                  <a:pt x="5138339" y="400050"/>
                </a:lnTo>
                <a:lnTo>
                  <a:pt x="5164414" y="400050"/>
                </a:lnTo>
                <a:lnTo>
                  <a:pt x="5163758" y="402589"/>
                </a:lnTo>
                <a:close/>
              </a:path>
              <a:path w="5166995" h="467360">
                <a:moveTo>
                  <a:pt x="29226" y="402589"/>
                </a:moveTo>
                <a:lnTo>
                  <a:pt x="29002" y="402589"/>
                </a:lnTo>
                <a:lnTo>
                  <a:pt x="28786" y="401320"/>
                </a:lnTo>
                <a:lnTo>
                  <a:pt x="29226" y="402589"/>
                </a:lnTo>
                <a:close/>
              </a:path>
              <a:path w="5166995" h="467360">
                <a:moveTo>
                  <a:pt x="5163102" y="405129"/>
                </a:moveTo>
                <a:lnTo>
                  <a:pt x="5136256" y="405129"/>
                </a:lnTo>
                <a:lnTo>
                  <a:pt x="5137577" y="401320"/>
                </a:lnTo>
                <a:lnTo>
                  <a:pt x="5137361" y="402589"/>
                </a:lnTo>
                <a:lnTo>
                  <a:pt x="5163758" y="402589"/>
                </a:lnTo>
                <a:lnTo>
                  <a:pt x="5163102" y="405129"/>
                </a:lnTo>
                <a:close/>
              </a:path>
              <a:path w="5166995" h="467360">
                <a:moveTo>
                  <a:pt x="30361" y="405129"/>
                </a:moveTo>
                <a:lnTo>
                  <a:pt x="30107" y="405129"/>
                </a:lnTo>
                <a:lnTo>
                  <a:pt x="29866" y="403860"/>
                </a:lnTo>
                <a:lnTo>
                  <a:pt x="30361" y="405129"/>
                </a:lnTo>
                <a:close/>
              </a:path>
              <a:path w="5166995" h="467360">
                <a:moveTo>
                  <a:pt x="5157084" y="420370"/>
                </a:moveTo>
                <a:lnTo>
                  <a:pt x="5127036" y="420370"/>
                </a:lnTo>
                <a:lnTo>
                  <a:pt x="5129220" y="417829"/>
                </a:lnTo>
                <a:lnTo>
                  <a:pt x="5128852" y="417829"/>
                </a:lnTo>
                <a:lnTo>
                  <a:pt x="5130910" y="415289"/>
                </a:lnTo>
                <a:lnTo>
                  <a:pt x="5130579" y="415289"/>
                </a:lnTo>
                <a:lnTo>
                  <a:pt x="5132497" y="412750"/>
                </a:lnTo>
                <a:lnTo>
                  <a:pt x="5132180" y="412750"/>
                </a:lnTo>
                <a:lnTo>
                  <a:pt x="5133958" y="410210"/>
                </a:lnTo>
                <a:lnTo>
                  <a:pt x="5133653" y="410210"/>
                </a:lnTo>
                <a:lnTo>
                  <a:pt x="5135291" y="407670"/>
                </a:lnTo>
                <a:lnTo>
                  <a:pt x="5135024" y="407670"/>
                </a:lnTo>
                <a:lnTo>
                  <a:pt x="5136498" y="403860"/>
                </a:lnTo>
                <a:lnTo>
                  <a:pt x="5136256" y="405129"/>
                </a:lnTo>
                <a:lnTo>
                  <a:pt x="5163102" y="405129"/>
                </a:lnTo>
                <a:lnTo>
                  <a:pt x="5162774" y="406400"/>
                </a:lnTo>
                <a:lnTo>
                  <a:pt x="5161428" y="410210"/>
                </a:lnTo>
                <a:lnTo>
                  <a:pt x="5159891" y="414020"/>
                </a:lnTo>
                <a:lnTo>
                  <a:pt x="5157897" y="419100"/>
                </a:lnTo>
                <a:lnTo>
                  <a:pt x="5157084" y="420370"/>
                </a:lnTo>
                <a:close/>
              </a:path>
              <a:path w="5166995" h="467360">
                <a:moveTo>
                  <a:pt x="40108" y="420370"/>
                </a:moveTo>
                <a:lnTo>
                  <a:pt x="39340" y="420370"/>
                </a:lnTo>
                <a:lnTo>
                  <a:pt x="38946" y="419100"/>
                </a:lnTo>
                <a:lnTo>
                  <a:pt x="40108" y="420370"/>
                </a:lnTo>
                <a:close/>
              </a:path>
              <a:path w="5166995" h="467360">
                <a:moveTo>
                  <a:pt x="5153452" y="426720"/>
                </a:moveTo>
                <a:lnTo>
                  <a:pt x="5120927" y="426720"/>
                </a:lnTo>
                <a:lnTo>
                  <a:pt x="5123493" y="424179"/>
                </a:lnTo>
                <a:lnTo>
                  <a:pt x="5123061" y="424179"/>
                </a:lnTo>
                <a:lnTo>
                  <a:pt x="5125499" y="421639"/>
                </a:lnTo>
                <a:lnTo>
                  <a:pt x="5125093" y="421639"/>
                </a:lnTo>
                <a:lnTo>
                  <a:pt x="5127417" y="419100"/>
                </a:lnTo>
                <a:lnTo>
                  <a:pt x="5127036" y="420370"/>
                </a:lnTo>
                <a:lnTo>
                  <a:pt x="5157084" y="420370"/>
                </a:lnTo>
                <a:lnTo>
                  <a:pt x="5156271" y="421639"/>
                </a:lnTo>
                <a:lnTo>
                  <a:pt x="5154201" y="425450"/>
                </a:lnTo>
                <a:lnTo>
                  <a:pt x="5153452" y="426720"/>
                </a:lnTo>
                <a:close/>
              </a:path>
              <a:path w="5166995" h="467360">
                <a:moveTo>
                  <a:pt x="46331" y="426720"/>
                </a:moveTo>
                <a:lnTo>
                  <a:pt x="45436" y="426720"/>
                </a:lnTo>
                <a:lnTo>
                  <a:pt x="44991" y="425450"/>
                </a:lnTo>
                <a:lnTo>
                  <a:pt x="46331" y="426720"/>
                </a:lnTo>
                <a:close/>
              </a:path>
              <a:path w="5166995" h="467360">
                <a:moveTo>
                  <a:pt x="5150806" y="430529"/>
                </a:moveTo>
                <a:lnTo>
                  <a:pt x="5116381" y="430529"/>
                </a:lnTo>
                <a:lnTo>
                  <a:pt x="5119162" y="427989"/>
                </a:lnTo>
                <a:lnTo>
                  <a:pt x="5118692" y="427989"/>
                </a:lnTo>
                <a:lnTo>
                  <a:pt x="5121372" y="425450"/>
                </a:lnTo>
                <a:lnTo>
                  <a:pt x="5120927" y="426720"/>
                </a:lnTo>
                <a:lnTo>
                  <a:pt x="5153452" y="426720"/>
                </a:lnTo>
                <a:lnTo>
                  <a:pt x="5151953" y="429260"/>
                </a:lnTo>
                <a:lnTo>
                  <a:pt x="5151611" y="429260"/>
                </a:lnTo>
                <a:lnTo>
                  <a:pt x="5150806" y="430529"/>
                </a:lnTo>
                <a:close/>
              </a:path>
              <a:path w="5166995" h="467360">
                <a:moveTo>
                  <a:pt x="50948" y="430529"/>
                </a:moveTo>
                <a:lnTo>
                  <a:pt x="49995" y="430529"/>
                </a:lnTo>
                <a:lnTo>
                  <a:pt x="49500" y="429260"/>
                </a:lnTo>
                <a:lnTo>
                  <a:pt x="50948" y="430529"/>
                </a:lnTo>
                <a:close/>
              </a:path>
              <a:path w="5166995" h="467360">
                <a:moveTo>
                  <a:pt x="5141451" y="441960"/>
                </a:moveTo>
                <a:lnTo>
                  <a:pt x="5089076" y="441960"/>
                </a:lnTo>
                <a:lnTo>
                  <a:pt x="5092708" y="440689"/>
                </a:lnTo>
                <a:lnTo>
                  <a:pt x="5095045" y="440689"/>
                </a:lnTo>
                <a:lnTo>
                  <a:pt x="5098550" y="439420"/>
                </a:lnTo>
                <a:lnTo>
                  <a:pt x="5097940" y="439420"/>
                </a:lnTo>
                <a:lnTo>
                  <a:pt x="5101369" y="438150"/>
                </a:lnTo>
                <a:lnTo>
                  <a:pt x="5100785" y="438150"/>
                </a:lnTo>
                <a:lnTo>
                  <a:pt x="5104138" y="436879"/>
                </a:lnTo>
                <a:lnTo>
                  <a:pt x="5103566" y="436879"/>
                </a:lnTo>
                <a:lnTo>
                  <a:pt x="5106830" y="435610"/>
                </a:lnTo>
                <a:lnTo>
                  <a:pt x="5106272" y="435610"/>
                </a:lnTo>
                <a:lnTo>
                  <a:pt x="5109459" y="434339"/>
                </a:lnTo>
                <a:lnTo>
                  <a:pt x="5108913" y="434339"/>
                </a:lnTo>
                <a:lnTo>
                  <a:pt x="5112012" y="433070"/>
                </a:lnTo>
                <a:lnTo>
                  <a:pt x="5111479" y="433070"/>
                </a:lnTo>
                <a:lnTo>
                  <a:pt x="5114476" y="431800"/>
                </a:lnTo>
                <a:lnTo>
                  <a:pt x="5113968" y="431800"/>
                </a:lnTo>
                <a:lnTo>
                  <a:pt x="5116863" y="429260"/>
                </a:lnTo>
                <a:lnTo>
                  <a:pt x="5116381" y="430529"/>
                </a:lnTo>
                <a:lnTo>
                  <a:pt x="5150806" y="430529"/>
                </a:lnTo>
                <a:lnTo>
                  <a:pt x="5149198" y="433070"/>
                </a:lnTo>
                <a:lnTo>
                  <a:pt x="5146619" y="435610"/>
                </a:lnTo>
                <a:lnTo>
                  <a:pt x="5144295" y="439420"/>
                </a:lnTo>
                <a:lnTo>
                  <a:pt x="5141451" y="441960"/>
                </a:lnTo>
                <a:close/>
              </a:path>
              <a:path w="5166995" h="467360">
                <a:moveTo>
                  <a:pt x="74278" y="440689"/>
                </a:moveTo>
                <a:lnTo>
                  <a:pt x="71331" y="440689"/>
                </a:lnTo>
                <a:lnTo>
                  <a:pt x="70709" y="439420"/>
                </a:lnTo>
                <a:lnTo>
                  <a:pt x="74278" y="440689"/>
                </a:lnTo>
                <a:close/>
              </a:path>
              <a:path w="5166995" h="467360">
                <a:moveTo>
                  <a:pt x="5095045" y="440689"/>
                </a:moveTo>
                <a:lnTo>
                  <a:pt x="5092086" y="440689"/>
                </a:lnTo>
                <a:lnTo>
                  <a:pt x="5095654" y="439420"/>
                </a:lnTo>
                <a:lnTo>
                  <a:pt x="5095045" y="440689"/>
                </a:lnTo>
                <a:close/>
              </a:path>
              <a:path w="5166995" h="467360">
                <a:moveTo>
                  <a:pt x="80361" y="441960"/>
                </a:moveTo>
                <a:lnTo>
                  <a:pt x="77287" y="441960"/>
                </a:lnTo>
                <a:lnTo>
                  <a:pt x="76665" y="440689"/>
                </a:lnTo>
                <a:lnTo>
                  <a:pt x="80361" y="441960"/>
                </a:lnTo>
                <a:close/>
              </a:path>
              <a:path w="5166995" h="467360">
                <a:moveTo>
                  <a:pt x="5089076" y="441960"/>
                </a:moveTo>
                <a:lnTo>
                  <a:pt x="5086015" y="441960"/>
                </a:lnTo>
                <a:lnTo>
                  <a:pt x="5089711" y="440689"/>
                </a:lnTo>
                <a:lnTo>
                  <a:pt x="5089076" y="441960"/>
                </a:lnTo>
                <a:close/>
              </a:path>
              <a:path w="5166995" h="467360">
                <a:moveTo>
                  <a:pt x="5089215" y="467360"/>
                </a:moveTo>
                <a:lnTo>
                  <a:pt x="77148" y="467360"/>
                </a:lnTo>
                <a:lnTo>
                  <a:pt x="72830" y="466089"/>
                </a:lnTo>
                <a:lnTo>
                  <a:pt x="5093546" y="466089"/>
                </a:lnTo>
                <a:lnTo>
                  <a:pt x="5089215" y="467360"/>
                </a:lnTo>
                <a:close/>
              </a:path>
            </a:pathLst>
          </a:custGeom>
          <a:solidFill>
            <a:srgbClr val="FFFFFF"/>
          </a:solidFill>
        </p:spPr>
        <p:txBody>
          <a:bodyPr wrap="square" lIns="0" tIns="0" rIns="0" bIns="0" rtlCol="0"/>
          <a:lstStyle/>
          <a:p>
            <a:endParaRPr/>
          </a:p>
        </p:txBody>
      </p:sp>
      <p:sp>
        <p:nvSpPr>
          <p:cNvPr id="27" name="object 27"/>
          <p:cNvSpPr/>
          <p:nvPr/>
        </p:nvSpPr>
        <p:spPr>
          <a:xfrm>
            <a:off x="972311" y="5571744"/>
            <a:ext cx="7344409" cy="378460"/>
          </a:xfrm>
          <a:custGeom>
            <a:avLst/>
            <a:gdLst/>
            <a:ahLst/>
            <a:cxnLst/>
            <a:rect l="l" t="t" r="r" b="b"/>
            <a:pathLst>
              <a:path w="7344409" h="378460">
                <a:moveTo>
                  <a:pt x="0" y="0"/>
                </a:moveTo>
                <a:lnTo>
                  <a:pt x="7344156" y="0"/>
                </a:lnTo>
                <a:lnTo>
                  <a:pt x="7344156" y="377951"/>
                </a:lnTo>
                <a:lnTo>
                  <a:pt x="0" y="377951"/>
                </a:lnTo>
                <a:lnTo>
                  <a:pt x="0" y="0"/>
                </a:lnTo>
                <a:close/>
              </a:path>
            </a:pathLst>
          </a:custGeom>
          <a:solidFill>
            <a:srgbClr val="FFFFFF"/>
          </a:solidFill>
        </p:spPr>
        <p:txBody>
          <a:bodyPr wrap="square" lIns="0" tIns="0" rIns="0" bIns="0" rtlCol="0"/>
          <a:lstStyle/>
          <a:p>
            <a:endParaRPr/>
          </a:p>
        </p:txBody>
      </p:sp>
      <p:sp>
        <p:nvSpPr>
          <p:cNvPr id="28" name="object 28"/>
          <p:cNvSpPr/>
          <p:nvPr/>
        </p:nvSpPr>
        <p:spPr>
          <a:xfrm>
            <a:off x="958900" y="5559221"/>
            <a:ext cx="7370445" cy="403860"/>
          </a:xfrm>
          <a:custGeom>
            <a:avLst/>
            <a:gdLst/>
            <a:ahLst/>
            <a:cxnLst/>
            <a:rect l="l" t="t" r="r" b="b"/>
            <a:pathLst>
              <a:path w="7370445" h="403860">
                <a:moveTo>
                  <a:pt x="7357516" y="403402"/>
                </a:moveTo>
                <a:lnTo>
                  <a:pt x="12700" y="403402"/>
                </a:lnTo>
                <a:lnTo>
                  <a:pt x="10223" y="403148"/>
                </a:lnTo>
                <a:lnTo>
                  <a:pt x="0" y="390702"/>
                </a:lnTo>
                <a:lnTo>
                  <a:pt x="0" y="12700"/>
                </a:lnTo>
                <a:lnTo>
                  <a:pt x="12700" y="0"/>
                </a:lnTo>
                <a:lnTo>
                  <a:pt x="7357516" y="0"/>
                </a:lnTo>
                <a:lnTo>
                  <a:pt x="7370216" y="12700"/>
                </a:lnTo>
                <a:lnTo>
                  <a:pt x="25400" y="12700"/>
                </a:lnTo>
                <a:lnTo>
                  <a:pt x="12700" y="25400"/>
                </a:lnTo>
                <a:lnTo>
                  <a:pt x="25400" y="25400"/>
                </a:lnTo>
                <a:lnTo>
                  <a:pt x="25400" y="378002"/>
                </a:lnTo>
                <a:lnTo>
                  <a:pt x="12700" y="378002"/>
                </a:lnTo>
                <a:lnTo>
                  <a:pt x="25400" y="390702"/>
                </a:lnTo>
                <a:lnTo>
                  <a:pt x="7370216" y="390702"/>
                </a:lnTo>
                <a:lnTo>
                  <a:pt x="7369975" y="393179"/>
                </a:lnTo>
                <a:lnTo>
                  <a:pt x="7359992" y="403148"/>
                </a:lnTo>
                <a:lnTo>
                  <a:pt x="7357516" y="403402"/>
                </a:lnTo>
                <a:close/>
              </a:path>
              <a:path w="7370445" h="403860">
                <a:moveTo>
                  <a:pt x="25400" y="25400"/>
                </a:moveTo>
                <a:lnTo>
                  <a:pt x="12700" y="25400"/>
                </a:lnTo>
                <a:lnTo>
                  <a:pt x="25400" y="12700"/>
                </a:lnTo>
                <a:lnTo>
                  <a:pt x="25400" y="25400"/>
                </a:lnTo>
                <a:close/>
              </a:path>
              <a:path w="7370445" h="403860">
                <a:moveTo>
                  <a:pt x="7344816" y="25400"/>
                </a:moveTo>
                <a:lnTo>
                  <a:pt x="25400" y="25400"/>
                </a:lnTo>
                <a:lnTo>
                  <a:pt x="25400" y="12700"/>
                </a:lnTo>
                <a:lnTo>
                  <a:pt x="7344816" y="12700"/>
                </a:lnTo>
                <a:lnTo>
                  <a:pt x="7344816" y="25400"/>
                </a:lnTo>
                <a:close/>
              </a:path>
              <a:path w="7370445" h="403860">
                <a:moveTo>
                  <a:pt x="7344816" y="390702"/>
                </a:moveTo>
                <a:lnTo>
                  <a:pt x="7344816" y="12700"/>
                </a:lnTo>
                <a:lnTo>
                  <a:pt x="7357516" y="25400"/>
                </a:lnTo>
                <a:lnTo>
                  <a:pt x="7370216" y="25400"/>
                </a:lnTo>
                <a:lnTo>
                  <a:pt x="7370216" y="378002"/>
                </a:lnTo>
                <a:lnTo>
                  <a:pt x="7357516" y="378002"/>
                </a:lnTo>
                <a:lnTo>
                  <a:pt x="7344816" y="390702"/>
                </a:lnTo>
                <a:close/>
              </a:path>
              <a:path w="7370445" h="403860">
                <a:moveTo>
                  <a:pt x="7370216" y="25400"/>
                </a:moveTo>
                <a:lnTo>
                  <a:pt x="7357516" y="25400"/>
                </a:lnTo>
                <a:lnTo>
                  <a:pt x="7344816" y="12700"/>
                </a:lnTo>
                <a:lnTo>
                  <a:pt x="7370216" y="12700"/>
                </a:lnTo>
                <a:lnTo>
                  <a:pt x="7370216" y="25400"/>
                </a:lnTo>
                <a:close/>
              </a:path>
              <a:path w="7370445" h="403860">
                <a:moveTo>
                  <a:pt x="25400" y="390702"/>
                </a:moveTo>
                <a:lnTo>
                  <a:pt x="12700" y="378002"/>
                </a:lnTo>
                <a:lnTo>
                  <a:pt x="25400" y="378002"/>
                </a:lnTo>
                <a:lnTo>
                  <a:pt x="25400" y="390702"/>
                </a:lnTo>
                <a:close/>
              </a:path>
              <a:path w="7370445" h="403860">
                <a:moveTo>
                  <a:pt x="7344816" y="390702"/>
                </a:moveTo>
                <a:lnTo>
                  <a:pt x="25400" y="390702"/>
                </a:lnTo>
                <a:lnTo>
                  <a:pt x="25400" y="378002"/>
                </a:lnTo>
                <a:lnTo>
                  <a:pt x="7344816" y="378002"/>
                </a:lnTo>
                <a:lnTo>
                  <a:pt x="7344816" y="390702"/>
                </a:lnTo>
                <a:close/>
              </a:path>
              <a:path w="7370445" h="403860">
                <a:moveTo>
                  <a:pt x="7370216" y="390702"/>
                </a:moveTo>
                <a:lnTo>
                  <a:pt x="7344816" y="390702"/>
                </a:lnTo>
                <a:lnTo>
                  <a:pt x="7357516" y="378002"/>
                </a:lnTo>
                <a:lnTo>
                  <a:pt x="7370216" y="378002"/>
                </a:lnTo>
                <a:lnTo>
                  <a:pt x="7370216" y="390702"/>
                </a:lnTo>
                <a:close/>
              </a:path>
            </a:pathLst>
          </a:custGeom>
          <a:solidFill>
            <a:srgbClr val="4F81BC"/>
          </a:solidFill>
        </p:spPr>
        <p:txBody>
          <a:bodyPr wrap="square" lIns="0" tIns="0" rIns="0" bIns="0" rtlCol="0"/>
          <a:lstStyle/>
          <a:p>
            <a:endParaRPr/>
          </a:p>
        </p:txBody>
      </p:sp>
      <p:sp>
        <p:nvSpPr>
          <p:cNvPr id="29" name="object 29"/>
          <p:cNvSpPr/>
          <p:nvPr/>
        </p:nvSpPr>
        <p:spPr>
          <a:xfrm>
            <a:off x="1339596" y="5350764"/>
            <a:ext cx="5140960" cy="441959"/>
          </a:xfrm>
          <a:custGeom>
            <a:avLst/>
            <a:gdLst/>
            <a:ahLst/>
            <a:cxnLst/>
            <a:rect l="l" t="t" r="r" b="b"/>
            <a:pathLst>
              <a:path w="5140960" h="441960">
                <a:moveTo>
                  <a:pt x="73151" y="441960"/>
                </a:moveTo>
                <a:lnTo>
                  <a:pt x="33115" y="430637"/>
                </a:lnTo>
                <a:lnTo>
                  <a:pt x="6589" y="400290"/>
                </a:lnTo>
                <a:lnTo>
                  <a:pt x="0" y="73151"/>
                </a:lnTo>
                <a:lnTo>
                  <a:pt x="1168" y="58858"/>
                </a:lnTo>
                <a:lnTo>
                  <a:pt x="19747" y="22606"/>
                </a:lnTo>
                <a:lnTo>
                  <a:pt x="55130" y="2110"/>
                </a:lnTo>
                <a:lnTo>
                  <a:pt x="5067300" y="0"/>
                </a:lnTo>
                <a:lnTo>
                  <a:pt x="5081679" y="1352"/>
                </a:lnTo>
                <a:lnTo>
                  <a:pt x="5118102" y="20434"/>
                </a:lnTo>
                <a:lnTo>
                  <a:pt x="5138497" y="56093"/>
                </a:lnTo>
                <a:lnTo>
                  <a:pt x="5140452" y="368808"/>
                </a:lnTo>
                <a:lnTo>
                  <a:pt x="5139088" y="383257"/>
                </a:lnTo>
                <a:lnTo>
                  <a:pt x="5120144" y="419742"/>
                </a:lnTo>
                <a:lnTo>
                  <a:pt x="5084795" y="440057"/>
                </a:lnTo>
                <a:lnTo>
                  <a:pt x="73151" y="441960"/>
                </a:lnTo>
                <a:close/>
              </a:path>
            </a:pathLst>
          </a:custGeom>
          <a:solidFill>
            <a:srgbClr val="4F81BC"/>
          </a:solidFill>
        </p:spPr>
        <p:txBody>
          <a:bodyPr wrap="square" lIns="0" tIns="0" rIns="0" bIns="0" rtlCol="0"/>
          <a:lstStyle/>
          <a:p>
            <a:endParaRPr/>
          </a:p>
        </p:txBody>
      </p:sp>
      <p:sp>
        <p:nvSpPr>
          <p:cNvPr id="30" name="object 30"/>
          <p:cNvSpPr/>
          <p:nvPr/>
        </p:nvSpPr>
        <p:spPr>
          <a:xfrm>
            <a:off x="1326341" y="5337949"/>
            <a:ext cx="5166995" cy="467359"/>
          </a:xfrm>
          <a:custGeom>
            <a:avLst/>
            <a:gdLst/>
            <a:ahLst/>
            <a:cxnLst/>
            <a:rect l="l" t="t" r="r" b="b"/>
            <a:pathLst>
              <a:path w="5166995" h="467360">
                <a:moveTo>
                  <a:pt x="5097178" y="1270"/>
                </a:moveTo>
                <a:lnTo>
                  <a:pt x="69198" y="1270"/>
                </a:lnTo>
                <a:lnTo>
                  <a:pt x="72830" y="0"/>
                </a:lnTo>
                <a:lnTo>
                  <a:pt x="5093546" y="0"/>
                </a:lnTo>
                <a:lnTo>
                  <a:pt x="5097178" y="1270"/>
                </a:lnTo>
                <a:close/>
              </a:path>
              <a:path w="5166995" h="467360">
                <a:moveTo>
                  <a:pt x="5097801" y="466089"/>
                </a:moveTo>
                <a:lnTo>
                  <a:pt x="68575" y="466089"/>
                </a:lnTo>
                <a:lnTo>
                  <a:pt x="64384" y="464820"/>
                </a:lnTo>
                <a:lnTo>
                  <a:pt x="60879" y="463550"/>
                </a:lnTo>
                <a:lnTo>
                  <a:pt x="52916" y="461010"/>
                </a:lnTo>
                <a:lnTo>
                  <a:pt x="48509" y="458470"/>
                </a:lnTo>
                <a:lnTo>
                  <a:pt x="45334" y="457200"/>
                </a:lnTo>
                <a:lnTo>
                  <a:pt x="41702" y="454660"/>
                </a:lnTo>
                <a:lnTo>
                  <a:pt x="38184" y="453389"/>
                </a:lnTo>
                <a:lnTo>
                  <a:pt x="34298" y="449579"/>
                </a:lnTo>
                <a:lnTo>
                  <a:pt x="31504" y="448310"/>
                </a:lnTo>
                <a:lnTo>
                  <a:pt x="27910" y="444500"/>
                </a:lnTo>
                <a:lnTo>
                  <a:pt x="24925" y="441960"/>
                </a:lnTo>
                <a:lnTo>
                  <a:pt x="22068" y="439420"/>
                </a:lnTo>
                <a:lnTo>
                  <a:pt x="19363" y="435610"/>
                </a:lnTo>
                <a:lnTo>
                  <a:pt x="17178" y="433070"/>
                </a:lnTo>
                <a:lnTo>
                  <a:pt x="14410" y="429260"/>
                </a:lnTo>
                <a:lnTo>
                  <a:pt x="12175" y="425450"/>
                </a:lnTo>
                <a:lnTo>
                  <a:pt x="10104" y="421639"/>
                </a:lnTo>
                <a:lnTo>
                  <a:pt x="8199" y="417829"/>
                </a:lnTo>
                <a:lnTo>
                  <a:pt x="6726" y="415289"/>
                </a:lnTo>
                <a:lnTo>
                  <a:pt x="6485" y="414020"/>
                </a:lnTo>
                <a:lnTo>
                  <a:pt x="5164" y="411479"/>
                </a:lnTo>
                <a:lnTo>
                  <a:pt x="2446" y="402589"/>
                </a:lnTo>
                <a:lnTo>
                  <a:pt x="1621" y="398779"/>
                </a:lnTo>
                <a:lnTo>
                  <a:pt x="1494" y="397510"/>
                </a:lnTo>
                <a:lnTo>
                  <a:pt x="745" y="393700"/>
                </a:lnTo>
                <a:lnTo>
                  <a:pt x="211" y="389889"/>
                </a:lnTo>
                <a:lnTo>
                  <a:pt x="25" y="387350"/>
                </a:lnTo>
                <a:lnTo>
                  <a:pt x="0" y="80010"/>
                </a:lnTo>
                <a:lnTo>
                  <a:pt x="211" y="77470"/>
                </a:lnTo>
                <a:lnTo>
                  <a:pt x="745" y="72389"/>
                </a:lnTo>
                <a:lnTo>
                  <a:pt x="1494" y="68579"/>
                </a:lnTo>
                <a:lnTo>
                  <a:pt x="2446" y="64770"/>
                </a:lnTo>
                <a:lnTo>
                  <a:pt x="3602" y="60960"/>
                </a:lnTo>
                <a:lnTo>
                  <a:pt x="4948" y="55879"/>
                </a:lnTo>
                <a:lnTo>
                  <a:pt x="6485" y="52070"/>
                </a:lnTo>
                <a:lnTo>
                  <a:pt x="6726" y="52070"/>
                </a:lnTo>
                <a:lnTo>
                  <a:pt x="8199" y="48260"/>
                </a:lnTo>
                <a:lnTo>
                  <a:pt x="10104" y="44450"/>
                </a:lnTo>
                <a:lnTo>
                  <a:pt x="12175" y="40639"/>
                </a:lnTo>
                <a:lnTo>
                  <a:pt x="14410" y="38100"/>
                </a:lnTo>
                <a:lnTo>
                  <a:pt x="14753" y="36829"/>
                </a:lnTo>
                <a:lnTo>
                  <a:pt x="17178" y="34289"/>
                </a:lnTo>
                <a:lnTo>
                  <a:pt x="19363" y="30479"/>
                </a:lnTo>
                <a:lnTo>
                  <a:pt x="22068" y="27939"/>
                </a:lnTo>
                <a:lnTo>
                  <a:pt x="24925" y="25400"/>
                </a:lnTo>
                <a:lnTo>
                  <a:pt x="27910" y="21589"/>
                </a:lnTo>
                <a:lnTo>
                  <a:pt x="31504" y="19050"/>
                </a:lnTo>
                <a:lnTo>
                  <a:pt x="34781" y="16510"/>
                </a:lnTo>
                <a:lnTo>
                  <a:pt x="38184" y="13970"/>
                </a:lnTo>
                <a:lnTo>
                  <a:pt x="41702" y="11429"/>
                </a:lnTo>
                <a:lnTo>
                  <a:pt x="44788" y="10160"/>
                </a:lnTo>
                <a:lnTo>
                  <a:pt x="48509" y="7620"/>
                </a:lnTo>
                <a:lnTo>
                  <a:pt x="52345" y="6350"/>
                </a:lnTo>
                <a:lnTo>
                  <a:pt x="52916" y="6350"/>
                </a:lnTo>
                <a:lnTo>
                  <a:pt x="56853" y="3810"/>
                </a:lnTo>
                <a:lnTo>
                  <a:pt x="64994" y="1270"/>
                </a:lnTo>
                <a:lnTo>
                  <a:pt x="5101369" y="1270"/>
                </a:lnTo>
                <a:lnTo>
                  <a:pt x="5109510" y="3810"/>
                </a:lnTo>
                <a:lnTo>
                  <a:pt x="5110107" y="5079"/>
                </a:lnTo>
                <a:lnTo>
                  <a:pt x="5117854" y="7620"/>
                </a:lnTo>
                <a:lnTo>
                  <a:pt x="5121042" y="10160"/>
                </a:lnTo>
                <a:lnTo>
                  <a:pt x="5125195" y="11429"/>
                </a:lnTo>
                <a:lnTo>
                  <a:pt x="5128192" y="13970"/>
                </a:lnTo>
                <a:lnTo>
                  <a:pt x="5132078" y="16510"/>
                </a:lnTo>
                <a:lnTo>
                  <a:pt x="5134859" y="19050"/>
                </a:lnTo>
                <a:lnTo>
                  <a:pt x="5138009" y="21589"/>
                </a:lnTo>
                <a:lnTo>
                  <a:pt x="5141019" y="24129"/>
                </a:lnTo>
                <a:lnTo>
                  <a:pt x="83460" y="24129"/>
                </a:lnTo>
                <a:lnTo>
                  <a:pt x="79713" y="25400"/>
                </a:lnTo>
                <a:lnTo>
                  <a:pt x="74278" y="25400"/>
                </a:lnTo>
                <a:lnTo>
                  <a:pt x="70709" y="26670"/>
                </a:lnTo>
                <a:lnTo>
                  <a:pt x="68423" y="26670"/>
                </a:lnTo>
                <a:lnTo>
                  <a:pt x="64994" y="27939"/>
                </a:lnTo>
                <a:lnTo>
                  <a:pt x="65578" y="27939"/>
                </a:lnTo>
                <a:lnTo>
                  <a:pt x="62238" y="29210"/>
                </a:lnTo>
                <a:lnTo>
                  <a:pt x="62809" y="29210"/>
                </a:lnTo>
                <a:lnTo>
                  <a:pt x="59533" y="30479"/>
                </a:lnTo>
                <a:lnTo>
                  <a:pt x="60092" y="30479"/>
                </a:lnTo>
                <a:lnTo>
                  <a:pt x="56917" y="31750"/>
                </a:lnTo>
                <a:lnTo>
                  <a:pt x="57450" y="31750"/>
                </a:lnTo>
                <a:lnTo>
                  <a:pt x="54364" y="33020"/>
                </a:lnTo>
                <a:lnTo>
                  <a:pt x="54885" y="33020"/>
                </a:lnTo>
                <a:lnTo>
                  <a:pt x="53386" y="34289"/>
                </a:lnTo>
                <a:lnTo>
                  <a:pt x="52395" y="34289"/>
                </a:lnTo>
                <a:lnTo>
                  <a:pt x="49500" y="36829"/>
                </a:lnTo>
                <a:lnTo>
                  <a:pt x="49995" y="36829"/>
                </a:lnTo>
                <a:lnTo>
                  <a:pt x="48598" y="38100"/>
                </a:lnTo>
                <a:lnTo>
                  <a:pt x="47671" y="38100"/>
                </a:lnTo>
                <a:lnTo>
                  <a:pt x="44991" y="40639"/>
                </a:lnTo>
                <a:lnTo>
                  <a:pt x="45436" y="40639"/>
                </a:lnTo>
                <a:lnTo>
                  <a:pt x="44160" y="41910"/>
                </a:lnTo>
                <a:lnTo>
                  <a:pt x="43302" y="41910"/>
                </a:lnTo>
                <a:lnTo>
                  <a:pt x="40864" y="44450"/>
                </a:lnTo>
                <a:lnTo>
                  <a:pt x="41270" y="44450"/>
                </a:lnTo>
                <a:lnTo>
                  <a:pt x="38946" y="46989"/>
                </a:lnTo>
                <a:lnTo>
                  <a:pt x="39340" y="46989"/>
                </a:lnTo>
                <a:lnTo>
                  <a:pt x="37143" y="49529"/>
                </a:lnTo>
                <a:lnTo>
                  <a:pt x="37511" y="49529"/>
                </a:lnTo>
                <a:lnTo>
                  <a:pt x="36482" y="50800"/>
                </a:lnTo>
                <a:lnTo>
                  <a:pt x="35797" y="50800"/>
                </a:lnTo>
                <a:lnTo>
                  <a:pt x="34518" y="53339"/>
                </a:lnTo>
                <a:lnTo>
                  <a:pt x="34196" y="53339"/>
                </a:lnTo>
                <a:lnTo>
                  <a:pt x="33011" y="55879"/>
                </a:lnTo>
                <a:lnTo>
                  <a:pt x="32710" y="55879"/>
                </a:lnTo>
                <a:lnTo>
                  <a:pt x="31627" y="58420"/>
                </a:lnTo>
                <a:lnTo>
                  <a:pt x="31352" y="58420"/>
                </a:lnTo>
                <a:lnTo>
                  <a:pt x="29866" y="62229"/>
                </a:lnTo>
                <a:lnTo>
                  <a:pt x="30107" y="62229"/>
                </a:lnTo>
                <a:lnTo>
                  <a:pt x="28786" y="64770"/>
                </a:lnTo>
                <a:lnTo>
                  <a:pt x="29002" y="64770"/>
                </a:lnTo>
                <a:lnTo>
                  <a:pt x="27846" y="67310"/>
                </a:lnTo>
                <a:lnTo>
                  <a:pt x="28037" y="67310"/>
                </a:lnTo>
                <a:lnTo>
                  <a:pt x="27368" y="69850"/>
                </a:lnTo>
                <a:lnTo>
                  <a:pt x="27199" y="69850"/>
                </a:lnTo>
                <a:lnTo>
                  <a:pt x="26373" y="73660"/>
                </a:lnTo>
                <a:lnTo>
                  <a:pt x="25852" y="76200"/>
                </a:lnTo>
                <a:lnTo>
                  <a:pt x="25641" y="78739"/>
                </a:lnTo>
                <a:lnTo>
                  <a:pt x="25353" y="81279"/>
                </a:lnTo>
                <a:lnTo>
                  <a:pt x="25294" y="82550"/>
                </a:lnTo>
                <a:lnTo>
                  <a:pt x="25205" y="86360"/>
                </a:lnTo>
                <a:lnTo>
                  <a:pt x="25192" y="381000"/>
                </a:lnTo>
                <a:lnTo>
                  <a:pt x="25256" y="383539"/>
                </a:lnTo>
                <a:lnTo>
                  <a:pt x="25450" y="386079"/>
                </a:lnTo>
                <a:lnTo>
                  <a:pt x="25484" y="387350"/>
                </a:lnTo>
                <a:lnTo>
                  <a:pt x="25954" y="391160"/>
                </a:lnTo>
                <a:lnTo>
                  <a:pt x="26500" y="393700"/>
                </a:lnTo>
                <a:lnTo>
                  <a:pt x="26648" y="393700"/>
                </a:lnTo>
                <a:lnTo>
                  <a:pt x="27199" y="396239"/>
                </a:lnTo>
                <a:lnTo>
                  <a:pt x="27034" y="396239"/>
                </a:lnTo>
                <a:lnTo>
                  <a:pt x="28037" y="400050"/>
                </a:lnTo>
                <a:lnTo>
                  <a:pt x="28232" y="400050"/>
                </a:lnTo>
                <a:lnTo>
                  <a:pt x="29002" y="402589"/>
                </a:lnTo>
                <a:lnTo>
                  <a:pt x="29226" y="402589"/>
                </a:lnTo>
                <a:lnTo>
                  <a:pt x="30107" y="405129"/>
                </a:lnTo>
                <a:lnTo>
                  <a:pt x="30361" y="405129"/>
                </a:lnTo>
                <a:lnTo>
                  <a:pt x="31352" y="407670"/>
                </a:lnTo>
                <a:lnTo>
                  <a:pt x="31085" y="407670"/>
                </a:lnTo>
                <a:lnTo>
                  <a:pt x="32710" y="410210"/>
                </a:lnTo>
                <a:lnTo>
                  <a:pt x="32418" y="410210"/>
                </a:lnTo>
                <a:lnTo>
                  <a:pt x="34196" y="412750"/>
                </a:lnTo>
                <a:lnTo>
                  <a:pt x="33879" y="412750"/>
                </a:lnTo>
                <a:lnTo>
                  <a:pt x="35797" y="415289"/>
                </a:lnTo>
                <a:lnTo>
                  <a:pt x="35454" y="415289"/>
                </a:lnTo>
                <a:lnTo>
                  <a:pt x="37511" y="417829"/>
                </a:lnTo>
                <a:lnTo>
                  <a:pt x="37143" y="417829"/>
                </a:lnTo>
                <a:lnTo>
                  <a:pt x="39340" y="420370"/>
                </a:lnTo>
                <a:lnTo>
                  <a:pt x="40108" y="420370"/>
                </a:lnTo>
                <a:lnTo>
                  <a:pt x="41270" y="421639"/>
                </a:lnTo>
                <a:lnTo>
                  <a:pt x="40864" y="421639"/>
                </a:lnTo>
                <a:lnTo>
                  <a:pt x="43302" y="424179"/>
                </a:lnTo>
                <a:lnTo>
                  <a:pt x="42883" y="424179"/>
                </a:lnTo>
                <a:lnTo>
                  <a:pt x="45436" y="426720"/>
                </a:lnTo>
                <a:lnTo>
                  <a:pt x="46331" y="426720"/>
                </a:lnTo>
                <a:lnTo>
                  <a:pt x="47671" y="427989"/>
                </a:lnTo>
                <a:lnTo>
                  <a:pt x="47201" y="427989"/>
                </a:lnTo>
                <a:lnTo>
                  <a:pt x="49995" y="430529"/>
                </a:lnTo>
                <a:lnTo>
                  <a:pt x="50948" y="430529"/>
                </a:lnTo>
                <a:lnTo>
                  <a:pt x="52395" y="431800"/>
                </a:lnTo>
                <a:lnTo>
                  <a:pt x="51887" y="431800"/>
                </a:lnTo>
                <a:lnTo>
                  <a:pt x="54885" y="433070"/>
                </a:lnTo>
                <a:lnTo>
                  <a:pt x="54364" y="433070"/>
                </a:lnTo>
                <a:lnTo>
                  <a:pt x="57450" y="434339"/>
                </a:lnTo>
                <a:lnTo>
                  <a:pt x="56917" y="434339"/>
                </a:lnTo>
                <a:lnTo>
                  <a:pt x="60092" y="435610"/>
                </a:lnTo>
                <a:lnTo>
                  <a:pt x="59533" y="435610"/>
                </a:lnTo>
                <a:lnTo>
                  <a:pt x="62809" y="436879"/>
                </a:lnTo>
                <a:lnTo>
                  <a:pt x="62238" y="436879"/>
                </a:lnTo>
                <a:lnTo>
                  <a:pt x="65578" y="438150"/>
                </a:lnTo>
                <a:lnTo>
                  <a:pt x="64994" y="438150"/>
                </a:lnTo>
                <a:lnTo>
                  <a:pt x="68423" y="439420"/>
                </a:lnTo>
                <a:lnTo>
                  <a:pt x="67826" y="439420"/>
                </a:lnTo>
                <a:lnTo>
                  <a:pt x="71331" y="440689"/>
                </a:lnTo>
                <a:lnTo>
                  <a:pt x="73655" y="440689"/>
                </a:lnTo>
                <a:lnTo>
                  <a:pt x="77287" y="441960"/>
                </a:lnTo>
                <a:lnTo>
                  <a:pt x="5141019" y="441960"/>
                </a:lnTo>
                <a:lnTo>
                  <a:pt x="5138009" y="445770"/>
                </a:lnTo>
                <a:lnTo>
                  <a:pt x="5135329" y="447039"/>
                </a:lnTo>
                <a:lnTo>
                  <a:pt x="5132078" y="449579"/>
                </a:lnTo>
                <a:lnTo>
                  <a:pt x="5128192" y="453389"/>
                </a:lnTo>
                <a:lnTo>
                  <a:pt x="5124661" y="454660"/>
                </a:lnTo>
                <a:lnTo>
                  <a:pt x="5121042" y="457200"/>
                </a:lnTo>
                <a:lnTo>
                  <a:pt x="5117854" y="458470"/>
                </a:lnTo>
                <a:lnTo>
                  <a:pt x="5113447" y="461010"/>
                </a:lnTo>
                <a:lnTo>
                  <a:pt x="5110107" y="462279"/>
                </a:lnTo>
                <a:lnTo>
                  <a:pt x="5105484" y="463550"/>
                </a:lnTo>
                <a:lnTo>
                  <a:pt x="5101979" y="464820"/>
                </a:lnTo>
                <a:lnTo>
                  <a:pt x="5097801" y="466089"/>
                </a:lnTo>
                <a:close/>
              </a:path>
              <a:path w="5166995" h="467360">
                <a:moveTo>
                  <a:pt x="5114476" y="35560"/>
                </a:moveTo>
                <a:lnTo>
                  <a:pt x="5111479" y="33020"/>
                </a:lnTo>
                <a:lnTo>
                  <a:pt x="5112012" y="33020"/>
                </a:lnTo>
                <a:lnTo>
                  <a:pt x="5108913" y="31750"/>
                </a:lnTo>
                <a:lnTo>
                  <a:pt x="5109459" y="31750"/>
                </a:lnTo>
                <a:lnTo>
                  <a:pt x="5106272" y="30479"/>
                </a:lnTo>
                <a:lnTo>
                  <a:pt x="5106830" y="30479"/>
                </a:lnTo>
                <a:lnTo>
                  <a:pt x="5103566" y="29210"/>
                </a:lnTo>
                <a:lnTo>
                  <a:pt x="5104138" y="29210"/>
                </a:lnTo>
                <a:lnTo>
                  <a:pt x="5100785" y="27939"/>
                </a:lnTo>
                <a:lnTo>
                  <a:pt x="5101369" y="27939"/>
                </a:lnTo>
                <a:lnTo>
                  <a:pt x="5097940" y="26670"/>
                </a:lnTo>
                <a:lnTo>
                  <a:pt x="5095654" y="26670"/>
                </a:lnTo>
                <a:lnTo>
                  <a:pt x="5092086" y="25400"/>
                </a:lnTo>
                <a:lnTo>
                  <a:pt x="5086650" y="25400"/>
                </a:lnTo>
                <a:lnTo>
                  <a:pt x="5082904" y="24129"/>
                </a:lnTo>
                <a:lnTo>
                  <a:pt x="5141019" y="24129"/>
                </a:lnTo>
                <a:lnTo>
                  <a:pt x="5141451" y="25400"/>
                </a:lnTo>
                <a:lnTo>
                  <a:pt x="5144295" y="27939"/>
                </a:lnTo>
                <a:lnTo>
                  <a:pt x="5146619" y="30479"/>
                </a:lnTo>
                <a:lnTo>
                  <a:pt x="5149198" y="34289"/>
                </a:lnTo>
                <a:lnTo>
                  <a:pt x="5113968" y="34289"/>
                </a:lnTo>
                <a:lnTo>
                  <a:pt x="5114476" y="35560"/>
                </a:lnTo>
                <a:close/>
              </a:path>
              <a:path w="5166995" h="467360">
                <a:moveTo>
                  <a:pt x="67826" y="27939"/>
                </a:moveTo>
                <a:lnTo>
                  <a:pt x="68423" y="26670"/>
                </a:lnTo>
                <a:lnTo>
                  <a:pt x="71331" y="26670"/>
                </a:lnTo>
                <a:lnTo>
                  <a:pt x="67826" y="27939"/>
                </a:lnTo>
                <a:close/>
              </a:path>
              <a:path w="5166995" h="467360">
                <a:moveTo>
                  <a:pt x="5098550" y="27939"/>
                </a:moveTo>
                <a:lnTo>
                  <a:pt x="5095045" y="26670"/>
                </a:lnTo>
                <a:lnTo>
                  <a:pt x="5097940" y="26670"/>
                </a:lnTo>
                <a:lnTo>
                  <a:pt x="5098550" y="27939"/>
                </a:lnTo>
                <a:close/>
              </a:path>
              <a:path w="5166995" h="467360">
                <a:moveTo>
                  <a:pt x="51887" y="35560"/>
                </a:moveTo>
                <a:lnTo>
                  <a:pt x="52395" y="34289"/>
                </a:lnTo>
                <a:lnTo>
                  <a:pt x="53386" y="34289"/>
                </a:lnTo>
                <a:lnTo>
                  <a:pt x="51887" y="35560"/>
                </a:lnTo>
                <a:close/>
              </a:path>
              <a:path w="5166995" h="467360">
                <a:moveTo>
                  <a:pt x="5119162" y="39370"/>
                </a:moveTo>
                <a:lnTo>
                  <a:pt x="5116381" y="36829"/>
                </a:lnTo>
                <a:lnTo>
                  <a:pt x="5116863" y="36829"/>
                </a:lnTo>
                <a:lnTo>
                  <a:pt x="5113968" y="34289"/>
                </a:lnTo>
                <a:lnTo>
                  <a:pt x="5149198" y="34289"/>
                </a:lnTo>
                <a:lnTo>
                  <a:pt x="5151611" y="36829"/>
                </a:lnTo>
                <a:lnTo>
                  <a:pt x="5151953" y="38100"/>
                </a:lnTo>
                <a:lnTo>
                  <a:pt x="5118692" y="38100"/>
                </a:lnTo>
                <a:lnTo>
                  <a:pt x="5119162" y="39370"/>
                </a:lnTo>
                <a:close/>
              </a:path>
              <a:path w="5166995" h="467360">
                <a:moveTo>
                  <a:pt x="47201" y="39370"/>
                </a:moveTo>
                <a:lnTo>
                  <a:pt x="47671" y="38100"/>
                </a:lnTo>
                <a:lnTo>
                  <a:pt x="48598" y="38100"/>
                </a:lnTo>
                <a:lnTo>
                  <a:pt x="47201" y="39370"/>
                </a:lnTo>
                <a:close/>
              </a:path>
              <a:path w="5166995" h="467360">
                <a:moveTo>
                  <a:pt x="5123493" y="43179"/>
                </a:moveTo>
                <a:lnTo>
                  <a:pt x="5120927" y="40639"/>
                </a:lnTo>
                <a:lnTo>
                  <a:pt x="5121372" y="40639"/>
                </a:lnTo>
                <a:lnTo>
                  <a:pt x="5118692" y="38100"/>
                </a:lnTo>
                <a:lnTo>
                  <a:pt x="5151953" y="38100"/>
                </a:lnTo>
                <a:lnTo>
                  <a:pt x="5154201" y="40639"/>
                </a:lnTo>
                <a:lnTo>
                  <a:pt x="5154891" y="41910"/>
                </a:lnTo>
                <a:lnTo>
                  <a:pt x="5123061" y="41910"/>
                </a:lnTo>
                <a:lnTo>
                  <a:pt x="5123493" y="43179"/>
                </a:lnTo>
                <a:close/>
              </a:path>
              <a:path w="5166995" h="467360">
                <a:moveTo>
                  <a:pt x="42883" y="43179"/>
                </a:moveTo>
                <a:lnTo>
                  <a:pt x="43302" y="41910"/>
                </a:lnTo>
                <a:lnTo>
                  <a:pt x="44160" y="41910"/>
                </a:lnTo>
                <a:lnTo>
                  <a:pt x="42883" y="43179"/>
                </a:lnTo>
                <a:close/>
              </a:path>
              <a:path w="5166995" h="467360">
                <a:moveTo>
                  <a:pt x="5130910" y="52070"/>
                </a:moveTo>
                <a:lnTo>
                  <a:pt x="5128852" y="49529"/>
                </a:lnTo>
                <a:lnTo>
                  <a:pt x="5129220" y="49529"/>
                </a:lnTo>
                <a:lnTo>
                  <a:pt x="5127036" y="46989"/>
                </a:lnTo>
                <a:lnTo>
                  <a:pt x="5127417" y="46989"/>
                </a:lnTo>
                <a:lnTo>
                  <a:pt x="5125093" y="44450"/>
                </a:lnTo>
                <a:lnTo>
                  <a:pt x="5125499" y="44450"/>
                </a:lnTo>
                <a:lnTo>
                  <a:pt x="5123061" y="41910"/>
                </a:lnTo>
                <a:lnTo>
                  <a:pt x="5154891" y="41910"/>
                </a:lnTo>
                <a:lnTo>
                  <a:pt x="5156271" y="44450"/>
                </a:lnTo>
                <a:lnTo>
                  <a:pt x="5157897" y="48260"/>
                </a:lnTo>
                <a:lnTo>
                  <a:pt x="5159226" y="50800"/>
                </a:lnTo>
                <a:lnTo>
                  <a:pt x="5130579" y="50800"/>
                </a:lnTo>
                <a:lnTo>
                  <a:pt x="5130910" y="52070"/>
                </a:lnTo>
                <a:close/>
              </a:path>
              <a:path w="5166995" h="467360">
                <a:moveTo>
                  <a:pt x="35454" y="52070"/>
                </a:moveTo>
                <a:lnTo>
                  <a:pt x="35797" y="50800"/>
                </a:lnTo>
                <a:lnTo>
                  <a:pt x="36482" y="50800"/>
                </a:lnTo>
                <a:lnTo>
                  <a:pt x="35454" y="52070"/>
                </a:lnTo>
                <a:close/>
              </a:path>
              <a:path w="5166995" h="467360">
                <a:moveTo>
                  <a:pt x="5132497" y="54610"/>
                </a:moveTo>
                <a:lnTo>
                  <a:pt x="5130579" y="50800"/>
                </a:lnTo>
                <a:lnTo>
                  <a:pt x="5159226" y="50800"/>
                </a:lnTo>
                <a:lnTo>
                  <a:pt x="5159891" y="52070"/>
                </a:lnTo>
                <a:lnTo>
                  <a:pt x="5160403" y="53339"/>
                </a:lnTo>
                <a:lnTo>
                  <a:pt x="5132180" y="53339"/>
                </a:lnTo>
                <a:lnTo>
                  <a:pt x="5132497" y="54610"/>
                </a:lnTo>
                <a:close/>
              </a:path>
              <a:path w="5166995" h="467360">
                <a:moveTo>
                  <a:pt x="33879" y="54610"/>
                </a:moveTo>
                <a:lnTo>
                  <a:pt x="34196" y="53339"/>
                </a:lnTo>
                <a:lnTo>
                  <a:pt x="34518" y="53339"/>
                </a:lnTo>
                <a:lnTo>
                  <a:pt x="33879" y="54610"/>
                </a:lnTo>
                <a:close/>
              </a:path>
              <a:path w="5166995" h="467360">
                <a:moveTo>
                  <a:pt x="5133958" y="57150"/>
                </a:moveTo>
                <a:lnTo>
                  <a:pt x="5132180" y="53339"/>
                </a:lnTo>
                <a:lnTo>
                  <a:pt x="5160403" y="53339"/>
                </a:lnTo>
                <a:lnTo>
                  <a:pt x="5161428" y="55879"/>
                </a:lnTo>
                <a:lnTo>
                  <a:pt x="5133653" y="55879"/>
                </a:lnTo>
                <a:lnTo>
                  <a:pt x="5133958" y="57150"/>
                </a:lnTo>
                <a:close/>
              </a:path>
              <a:path w="5166995" h="467360">
                <a:moveTo>
                  <a:pt x="32418" y="57150"/>
                </a:moveTo>
                <a:lnTo>
                  <a:pt x="32710" y="55879"/>
                </a:lnTo>
                <a:lnTo>
                  <a:pt x="33011" y="55879"/>
                </a:lnTo>
                <a:lnTo>
                  <a:pt x="32418" y="57150"/>
                </a:lnTo>
                <a:close/>
              </a:path>
              <a:path w="5166995" h="467360">
                <a:moveTo>
                  <a:pt x="5135291" y="59689"/>
                </a:moveTo>
                <a:lnTo>
                  <a:pt x="5133653" y="55879"/>
                </a:lnTo>
                <a:lnTo>
                  <a:pt x="5161428" y="55879"/>
                </a:lnTo>
                <a:lnTo>
                  <a:pt x="5162101" y="58420"/>
                </a:lnTo>
                <a:lnTo>
                  <a:pt x="5135024" y="58420"/>
                </a:lnTo>
                <a:lnTo>
                  <a:pt x="5135291" y="59689"/>
                </a:lnTo>
                <a:close/>
              </a:path>
              <a:path w="5166995" h="467360">
                <a:moveTo>
                  <a:pt x="31085" y="59689"/>
                </a:moveTo>
                <a:lnTo>
                  <a:pt x="31352" y="58420"/>
                </a:lnTo>
                <a:lnTo>
                  <a:pt x="31627" y="58420"/>
                </a:lnTo>
                <a:lnTo>
                  <a:pt x="31085" y="59689"/>
                </a:lnTo>
                <a:close/>
              </a:path>
              <a:path w="5166995" h="467360">
                <a:moveTo>
                  <a:pt x="5139330" y="71120"/>
                </a:moveTo>
                <a:lnTo>
                  <a:pt x="5138339" y="67310"/>
                </a:lnTo>
                <a:lnTo>
                  <a:pt x="5138517" y="67310"/>
                </a:lnTo>
                <a:lnTo>
                  <a:pt x="5137361" y="64770"/>
                </a:lnTo>
                <a:lnTo>
                  <a:pt x="5137577" y="64770"/>
                </a:lnTo>
                <a:lnTo>
                  <a:pt x="5136256" y="62229"/>
                </a:lnTo>
                <a:lnTo>
                  <a:pt x="5136498" y="62229"/>
                </a:lnTo>
                <a:lnTo>
                  <a:pt x="5135024" y="58420"/>
                </a:lnTo>
                <a:lnTo>
                  <a:pt x="5162101" y="58420"/>
                </a:lnTo>
                <a:lnTo>
                  <a:pt x="5162774" y="60960"/>
                </a:lnTo>
                <a:lnTo>
                  <a:pt x="5163764" y="63500"/>
                </a:lnTo>
                <a:lnTo>
                  <a:pt x="5164742" y="68579"/>
                </a:lnTo>
                <a:lnTo>
                  <a:pt x="5164869" y="68579"/>
                </a:lnTo>
                <a:lnTo>
                  <a:pt x="5165119" y="69850"/>
                </a:lnTo>
                <a:lnTo>
                  <a:pt x="5139177" y="69850"/>
                </a:lnTo>
                <a:lnTo>
                  <a:pt x="5139330" y="71120"/>
                </a:lnTo>
                <a:close/>
              </a:path>
              <a:path w="5166995" h="467360">
                <a:moveTo>
                  <a:pt x="27034" y="71120"/>
                </a:moveTo>
                <a:lnTo>
                  <a:pt x="27199" y="69850"/>
                </a:lnTo>
                <a:lnTo>
                  <a:pt x="27368" y="69850"/>
                </a:lnTo>
                <a:lnTo>
                  <a:pt x="27034" y="71120"/>
                </a:lnTo>
                <a:close/>
              </a:path>
              <a:path w="5166995" h="467360">
                <a:moveTo>
                  <a:pt x="5166432" y="384810"/>
                </a:moveTo>
                <a:lnTo>
                  <a:pt x="5141082" y="384810"/>
                </a:lnTo>
                <a:lnTo>
                  <a:pt x="5141082" y="82550"/>
                </a:lnTo>
                <a:lnTo>
                  <a:pt x="5140828" y="78739"/>
                </a:lnTo>
                <a:lnTo>
                  <a:pt x="5140422" y="76200"/>
                </a:lnTo>
                <a:lnTo>
                  <a:pt x="5139863" y="73660"/>
                </a:lnTo>
                <a:lnTo>
                  <a:pt x="5139990" y="73660"/>
                </a:lnTo>
                <a:lnTo>
                  <a:pt x="5139177" y="69850"/>
                </a:lnTo>
                <a:lnTo>
                  <a:pt x="5165119" y="69850"/>
                </a:lnTo>
                <a:lnTo>
                  <a:pt x="5165619" y="72389"/>
                </a:lnTo>
                <a:lnTo>
                  <a:pt x="5166089" y="76200"/>
                </a:lnTo>
                <a:lnTo>
                  <a:pt x="5166152" y="77470"/>
                </a:lnTo>
                <a:lnTo>
                  <a:pt x="5166431" y="81279"/>
                </a:lnTo>
                <a:lnTo>
                  <a:pt x="5166571" y="86360"/>
                </a:lnTo>
                <a:lnTo>
                  <a:pt x="5166432" y="384810"/>
                </a:lnTo>
                <a:close/>
              </a:path>
              <a:path w="5166995" h="467360">
                <a:moveTo>
                  <a:pt x="25484" y="80010"/>
                </a:moveTo>
                <a:lnTo>
                  <a:pt x="25548" y="78739"/>
                </a:lnTo>
                <a:lnTo>
                  <a:pt x="25484" y="80010"/>
                </a:lnTo>
                <a:close/>
              </a:path>
              <a:path w="5166995" h="467360">
                <a:moveTo>
                  <a:pt x="5140892" y="80010"/>
                </a:moveTo>
                <a:lnTo>
                  <a:pt x="5140735" y="78739"/>
                </a:lnTo>
                <a:lnTo>
                  <a:pt x="5140892" y="80010"/>
                </a:lnTo>
                <a:close/>
              </a:path>
              <a:path w="5166995" h="467360">
                <a:moveTo>
                  <a:pt x="5165932" y="391160"/>
                </a:moveTo>
                <a:lnTo>
                  <a:pt x="5140422" y="391160"/>
                </a:lnTo>
                <a:lnTo>
                  <a:pt x="5140892" y="387350"/>
                </a:lnTo>
                <a:lnTo>
                  <a:pt x="5140921" y="386079"/>
                </a:lnTo>
                <a:lnTo>
                  <a:pt x="5141108" y="383539"/>
                </a:lnTo>
                <a:lnTo>
                  <a:pt x="5141082" y="384810"/>
                </a:lnTo>
                <a:lnTo>
                  <a:pt x="5166432" y="384810"/>
                </a:lnTo>
                <a:lnTo>
                  <a:pt x="5166338" y="387350"/>
                </a:lnTo>
                <a:lnTo>
                  <a:pt x="5166152" y="389889"/>
                </a:lnTo>
                <a:lnTo>
                  <a:pt x="5165932" y="391160"/>
                </a:lnTo>
                <a:close/>
              </a:path>
              <a:path w="5166995" h="467360">
                <a:moveTo>
                  <a:pt x="25353" y="384810"/>
                </a:moveTo>
                <a:lnTo>
                  <a:pt x="25262" y="383624"/>
                </a:lnTo>
                <a:lnTo>
                  <a:pt x="25353" y="384810"/>
                </a:lnTo>
                <a:close/>
              </a:path>
              <a:path w="5166995" h="467360">
                <a:moveTo>
                  <a:pt x="26068" y="391160"/>
                </a:moveTo>
                <a:lnTo>
                  <a:pt x="25852" y="389889"/>
                </a:lnTo>
                <a:lnTo>
                  <a:pt x="26068" y="391160"/>
                </a:lnTo>
                <a:close/>
              </a:path>
              <a:path w="5166995" h="467360">
                <a:moveTo>
                  <a:pt x="5165619" y="393700"/>
                </a:moveTo>
                <a:lnTo>
                  <a:pt x="5139863" y="393700"/>
                </a:lnTo>
                <a:lnTo>
                  <a:pt x="5140523" y="389889"/>
                </a:lnTo>
                <a:lnTo>
                  <a:pt x="5140422" y="391160"/>
                </a:lnTo>
                <a:lnTo>
                  <a:pt x="5165932" y="391160"/>
                </a:lnTo>
                <a:lnTo>
                  <a:pt x="5165619" y="393700"/>
                </a:lnTo>
                <a:close/>
              </a:path>
              <a:path w="5166995" h="467360">
                <a:moveTo>
                  <a:pt x="26648" y="393700"/>
                </a:moveTo>
                <a:lnTo>
                  <a:pt x="26500" y="393700"/>
                </a:lnTo>
                <a:lnTo>
                  <a:pt x="26373" y="392429"/>
                </a:lnTo>
                <a:lnTo>
                  <a:pt x="26648" y="393700"/>
                </a:lnTo>
                <a:close/>
              </a:path>
              <a:path w="5166995" h="467360">
                <a:moveTo>
                  <a:pt x="5164414" y="400050"/>
                </a:moveTo>
                <a:lnTo>
                  <a:pt x="5138339" y="400050"/>
                </a:lnTo>
                <a:lnTo>
                  <a:pt x="5139330" y="396239"/>
                </a:lnTo>
                <a:lnTo>
                  <a:pt x="5139177" y="396239"/>
                </a:lnTo>
                <a:lnTo>
                  <a:pt x="5139990" y="392429"/>
                </a:lnTo>
                <a:lnTo>
                  <a:pt x="5139863" y="393700"/>
                </a:lnTo>
                <a:lnTo>
                  <a:pt x="5165619" y="393700"/>
                </a:lnTo>
                <a:lnTo>
                  <a:pt x="5164869" y="397510"/>
                </a:lnTo>
                <a:lnTo>
                  <a:pt x="5164742" y="398779"/>
                </a:lnTo>
                <a:lnTo>
                  <a:pt x="5164414" y="400050"/>
                </a:lnTo>
                <a:close/>
              </a:path>
              <a:path w="5166995" h="467360">
                <a:moveTo>
                  <a:pt x="28232" y="400050"/>
                </a:moveTo>
                <a:lnTo>
                  <a:pt x="28037" y="400050"/>
                </a:lnTo>
                <a:lnTo>
                  <a:pt x="27846" y="398779"/>
                </a:lnTo>
                <a:lnTo>
                  <a:pt x="28232" y="400050"/>
                </a:lnTo>
                <a:close/>
              </a:path>
              <a:path w="5166995" h="467360">
                <a:moveTo>
                  <a:pt x="5163758" y="402589"/>
                </a:moveTo>
                <a:lnTo>
                  <a:pt x="5137361" y="402589"/>
                </a:lnTo>
                <a:lnTo>
                  <a:pt x="5138517" y="398779"/>
                </a:lnTo>
                <a:lnTo>
                  <a:pt x="5138339" y="400050"/>
                </a:lnTo>
                <a:lnTo>
                  <a:pt x="5164414" y="400050"/>
                </a:lnTo>
                <a:lnTo>
                  <a:pt x="5163758" y="402589"/>
                </a:lnTo>
                <a:close/>
              </a:path>
              <a:path w="5166995" h="467360">
                <a:moveTo>
                  <a:pt x="29226" y="402589"/>
                </a:moveTo>
                <a:lnTo>
                  <a:pt x="29002" y="402589"/>
                </a:lnTo>
                <a:lnTo>
                  <a:pt x="28786" y="401320"/>
                </a:lnTo>
                <a:lnTo>
                  <a:pt x="29226" y="402589"/>
                </a:lnTo>
                <a:close/>
              </a:path>
              <a:path w="5166995" h="467360">
                <a:moveTo>
                  <a:pt x="5163102" y="405129"/>
                </a:moveTo>
                <a:lnTo>
                  <a:pt x="5136256" y="405129"/>
                </a:lnTo>
                <a:lnTo>
                  <a:pt x="5137577" y="401320"/>
                </a:lnTo>
                <a:lnTo>
                  <a:pt x="5137361" y="402589"/>
                </a:lnTo>
                <a:lnTo>
                  <a:pt x="5163758" y="402589"/>
                </a:lnTo>
                <a:lnTo>
                  <a:pt x="5163102" y="405129"/>
                </a:lnTo>
                <a:close/>
              </a:path>
              <a:path w="5166995" h="467360">
                <a:moveTo>
                  <a:pt x="30361" y="405129"/>
                </a:moveTo>
                <a:lnTo>
                  <a:pt x="30107" y="405129"/>
                </a:lnTo>
                <a:lnTo>
                  <a:pt x="29866" y="403860"/>
                </a:lnTo>
                <a:lnTo>
                  <a:pt x="30361" y="405129"/>
                </a:lnTo>
                <a:close/>
              </a:path>
              <a:path w="5166995" h="467360">
                <a:moveTo>
                  <a:pt x="5157084" y="420370"/>
                </a:moveTo>
                <a:lnTo>
                  <a:pt x="5127036" y="420370"/>
                </a:lnTo>
                <a:lnTo>
                  <a:pt x="5129220" y="417829"/>
                </a:lnTo>
                <a:lnTo>
                  <a:pt x="5128852" y="417829"/>
                </a:lnTo>
                <a:lnTo>
                  <a:pt x="5130910" y="415289"/>
                </a:lnTo>
                <a:lnTo>
                  <a:pt x="5130579" y="415289"/>
                </a:lnTo>
                <a:lnTo>
                  <a:pt x="5132497" y="412750"/>
                </a:lnTo>
                <a:lnTo>
                  <a:pt x="5132180" y="412750"/>
                </a:lnTo>
                <a:lnTo>
                  <a:pt x="5133958" y="410210"/>
                </a:lnTo>
                <a:lnTo>
                  <a:pt x="5133653" y="410210"/>
                </a:lnTo>
                <a:lnTo>
                  <a:pt x="5135291" y="407670"/>
                </a:lnTo>
                <a:lnTo>
                  <a:pt x="5135024" y="407670"/>
                </a:lnTo>
                <a:lnTo>
                  <a:pt x="5136498" y="403860"/>
                </a:lnTo>
                <a:lnTo>
                  <a:pt x="5136256" y="405129"/>
                </a:lnTo>
                <a:lnTo>
                  <a:pt x="5163102" y="405129"/>
                </a:lnTo>
                <a:lnTo>
                  <a:pt x="5162774" y="406400"/>
                </a:lnTo>
                <a:lnTo>
                  <a:pt x="5161428" y="410210"/>
                </a:lnTo>
                <a:lnTo>
                  <a:pt x="5161212" y="411479"/>
                </a:lnTo>
                <a:lnTo>
                  <a:pt x="5159891" y="414020"/>
                </a:lnTo>
                <a:lnTo>
                  <a:pt x="5157897" y="419100"/>
                </a:lnTo>
                <a:lnTo>
                  <a:pt x="5157084" y="420370"/>
                </a:lnTo>
                <a:close/>
              </a:path>
              <a:path w="5166995" h="467360">
                <a:moveTo>
                  <a:pt x="40108" y="420370"/>
                </a:moveTo>
                <a:lnTo>
                  <a:pt x="39340" y="420370"/>
                </a:lnTo>
                <a:lnTo>
                  <a:pt x="38946" y="419100"/>
                </a:lnTo>
                <a:lnTo>
                  <a:pt x="40108" y="420370"/>
                </a:lnTo>
                <a:close/>
              </a:path>
              <a:path w="5166995" h="467360">
                <a:moveTo>
                  <a:pt x="5153452" y="426720"/>
                </a:moveTo>
                <a:lnTo>
                  <a:pt x="5120927" y="426720"/>
                </a:lnTo>
                <a:lnTo>
                  <a:pt x="5123493" y="424179"/>
                </a:lnTo>
                <a:lnTo>
                  <a:pt x="5123061" y="424179"/>
                </a:lnTo>
                <a:lnTo>
                  <a:pt x="5125499" y="421639"/>
                </a:lnTo>
                <a:lnTo>
                  <a:pt x="5125093" y="421639"/>
                </a:lnTo>
                <a:lnTo>
                  <a:pt x="5127417" y="419100"/>
                </a:lnTo>
                <a:lnTo>
                  <a:pt x="5127036" y="420370"/>
                </a:lnTo>
                <a:lnTo>
                  <a:pt x="5157084" y="420370"/>
                </a:lnTo>
                <a:lnTo>
                  <a:pt x="5156271" y="421639"/>
                </a:lnTo>
                <a:lnTo>
                  <a:pt x="5154201" y="425450"/>
                </a:lnTo>
                <a:lnTo>
                  <a:pt x="5153452" y="426720"/>
                </a:lnTo>
                <a:close/>
              </a:path>
              <a:path w="5166995" h="467360">
                <a:moveTo>
                  <a:pt x="46331" y="426720"/>
                </a:moveTo>
                <a:lnTo>
                  <a:pt x="45436" y="426720"/>
                </a:lnTo>
                <a:lnTo>
                  <a:pt x="44991" y="425450"/>
                </a:lnTo>
                <a:lnTo>
                  <a:pt x="46331" y="426720"/>
                </a:lnTo>
                <a:close/>
              </a:path>
              <a:path w="5166995" h="467360">
                <a:moveTo>
                  <a:pt x="5151035" y="430529"/>
                </a:moveTo>
                <a:lnTo>
                  <a:pt x="5116381" y="430529"/>
                </a:lnTo>
                <a:lnTo>
                  <a:pt x="5119162" y="427989"/>
                </a:lnTo>
                <a:lnTo>
                  <a:pt x="5118692" y="427989"/>
                </a:lnTo>
                <a:lnTo>
                  <a:pt x="5121372" y="425450"/>
                </a:lnTo>
                <a:lnTo>
                  <a:pt x="5120927" y="426720"/>
                </a:lnTo>
                <a:lnTo>
                  <a:pt x="5153452" y="426720"/>
                </a:lnTo>
                <a:lnTo>
                  <a:pt x="5151953" y="429260"/>
                </a:lnTo>
                <a:lnTo>
                  <a:pt x="5151035" y="430529"/>
                </a:lnTo>
                <a:close/>
              </a:path>
              <a:path w="5166995" h="467360">
                <a:moveTo>
                  <a:pt x="50948" y="430529"/>
                </a:moveTo>
                <a:lnTo>
                  <a:pt x="49995" y="430529"/>
                </a:lnTo>
                <a:lnTo>
                  <a:pt x="49500" y="429260"/>
                </a:lnTo>
                <a:lnTo>
                  <a:pt x="50948" y="430529"/>
                </a:lnTo>
                <a:close/>
              </a:path>
              <a:path w="5166995" h="467360">
                <a:moveTo>
                  <a:pt x="5141451" y="441960"/>
                </a:moveTo>
                <a:lnTo>
                  <a:pt x="5089076" y="441960"/>
                </a:lnTo>
                <a:lnTo>
                  <a:pt x="5092708" y="440689"/>
                </a:lnTo>
                <a:lnTo>
                  <a:pt x="5095045" y="440689"/>
                </a:lnTo>
                <a:lnTo>
                  <a:pt x="5098550" y="439420"/>
                </a:lnTo>
                <a:lnTo>
                  <a:pt x="5097940" y="439420"/>
                </a:lnTo>
                <a:lnTo>
                  <a:pt x="5101369" y="438150"/>
                </a:lnTo>
                <a:lnTo>
                  <a:pt x="5100785" y="438150"/>
                </a:lnTo>
                <a:lnTo>
                  <a:pt x="5104138" y="436879"/>
                </a:lnTo>
                <a:lnTo>
                  <a:pt x="5103566" y="436879"/>
                </a:lnTo>
                <a:lnTo>
                  <a:pt x="5106830" y="435610"/>
                </a:lnTo>
                <a:lnTo>
                  <a:pt x="5106272" y="435610"/>
                </a:lnTo>
                <a:lnTo>
                  <a:pt x="5109459" y="434339"/>
                </a:lnTo>
                <a:lnTo>
                  <a:pt x="5108913" y="434339"/>
                </a:lnTo>
                <a:lnTo>
                  <a:pt x="5112012" y="433070"/>
                </a:lnTo>
                <a:lnTo>
                  <a:pt x="5111479" y="433070"/>
                </a:lnTo>
                <a:lnTo>
                  <a:pt x="5114476" y="431800"/>
                </a:lnTo>
                <a:lnTo>
                  <a:pt x="5113968" y="431800"/>
                </a:lnTo>
                <a:lnTo>
                  <a:pt x="5116863" y="429260"/>
                </a:lnTo>
                <a:lnTo>
                  <a:pt x="5116381" y="430529"/>
                </a:lnTo>
                <a:lnTo>
                  <a:pt x="5151035" y="430529"/>
                </a:lnTo>
                <a:lnTo>
                  <a:pt x="5149198" y="433070"/>
                </a:lnTo>
                <a:lnTo>
                  <a:pt x="5146619" y="435610"/>
                </a:lnTo>
                <a:lnTo>
                  <a:pt x="5144295" y="439420"/>
                </a:lnTo>
                <a:lnTo>
                  <a:pt x="5141451" y="441960"/>
                </a:lnTo>
                <a:close/>
              </a:path>
              <a:path w="5166995" h="467360">
                <a:moveTo>
                  <a:pt x="74278" y="440689"/>
                </a:moveTo>
                <a:lnTo>
                  <a:pt x="71331" y="440689"/>
                </a:lnTo>
                <a:lnTo>
                  <a:pt x="70709" y="439420"/>
                </a:lnTo>
                <a:lnTo>
                  <a:pt x="74278" y="440689"/>
                </a:lnTo>
                <a:close/>
              </a:path>
              <a:path w="5166995" h="467360">
                <a:moveTo>
                  <a:pt x="5095045" y="440689"/>
                </a:moveTo>
                <a:lnTo>
                  <a:pt x="5092086" y="440689"/>
                </a:lnTo>
                <a:lnTo>
                  <a:pt x="5095654" y="439420"/>
                </a:lnTo>
                <a:lnTo>
                  <a:pt x="5095045" y="440689"/>
                </a:lnTo>
                <a:close/>
              </a:path>
              <a:path w="5166995" h="467360">
                <a:moveTo>
                  <a:pt x="80361" y="441960"/>
                </a:moveTo>
                <a:lnTo>
                  <a:pt x="77287" y="441960"/>
                </a:lnTo>
                <a:lnTo>
                  <a:pt x="76665" y="440689"/>
                </a:lnTo>
                <a:lnTo>
                  <a:pt x="80361" y="441960"/>
                </a:lnTo>
                <a:close/>
              </a:path>
              <a:path w="5166995" h="467360">
                <a:moveTo>
                  <a:pt x="5089076" y="441960"/>
                </a:moveTo>
                <a:lnTo>
                  <a:pt x="5086015" y="441960"/>
                </a:lnTo>
                <a:lnTo>
                  <a:pt x="5089711" y="440689"/>
                </a:lnTo>
                <a:lnTo>
                  <a:pt x="5089076" y="441960"/>
                </a:lnTo>
                <a:close/>
              </a:path>
              <a:path w="5166995" h="467360">
                <a:moveTo>
                  <a:pt x="5089215" y="467360"/>
                </a:moveTo>
                <a:lnTo>
                  <a:pt x="77148" y="467360"/>
                </a:lnTo>
                <a:lnTo>
                  <a:pt x="73465" y="466089"/>
                </a:lnTo>
                <a:lnTo>
                  <a:pt x="5092911" y="466089"/>
                </a:lnTo>
                <a:lnTo>
                  <a:pt x="5089215" y="467360"/>
                </a:lnTo>
                <a:close/>
              </a:path>
            </a:pathLst>
          </a:custGeom>
          <a:solidFill>
            <a:srgbClr val="FFFFFF"/>
          </a:solidFill>
        </p:spPr>
        <p:txBody>
          <a:bodyPr wrap="square" lIns="0" tIns="0" rIns="0" bIns="0" rtlCol="0"/>
          <a:lstStyle/>
          <a:p>
            <a:endParaRPr/>
          </a:p>
        </p:txBody>
      </p:sp>
      <p:sp>
        <p:nvSpPr>
          <p:cNvPr id="31" name="object 31"/>
          <p:cNvSpPr txBox="1"/>
          <p:nvPr/>
        </p:nvSpPr>
        <p:spPr>
          <a:xfrm>
            <a:off x="1542072" y="1378754"/>
            <a:ext cx="4025900" cy="4298315"/>
          </a:xfrm>
          <a:prstGeom prst="rect">
            <a:avLst/>
          </a:prstGeom>
        </p:spPr>
        <p:txBody>
          <a:bodyPr vert="horz" wrap="square" lIns="0" tIns="0" rIns="0" bIns="0" rtlCol="0">
            <a:spAutoFit/>
          </a:bodyPr>
          <a:lstStyle/>
          <a:p>
            <a:pPr marL="12700">
              <a:lnSpc>
                <a:spcPct val="100000"/>
              </a:lnSpc>
            </a:pPr>
            <a:r>
              <a:rPr sz="1500" dirty="0">
                <a:solidFill>
                  <a:srgbClr val="FFFFFF"/>
                </a:solidFill>
                <a:latin typeface="宋体" panose="02010600030101010101" pitchFamily="2" charset="-122"/>
                <a:cs typeface="宋体" panose="02010600030101010101" pitchFamily="2" charset="-122"/>
              </a:rPr>
              <a:t>生产经营单位安全培训规定</a:t>
            </a:r>
            <a:endParaRPr sz="1500">
              <a:latin typeface="宋体" panose="02010600030101010101" pitchFamily="2" charset="-122"/>
              <a:cs typeface="宋体" panose="02010600030101010101" pitchFamily="2" charset="-122"/>
            </a:endParaRPr>
          </a:p>
          <a:p>
            <a:pPr marL="12700" marR="5080">
              <a:lnSpc>
                <a:spcPct val="298000"/>
              </a:lnSpc>
            </a:pPr>
            <a:r>
              <a:rPr sz="1500" dirty="0">
                <a:solidFill>
                  <a:srgbClr val="FFFFFF"/>
                </a:solidFill>
                <a:latin typeface="宋体" panose="02010600030101010101" pitchFamily="2" charset="-122"/>
                <a:cs typeface="宋体" panose="02010600030101010101" pitchFamily="2" charset="-122"/>
              </a:rPr>
              <a:t>特种作业人员安全技术培训考核管理规定 劳动防护用品监督管理规定 建设工程消防监督管理规定 </a:t>
            </a:r>
            <a:r>
              <a:rPr sz="1500" b="1" dirty="0">
                <a:solidFill>
                  <a:srgbClr val="FFFFFF"/>
                </a:solidFill>
                <a:latin typeface="宋体" panose="02010600030101010101" pitchFamily="2" charset="-122"/>
                <a:cs typeface="宋体" panose="02010600030101010101" pitchFamily="2" charset="-122"/>
              </a:rPr>
              <a:t>生产安全事故应急预案管理办</a:t>
            </a:r>
            <a:r>
              <a:rPr sz="1500" b="1" spc="-10" dirty="0">
                <a:solidFill>
                  <a:srgbClr val="FFFFFF"/>
                </a:solidFill>
                <a:latin typeface="宋体" panose="02010600030101010101" pitchFamily="2" charset="-122"/>
                <a:cs typeface="宋体" panose="02010600030101010101" pitchFamily="2" charset="-122"/>
              </a:rPr>
              <a:t>法</a:t>
            </a:r>
            <a:r>
              <a:rPr sz="1500" b="1" spc="-5" dirty="0">
                <a:solidFill>
                  <a:srgbClr val="FFFFFF"/>
                </a:solidFill>
                <a:latin typeface="宋体" panose="02010600030101010101" pitchFamily="2" charset="-122"/>
                <a:cs typeface="宋体" panose="02010600030101010101" pitchFamily="2" charset="-122"/>
              </a:rPr>
              <a:t> </a:t>
            </a:r>
            <a:r>
              <a:rPr sz="1500" dirty="0">
                <a:solidFill>
                  <a:srgbClr val="FFFFFF"/>
                </a:solidFill>
                <a:latin typeface="宋体" panose="02010600030101010101" pitchFamily="2" charset="-122"/>
                <a:cs typeface="宋体" panose="02010600030101010101" pitchFamily="2" charset="-122"/>
              </a:rPr>
              <a:t>生产安全事故信息报告和处置办法 建设项目安全设施</a:t>
            </a:r>
            <a:r>
              <a:rPr sz="1500" spc="-5" dirty="0">
                <a:solidFill>
                  <a:srgbClr val="FFFFFF"/>
                </a:solidFill>
                <a:latin typeface="宋体" panose="02010600030101010101" pitchFamily="2" charset="-122"/>
                <a:cs typeface="宋体" panose="02010600030101010101" pitchFamily="2" charset="-122"/>
              </a:rPr>
              <a:t>“</a:t>
            </a:r>
            <a:r>
              <a:rPr sz="1500" dirty="0">
                <a:solidFill>
                  <a:srgbClr val="FFFFFF"/>
                </a:solidFill>
                <a:latin typeface="宋体" panose="02010600030101010101" pitchFamily="2" charset="-122"/>
                <a:cs typeface="宋体" panose="02010600030101010101" pitchFamily="2" charset="-122"/>
              </a:rPr>
              <a:t>三同时”监督管理暂行办法</a:t>
            </a:r>
            <a:endParaRPr sz="1500">
              <a:latin typeface="宋体" panose="02010600030101010101" pitchFamily="2" charset="-122"/>
              <a:cs typeface="宋体" panose="02010600030101010101" pitchFamily="2" charset="-122"/>
            </a:endParaRP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43</a:t>
            </a:fld>
            <a:endParaRPr spc="-5" dirty="0">
              <a:solidFill>
                <a:srgbClr val="FFFF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44</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marR="5080">
              <a:lnSpc>
                <a:spcPct val="150000"/>
              </a:lnSpc>
            </a:pPr>
            <a:r>
              <a:rPr sz="2000" b="0" dirty="0">
                <a:latin typeface="宋体" panose="02010600030101010101" pitchFamily="2" charset="-122"/>
                <a:cs typeface="宋体" panose="02010600030101010101" pitchFamily="2" charset="-122"/>
              </a:rPr>
              <a:t>（一）生产经营单位的职</a:t>
            </a:r>
            <a:r>
              <a:rPr sz="2000" b="0" spc="5" dirty="0">
                <a:latin typeface="宋体" panose="02010600030101010101" pitchFamily="2" charset="-122"/>
                <a:cs typeface="宋体" panose="02010600030101010101" pitchFamily="2" charset="-122"/>
              </a:rPr>
              <a:t>责</a:t>
            </a:r>
            <a:r>
              <a:rPr sz="2000" b="0" dirty="0">
                <a:latin typeface="宋体" panose="02010600030101010101" pitchFamily="2" charset="-122"/>
                <a:cs typeface="宋体" panose="02010600030101010101" pitchFamily="2" charset="-122"/>
              </a:rPr>
              <a:t> 第生产经营单位负责本单位从业人员安全培训工作。生产经营单位应当</a:t>
            </a:r>
            <a:r>
              <a:rPr sz="2000" b="0" spc="5" dirty="0">
                <a:latin typeface="宋体" panose="02010600030101010101" pitchFamily="2" charset="-122"/>
                <a:cs typeface="宋体" panose="02010600030101010101" pitchFamily="2" charset="-122"/>
              </a:rPr>
              <a:t>按</a:t>
            </a:r>
            <a:r>
              <a:rPr sz="2000" b="0" dirty="0">
                <a:latin typeface="宋体" panose="02010600030101010101" pitchFamily="2" charset="-122"/>
                <a:cs typeface="宋体" panose="02010600030101010101" pitchFamily="2" charset="-122"/>
              </a:rPr>
              <a:t> 照安全生产法和有关法律、行政法规和本规定，建立健全安全培训工作</a:t>
            </a:r>
            <a:r>
              <a:rPr sz="2000" b="0" spc="5" dirty="0">
                <a:latin typeface="宋体" panose="02010600030101010101" pitchFamily="2" charset="-122"/>
                <a:cs typeface="宋体" panose="02010600030101010101" pitchFamily="2" charset="-122"/>
              </a:rPr>
              <a:t>制</a:t>
            </a:r>
            <a:r>
              <a:rPr sz="2000" b="0" dirty="0">
                <a:latin typeface="宋体" panose="02010600030101010101" pitchFamily="2" charset="-122"/>
                <a:cs typeface="宋体" panose="02010600030101010101" pitchFamily="2" charset="-122"/>
              </a:rPr>
              <a:t> 度</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txBox="1"/>
          <p:nvPr/>
        </p:nvSpPr>
        <p:spPr>
          <a:xfrm>
            <a:off x="3067227" y="4325016"/>
            <a:ext cx="5671820" cy="419734"/>
          </a:xfrm>
          <a:prstGeom prst="rect">
            <a:avLst/>
          </a:prstGeom>
        </p:spPr>
        <p:txBody>
          <a:bodyPr vert="horz" wrap="square" lIns="0" tIns="0" rIns="0" bIns="0" rtlCol="0">
            <a:spAutoFit/>
          </a:bodyPr>
          <a:lstStyle/>
          <a:p>
            <a:pPr marL="12700">
              <a:lnSpc>
                <a:spcPct val="100000"/>
              </a:lnSpc>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《生产经营单位安全培训规定</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45</a:t>
            </a:fld>
            <a:endParaRPr spc="-5" dirty="0">
              <a:solidFill>
                <a:srgbClr val="FFFF00"/>
              </a:solidFill>
            </a:endParaRPr>
          </a:p>
        </p:txBody>
      </p:sp>
      <p:sp>
        <p:nvSpPr>
          <p:cNvPr id="3" name="object 3"/>
          <p:cNvSpPr txBox="1"/>
          <p:nvPr/>
        </p:nvSpPr>
        <p:spPr>
          <a:xfrm>
            <a:off x="546277" y="1521987"/>
            <a:ext cx="8192770" cy="3679825"/>
          </a:xfrm>
          <a:prstGeom prst="rect">
            <a:avLst/>
          </a:prstGeom>
        </p:spPr>
        <p:txBody>
          <a:bodyPr vert="horz" wrap="square" lIns="0" tIns="0" rIns="0" bIns="0" rtlCol="0">
            <a:spAutoFit/>
          </a:bodyPr>
          <a:lstStyle/>
          <a:p>
            <a:pPr marL="12700" marR="43815">
              <a:lnSpc>
                <a:spcPct val="150000"/>
              </a:lnSpc>
            </a:pPr>
            <a:r>
              <a:rPr sz="2000" dirty="0">
                <a:latin typeface="宋体" panose="02010600030101010101" pitchFamily="2" charset="-122"/>
                <a:cs typeface="宋体" panose="02010600030101010101" pitchFamily="2" charset="-122"/>
              </a:rPr>
              <a:t>（二）从业人员的范围及安全培训要</a:t>
            </a:r>
            <a:r>
              <a:rPr sz="2000" spc="5" dirty="0">
                <a:latin typeface="宋体" panose="02010600030101010101" pitchFamily="2" charset="-122"/>
                <a:cs typeface="宋体" panose="02010600030101010101" pitchFamily="2" charset="-122"/>
              </a:rPr>
              <a:t>求</a:t>
            </a:r>
            <a:r>
              <a:rPr sz="2000" dirty="0">
                <a:latin typeface="宋体" panose="02010600030101010101" pitchFamily="2" charset="-122"/>
                <a:cs typeface="宋体" panose="02010600030101010101" pitchFamily="2" charset="-122"/>
              </a:rPr>
              <a:t> 生产经营单位应当进行安全培训的从业人员包括主要负责人、安全生产</a:t>
            </a:r>
            <a:r>
              <a:rPr sz="2000" spc="5" dirty="0">
                <a:latin typeface="宋体" panose="02010600030101010101" pitchFamily="2" charset="-122"/>
                <a:cs typeface="宋体" panose="02010600030101010101" pitchFamily="2" charset="-122"/>
              </a:rPr>
              <a:t>管</a:t>
            </a:r>
            <a:r>
              <a:rPr sz="2000" dirty="0">
                <a:latin typeface="宋体" panose="02010600030101010101" pitchFamily="2" charset="-122"/>
                <a:cs typeface="宋体" panose="02010600030101010101" pitchFamily="2" charset="-122"/>
              </a:rPr>
              <a:t> 理人员、特种作业人员和其他从业人员</a:t>
            </a:r>
            <a:r>
              <a:rPr sz="2000" spc="5" dirty="0">
                <a:latin typeface="宋体" panose="02010600030101010101" pitchFamily="2" charset="-122"/>
                <a:cs typeface="宋体" panose="02010600030101010101" pitchFamily="2" charset="-122"/>
              </a:rPr>
              <a:t>。</a:t>
            </a:r>
            <a:r>
              <a:rPr sz="2000" dirty="0">
                <a:latin typeface="宋体" panose="02010600030101010101" pitchFamily="2" charset="-122"/>
                <a:cs typeface="宋体" panose="02010600030101010101" pitchFamily="2" charset="-122"/>
              </a:rPr>
              <a:t> 生产经营单位从业人员应当接受安全培训，熟悉有关安全生产规章制度</a:t>
            </a:r>
            <a:r>
              <a:rPr sz="2000" spc="5" dirty="0">
                <a:latin typeface="宋体" panose="02010600030101010101" pitchFamily="2" charset="-122"/>
                <a:cs typeface="宋体" panose="02010600030101010101" pitchFamily="2" charset="-122"/>
              </a:rPr>
              <a:t>和</a:t>
            </a:r>
            <a:r>
              <a:rPr sz="2000" dirty="0">
                <a:latin typeface="宋体" panose="02010600030101010101" pitchFamily="2" charset="-122"/>
                <a:cs typeface="宋体" panose="02010600030101010101" pitchFamily="2" charset="-122"/>
              </a:rPr>
              <a:t> 安全操作规程，具备必要的安全生产知识，掌握本岗位的安全操作技能</a:t>
            </a:r>
            <a:r>
              <a:rPr sz="2000" spc="5" dirty="0">
                <a:latin typeface="宋体" panose="02010600030101010101" pitchFamily="2" charset="-122"/>
                <a:cs typeface="宋体" panose="02010600030101010101" pitchFamily="2" charset="-122"/>
              </a:rPr>
              <a:t>，</a:t>
            </a:r>
            <a:r>
              <a:rPr sz="2000" dirty="0">
                <a:latin typeface="宋体" panose="02010600030101010101" pitchFamily="2" charset="-122"/>
                <a:cs typeface="宋体" panose="02010600030101010101" pitchFamily="2" charset="-122"/>
              </a:rPr>
              <a:t> 增强预防事故、控制职业危害和应急处理的能力</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a:lnSpc>
                <a:spcPct val="100000"/>
              </a:lnSpc>
            </a:pPr>
            <a:endParaRPr sz="2000">
              <a:latin typeface="Times New Roman" panose="02020603050405020304"/>
              <a:cs typeface="Times New Roman" panose="02020603050405020304"/>
            </a:endParaRPr>
          </a:p>
          <a:p>
            <a:pPr>
              <a:lnSpc>
                <a:spcPct val="100000"/>
              </a:lnSpc>
              <a:spcBef>
                <a:spcPts val="30"/>
              </a:spcBef>
            </a:pPr>
            <a:endParaRPr sz="2450">
              <a:latin typeface="Times New Roman" panose="02020603050405020304"/>
              <a:cs typeface="Times New Roman" panose="02020603050405020304"/>
            </a:endParaRPr>
          </a:p>
          <a:p>
            <a:pPr marL="2533650">
              <a:lnSpc>
                <a:spcPct val="100000"/>
              </a:lnSpc>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《生产经营单位安全培训规定</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46</a:t>
            </a:fld>
            <a:endParaRPr spc="-5" dirty="0">
              <a:solidFill>
                <a:srgbClr val="FFFF00"/>
              </a:solidFill>
            </a:endParaRPr>
          </a:p>
        </p:txBody>
      </p:sp>
      <p:sp>
        <p:nvSpPr>
          <p:cNvPr id="3" name="object 3"/>
          <p:cNvSpPr txBox="1"/>
          <p:nvPr/>
        </p:nvSpPr>
        <p:spPr>
          <a:xfrm>
            <a:off x="546277" y="1521987"/>
            <a:ext cx="8192770" cy="3679825"/>
          </a:xfrm>
          <a:prstGeom prst="rect">
            <a:avLst/>
          </a:prstGeom>
        </p:spPr>
        <p:txBody>
          <a:bodyPr vert="horz" wrap="square" lIns="0" tIns="0" rIns="0" bIns="0" rtlCol="0">
            <a:spAutoFit/>
          </a:bodyPr>
          <a:lstStyle/>
          <a:p>
            <a:pPr marL="12700" marR="43815">
              <a:lnSpc>
                <a:spcPct val="150000"/>
              </a:lnSpc>
            </a:pPr>
            <a:r>
              <a:rPr sz="2000" dirty="0">
                <a:latin typeface="宋体" panose="02010600030101010101" pitchFamily="2" charset="-122"/>
                <a:cs typeface="宋体" panose="02010600030101010101" pitchFamily="2" charset="-122"/>
              </a:rPr>
              <a:t>（三）从业人员的范围及安全培训要</a:t>
            </a:r>
            <a:r>
              <a:rPr sz="2000" spc="5" dirty="0">
                <a:latin typeface="宋体" panose="02010600030101010101" pitchFamily="2" charset="-122"/>
                <a:cs typeface="宋体" panose="02010600030101010101" pitchFamily="2" charset="-122"/>
              </a:rPr>
              <a:t>求</a:t>
            </a:r>
            <a:r>
              <a:rPr sz="2000" dirty="0">
                <a:latin typeface="宋体" panose="02010600030101010101" pitchFamily="2" charset="-122"/>
                <a:cs typeface="宋体" panose="02010600030101010101" pitchFamily="2" charset="-122"/>
              </a:rPr>
              <a:t> 生产经营单位应当进行安全培训的从业人员包括主要负责人、安全生产</a:t>
            </a:r>
            <a:r>
              <a:rPr sz="2000" spc="5" dirty="0">
                <a:latin typeface="宋体" panose="02010600030101010101" pitchFamily="2" charset="-122"/>
                <a:cs typeface="宋体" panose="02010600030101010101" pitchFamily="2" charset="-122"/>
              </a:rPr>
              <a:t>管</a:t>
            </a:r>
            <a:r>
              <a:rPr sz="2000" dirty="0">
                <a:latin typeface="宋体" panose="02010600030101010101" pitchFamily="2" charset="-122"/>
                <a:cs typeface="宋体" panose="02010600030101010101" pitchFamily="2" charset="-122"/>
              </a:rPr>
              <a:t> 理人员、特种作业人员和其他从业人员</a:t>
            </a:r>
            <a:r>
              <a:rPr sz="2000" spc="5" dirty="0">
                <a:latin typeface="宋体" panose="02010600030101010101" pitchFamily="2" charset="-122"/>
                <a:cs typeface="宋体" panose="02010600030101010101" pitchFamily="2" charset="-122"/>
              </a:rPr>
              <a:t>。</a:t>
            </a:r>
            <a:r>
              <a:rPr sz="2000" dirty="0">
                <a:latin typeface="宋体" panose="02010600030101010101" pitchFamily="2" charset="-122"/>
                <a:cs typeface="宋体" panose="02010600030101010101" pitchFamily="2" charset="-122"/>
              </a:rPr>
              <a:t> 生产经营单位从业人员应当接受安全培训，熟悉有关安全生产规章制度</a:t>
            </a:r>
            <a:r>
              <a:rPr sz="2000" spc="5" dirty="0">
                <a:latin typeface="宋体" panose="02010600030101010101" pitchFamily="2" charset="-122"/>
                <a:cs typeface="宋体" panose="02010600030101010101" pitchFamily="2" charset="-122"/>
              </a:rPr>
              <a:t>和</a:t>
            </a:r>
            <a:r>
              <a:rPr sz="2000" dirty="0">
                <a:latin typeface="宋体" panose="02010600030101010101" pitchFamily="2" charset="-122"/>
                <a:cs typeface="宋体" panose="02010600030101010101" pitchFamily="2" charset="-122"/>
              </a:rPr>
              <a:t> 安全操作规程，具备必要的安全生产知识，掌握本岗位的安全操作技能</a:t>
            </a:r>
            <a:r>
              <a:rPr sz="2000" spc="5" dirty="0">
                <a:latin typeface="宋体" panose="02010600030101010101" pitchFamily="2" charset="-122"/>
                <a:cs typeface="宋体" panose="02010600030101010101" pitchFamily="2" charset="-122"/>
              </a:rPr>
              <a:t>，</a:t>
            </a:r>
            <a:r>
              <a:rPr sz="2000" dirty="0">
                <a:latin typeface="宋体" panose="02010600030101010101" pitchFamily="2" charset="-122"/>
                <a:cs typeface="宋体" panose="02010600030101010101" pitchFamily="2" charset="-122"/>
              </a:rPr>
              <a:t> 增强预防事故、控制职业危害和应急处理的能力</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a:lnSpc>
                <a:spcPct val="100000"/>
              </a:lnSpc>
            </a:pPr>
            <a:endParaRPr sz="2000">
              <a:latin typeface="Times New Roman" panose="02020603050405020304"/>
              <a:cs typeface="Times New Roman" panose="02020603050405020304"/>
            </a:endParaRPr>
          </a:p>
          <a:p>
            <a:pPr>
              <a:lnSpc>
                <a:spcPct val="100000"/>
              </a:lnSpc>
              <a:spcBef>
                <a:spcPts val="30"/>
              </a:spcBef>
            </a:pPr>
            <a:endParaRPr sz="2450">
              <a:latin typeface="Times New Roman" panose="02020603050405020304"/>
              <a:cs typeface="Times New Roman" panose="02020603050405020304"/>
            </a:endParaRPr>
          </a:p>
          <a:p>
            <a:pPr marL="2533650">
              <a:lnSpc>
                <a:spcPct val="100000"/>
              </a:lnSpc>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《生产经营单位安全培训规定</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47</a:t>
            </a:fld>
            <a:endParaRPr spc="-5" dirty="0">
              <a:solidFill>
                <a:srgbClr val="FFFF00"/>
              </a:solidFill>
            </a:endParaRPr>
          </a:p>
        </p:txBody>
      </p:sp>
      <p:sp>
        <p:nvSpPr>
          <p:cNvPr id="3" name="object 3"/>
          <p:cNvSpPr txBox="1"/>
          <p:nvPr/>
        </p:nvSpPr>
        <p:spPr>
          <a:xfrm>
            <a:off x="546277" y="1521987"/>
            <a:ext cx="8154034" cy="2108835"/>
          </a:xfrm>
          <a:prstGeom prst="rect">
            <a:avLst/>
          </a:prstGeom>
        </p:spPr>
        <p:txBody>
          <a:bodyPr vert="horz" wrap="square" lIns="0" tIns="0" rIns="0" bIns="0" rtlCol="0">
            <a:spAutoFit/>
          </a:bodyPr>
          <a:lstStyle/>
          <a:p>
            <a:pPr marL="12700" algn="just">
              <a:lnSpc>
                <a:spcPct val="100000"/>
              </a:lnSpc>
            </a:pPr>
            <a:r>
              <a:rPr sz="2000" dirty="0">
                <a:latin typeface="宋体" panose="02010600030101010101" pitchFamily="2" charset="-122"/>
                <a:cs typeface="宋体" panose="02010600030101010101" pitchFamily="2" charset="-122"/>
              </a:rPr>
              <a:t>一、特种作业人员的范</a:t>
            </a:r>
            <a:r>
              <a:rPr sz="2000" spc="5" dirty="0">
                <a:latin typeface="宋体" panose="02010600030101010101" pitchFamily="2" charset="-122"/>
                <a:cs typeface="宋体" panose="02010600030101010101" pitchFamily="2" charset="-122"/>
              </a:rPr>
              <a:t>围</a:t>
            </a:r>
            <a:endParaRPr sz="2000">
              <a:latin typeface="宋体" panose="02010600030101010101" pitchFamily="2" charset="-122"/>
              <a:cs typeface="宋体" panose="02010600030101010101" pitchFamily="2" charset="-122"/>
            </a:endParaRPr>
          </a:p>
          <a:p>
            <a:pPr marL="12700" marR="5080" algn="just">
              <a:lnSpc>
                <a:spcPct val="150000"/>
              </a:lnSpc>
            </a:pPr>
            <a:r>
              <a:rPr sz="2000" dirty="0">
                <a:latin typeface="宋体" panose="02010600030101010101" pitchFamily="2" charset="-122"/>
                <a:cs typeface="宋体" panose="02010600030101010101" pitchFamily="2" charset="-122"/>
              </a:rPr>
              <a:t>（一）电工作业（二）焊接与热切割作业（三）高处作业（四）制冷与</a:t>
            </a:r>
            <a:r>
              <a:rPr sz="2000" spc="5" dirty="0">
                <a:latin typeface="宋体" panose="02010600030101010101" pitchFamily="2" charset="-122"/>
                <a:cs typeface="宋体" panose="02010600030101010101" pitchFamily="2" charset="-122"/>
              </a:rPr>
              <a:t>空</a:t>
            </a:r>
            <a:r>
              <a:rPr sz="2000" dirty="0">
                <a:latin typeface="宋体" panose="02010600030101010101" pitchFamily="2" charset="-122"/>
                <a:cs typeface="宋体" panose="02010600030101010101" pitchFamily="2" charset="-122"/>
              </a:rPr>
              <a:t> 调作业（五）煤矿安全作业（六）金属非金属矿山安全作业（七）石油</a:t>
            </a:r>
            <a:r>
              <a:rPr sz="2000" spc="5" dirty="0">
                <a:latin typeface="宋体" panose="02010600030101010101" pitchFamily="2" charset="-122"/>
                <a:cs typeface="宋体" panose="02010600030101010101" pitchFamily="2" charset="-122"/>
              </a:rPr>
              <a:t>天</a:t>
            </a:r>
            <a:r>
              <a:rPr sz="2000" dirty="0">
                <a:latin typeface="宋体" panose="02010600030101010101" pitchFamily="2" charset="-122"/>
                <a:cs typeface="宋体" panose="02010600030101010101" pitchFamily="2" charset="-122"/>
              </a:rPr>
              <a:t> 然气安全作业（八）冶金（有色）生产安全作业（九）危险化学品安全</a:t>
            </a:r>
            <a:r>
              <a:rPr sz="2000" spc="5" dirty="0">
                <a:latin typeface="宋体" panose="02010600030101010101" pitchFamily="2" charset="-122"/>
                <a:cs typeface="宋体" panose="02010600030101010101" pitchFamily="2" charset="-122"/>
              </a:rPr>
              <a:t>作</a:t>
            </a:r>
            <a:r>
              <a:rPr sz="2000" dirty="0">
                <a:latin typeface="宋体" panose="02010600030101010101" pitchFamily="2" charset="-122"/>
                <a:cs typeface="宋体" panose="02010600030101010101" pitchFamily="2" charset="-122"/>
              </a:rPr>
              <a:t> 业（十）烟花爆竹安全作</a:t>
            </a:r>
            <a:r>
              <a:rPr sz="2000" spc="5" dirty="0">
                <a:latin typeface="宋体" panose="02010600030101010101" pitchFamily="2" charset="-122"/>
                <a:cs typeface="宋体" panose="02010600030101010101" pitchFamily="2" charset="-122"/>
              </a:rPr>
              <a:t>业</a:t>
            </a:r>
            <a:endParaRPr sz="2000">
              <a:latin typeface="宋体" panose="02010600030101010101" pitchFamily="2" charset="-122"/>
              <a:cs typeface="宋体" panose="02010600030101010101" pitchFamily="2" charset="-122"/>
            </a:endParaRPr>
          </a:p>
        </p:txBody>
      </p:sp>
      <p:sp>
        <p:nvSpPr>
          <p:cNvPr id="4" name="object 4"/>
          <p:cNvSpPr txBox="1"/>
          <p:nvPr/>
        </p:nvSpPr>
        <p:spPr>
          <a:xfrm>
            <a:off x="922197" y="4782216"/>
            <a:ext cx="7816850" cy="419734"/>
          </a:xfrm>
          <a:prstGeom prst="rect">
            <a:avLst/>
          </a:prstGeom>
        </p:spPr>
        <p:txBody>
          <a:bodyPr vert="horz" wrap="square" lIns="0" tIns="0" rIns="0" bIns="0" rtlCol="0">
            <a:spAutoFit/>
          </a:bodyPr>
          <a:lstStyle/>
          <a:p>
            <a:pPr marL="12700">
              <a:lnSpc>
                <a:spcPct val="100000"/>
              </a:lnSpc>
            </a:pPr>
            <a:r>
              <a:rPr sz="2800" b="1" dirty="0">
                <a:solidFill>
                  <a:srgbClr val="006FC0"/>
                </a:solidFill>
                <a:latin typeface="Calibri" panose="020F0502020204030204"/>
                <a:cs typeface="Calibri" panose="020F0502020204030204"/>
              </a:rPr>
              <a:t>——</a:t>
            </a:r>
            <a:r>
              <a:rPr sz="2800" b="1" dirty="0">
                <a:solidFill>
                  <a:srgbClr val="006FC0"/>
                </a:solidFill>
                <a:latin typeface="宋体" panose="02010600030101010101" pitchFamily="2" charset="-122"/>
                <a:cs typeface="宋体" panose="02010600030101010101" pitchFamily="2" charset="-122"/>
              </a:rPr>
              <a:t>《特种作业人员安全技术培训考核管理规定</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48</a:t>
            </a:fld>
            <a:endParaRPr spc="-5" dirty="0">
              <a:solidFill>
                <a:srgbClr val="FFFF00"/>
              </a:solidFill>
            </a:endParaRPr>
          </a:p>
        </p:txBody>
      </p:sp>
      <p:sp>
        <p:nvSpPr>
          <p:cNvPr id="3" name="object 3"/>
          <p:cNvSpPr txBox="1"/>
          <p:nvPr/>
        </p:nvSpPr>
        <p:spPr>
          <a:xfrm>
            <a:off x="546277" y="1521987"/>
            <a:ext cx="8192770" cy="4594225"/>
          </a:xfrm>
          <a:prstGeom prst="rect">
            <a:avLst/>
          </a:prstGeom>
        </p:spPr>
        <p:txBody>
          <a:bodyPr vert="horz" wrap="square" lIns="0" tIns="0" rIns="0" bIns="0" rtlCol="0">
            <a:spAutoFit/>
          </a:bodyPr>
          <a:lstStyle/>
          <a:p>
            <a:pPr marL="12700">
              <a:lnSpc>
                <a:spcPct val="100000"/>
              </a:lnSpc>
            </a:pPr>
            <a:r>
              <a:rPr sz="2000" dirty="0">
                <a:latin typeface="宋体" panose="02010600030101010101" pitchFamily="2" charset="-122"/>
                <a:cs typeface="宋体" panose="02010600030101010101" pitchFamily="2" charset="-122"/>
              </a:rPr>
              <a:t>一、动防护用品的配备与使用的规</a:t>
            </a:r>
            <a:r>
              <a:rPr sz="2000" spc="5" dirty="0">
                <a:latin typeface="宋体" panose="02010600030101010101" pitchFamily="2" charset="-122"/>
                <a:cs typeface="宋体" panose="02010600030101010101" pitchFamily="2" charset="-122"/>
              </a:rPr>
              <a:t>定</a:t>
            </a:r>
            <a:endParaRPr sz="2000">
              <a:latin typeface="宋体" panose="02010600030101010101" pitchFamily="2" charset="-122"/>
              <a:cs typeface="宋体" panose="02010600030101010101" pitchFamily="2" charset="-122"/>
            </a:endParaRPr>
          </a:p>
          <a:p>
            <a:pPr marL="12700" marR="240665">
              <a:lnSpc>
                <a:spcPct val="150000"/>
              </a:lnSpc>
            </a:pPr>
            <a:r>
              <a:rPr sz="2000" dirty="0">
                <a:latin typeface="宋体" panose="02010600030101010101" pitchFamily="2" charset="-122"/>
                <a:cs typeface="宋体" panose="02010600030101010101" pitchFamily="2" charset="-122"/>
              </a:rPr>
              <a:t>（一）劳动防护用品的配</a:t>
            </a:r>
            <a:r>
              <a:rPr sz="2000" spc="5" dirty="0">
                <a:latin typeface="宋体" panose="02010600030101010101" pitchFamily="2" charset="-122"/>
                <a:cs typeface="宋体" panose="02010600030101010101" pitchFamily="2" charset="-122"/>
              </a:rPr>
              <a:t>备</a:t>
            </a:r>
            <a:r>
              <a:rPr sz="2000" spc="-555" dirty="0">
                <a:latin typeface="宋体" panose="02010600030101010101" pitchFamily="2" charset="-122"/>
                <a:cs typeface="宋体" panose="02010600030101010101" pitchFamily="2" charset="-122"/>
              </a:rPr>
              <a:t> </a:t>
            </a:r>
            <a:r>
              <a:rPr sz="2000" dirty="0">
                <a:latin typeface="宋体" panose="02010600030101010101" pitchFamily="2" charset="-122"/>
                <a:cs typeface="宋体" panose="02010600030101010101" pitchFamily="2" charset="-122"/>
              </a:rPr>
              <a:t>生产经营单位应当按照《劳动防护用品选</a:t>
            </a:r>
            <a:r>
              <a:rPr sz="2000" spc="5" dirty="0">
                <a:latin typeface="宋体" panose="02010600030101010101" pitchFamily="2" charset="-122"/>
                <a:cs typeface="宋体" panose="02010600030101010101" pitchFamily="2" charset="-122"/>
              </a:rPr>
              <a:t>用</a:t>
            </a:r>
            <a:r>
              <a:rPr sz="2000" dirty="0">
                <a:latin typeface="宋体" panose="02010600030101010101" pitchFamily="2" charset="-122"/>
                <a:cs typeface="宋体" panose="02010600030101010101" pitchFamily="2" charset="-122"/>
              </a:rPr>
              <a:t> 规定》（</a:t>
            </a:r>
            <a:r>
              <a:rPr sz="2000" spc="-5" dirty="0">
                <a:latin typeface="Calibri" panose="020F0502020204030204"/>
                <a:cs typeface="Calibri" panose="020F0502020204030204"/>
              </a:rPr>
              <a:t>G</a:t>
            </a:r>
            <a:r>
              <a:rPr sz="2000" dirty="0">
                <a:latin typeface="Calibri" panose="020F0502020204030204"/>
                <a:cs typeface="Calibri" panose="020F0502020204030204"/>
              </a:rPr>
              <a:t>B</a:t>
            </a:r>
            <a:r>
              <a:rPr sz="2000" spc="-5" dirty="0">
                <a:latin typeface="Calibri" panose="020F0502020204030204"/>
                <a:cs typeface="Calibri" panose="020F0502020204030204"/>
              </a:rPr>
              <a:t>11651</a:t>
            </a:r>
            <a:r>
              <a:rPr sz="2000" dirty="0">
                <a:latin typeface="宋体" panose="02010600030101010101" pitchFamily="2" charset="-122"/>
                <a:cs typeface="宋体" panose="02010600030101010101" pitchFamily="2" charset="-122"/>
              </a:rPr>
              <a:t>）和国家有关规定，为从业人员配备劳动防护用品</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104775">
              <a:lnSpc>
                <a:spcPct val="150000"/>
              </a:lnSpc>
            </a:pPr>
            <a:r>
              <a:rPr sz="2000" dirty="0">
                <a:latin typeface="宋体" panose="02010600030101010101" pitchFamily="2" charset="-122"/>
                <a:cs typeface="宋体" panose="02010600030101010101" pitchFamily="2" charset="-122"/>
              </a:rPr>
              <a:t>（二）专项经</a:t>
            </a:r>
            <a:r>
              <a:rPr sz="2000" spc="5" dirty="0">
                <a:latin typeface="宋体" panose="02010600030101010101" pitchFamily="2" charset="-122"/>
                <a:cs typeface="宋体" panose="02010600030101010101" pitchFamily="2" charset="-122"/>
              </a:rPr>
              <a:t>费</a:t>
            </a:r>
            <a:r>
              <a:rPr sz="2000" dirty="0">
                <a:latin typeface="宋体" panose="02010600030101010101" pitchFamily="2" charset="-122"/>
                <a:cs typeface="宋体" panose="02010600030101010101" pitchFamily="2" charset="-122"/>
              </a:rPr>
              <a:t> </a:t>
            </a:r>
            <a:r>
              <a:rPr sz="2000" spc="-5" dirty="0">
                <a:latin typeface="Calibri" panose="020F0502020204030204"/>
                <a:cs typeface="Calibri" panose="020F0502020204030204"/>
              </a:rPr>
              <a:t>1.</a:t>
            </a:r>
            <a:r>
              <a:rPr sz="2000" dirty="0">
                <a:latin typeface="宋体" panose="02010600030101010101" pitchFamily="2" charset="-122"/>
                <a:cs typeface="宋体" panose="02010600030101010101" pitchFamily="2" charset="-122"/>
              </a:rPr>
              <a:t>专项经费投入：生产经营单位应当安排用于配备劳动防护用品的专项</a:t>
            </a:r>
            <a:r>
              <a:rPr sz="2000" spc="5" dirty="0">
                <a:latin typeface="宋体" panose="02010600030101010101" pitchFamily="2" charset="-122"/>
                <a:cs typeface="宋体" panose="02010600030101010101" pitchFamily="2" charset="-122"/>
              </a:rPr>
              <a:t>经</a:t>
            </a:r>
            <a:r>
              <a:rPr sz="2000" dirty="0">
                <a:latin typeface="宋体" panose="02010600030101010101" pitchFamily="2" charset="-122"/>
                <a:cs typeface="宋体" panose="02010600030101010101" pitchFamily="2" charset="-122"/>
              </a:rPr>
              <a:t> 费，且专款专用，不得挪用</a:t>
            </a:r>
            <a:r>
              <a:rPr sz="2000" spc="5" dirty="0">
                <a:latin typeface="宋体" panose="02010600030101010101" pitchFamily="2" charset="-122"/>
                <a:cs typeface="宋体" panose="02010600030101010101" pitchFamily="2" charset="-122"/>
              </a:rPr>
              <a:t>。</a:t>
            </a:r>
            <a:r>
              <a:rPr sz="2000" dirty="0">
                <a:latin typeface="宋体" panose="02010600030101010101" pitchFamily="2" charset="-122"/>
                <a:cs typeface="宋体" panose="02010600030101010101" pitchFamily="2" charset="-122"/>
              </a:rPr>
              <a:t> </a:t>
            </a:r>
            <a:r>
              <a:rPr sz="2000" spc="-5" dirty="0">
                <a:latin typeface="Calibri" panose="020F0502020204030204"/>
                <a:cs typeface="Calibri" panose="020F0502020204030204"/>
              </a:rPr>
              <a:t>2.</a:t>
            </a:r>
            <a:r>
              <a:rPr sz="2000" dirty="0">
                <a:latin typeface="宋体" panose="02010600030101010101" pitchFamily="2" charset="-122"/>
                <a:cs typeface="宋体" panose="02010600030101010101" pitchFamily="2" charset="-122"/>
              </a:rPr>
              <a:t>禁止以其他方式替代劳动防护用品：生产经营单位不得以货币或者其</a:t>
            </a:r>
            <a:r>
              <a:rPr sz="2000" spc="5" dirty="0">
                <a:latin typeface="宋体" panose="02010600030101010101" pitchFamily="2" charset="-122"/>
                <a:cs typeface="宋体" panose="02010600030101010101" pitchFamily="2" charset="-122"/>
              </a:rPr>
              <a:t>他</a:t>
            </a:r>
            <a:r>
              <a:rPr sz="2000" dirty="0">
                <a:latin typeface="宋体" panose="02010600030101010101" pitchFamily="2" charset="-122"/>
                <a:cs typeface="宋体" panose="02010600030101010101" pitchFamily="2" charset="-122"/>
              </a:rPr>
              <a:t> 物品替代应当配备的劳动防护用品</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a:lnSpc>
                <a:spcPct val="100000"/>
              </a:lnSpc>
            </a:pPr>
            <a:endParaRPr sz="2000">
              <a:latin typeface="Times New Roman" panose="02020603050405020304"/>
              <a:cs typeface="Times New Roman" panose="02020603050405020304"/>
            </a:endParaRPr>
          </a:p>
          <a:p>
            <a:pPr>
              <a:lnSpc>
                <a:spcPct val="100000"/>
              </a:lnSpc>
              <a:spcBef>
                <a:spcPts val="30"/>
              </a:spcBef>
            </a:pPr>
            <a:endParaRPr sz="2450">
              <a:latin typeface="Times New Roman" panose="02020603050405020304"/>
              <a:cs typeface="Times New Roman" panose="02020603050405020304"/>
            </a:endParaRPr>
          </a:p>
          <a:p>
            <a:pPr marL="2452370">
              <a:lnSpc>
                <a:spcPct val="100000"/>
              </a:lnSpc>
            </a:pPr>
            <a:r>
              <a:rPr sz="2800" b="1" dirty="0">
                <a:solidFill>
                  <a:srgbClr val="006FC0"/>
                </a:solidFill>
                <a:latin typeface="Calibri" panose="020F0502020204030204"/>
                <a:cs typeface="Calibri" panose="020F0502020204030204"/>
              </a:rPr>
              <a:t>——</a:t>
            </a:r>
            <a:r>
              <a:rPr sz="2800" b="1" spc="-20" dirty="0">
                <a:solidFill>
                  <a:srgbClr val="006FC0"/>
                </a:solidFill>
                <a:latin typeface="宋体" panose="02010600030101010101" pitchFamily="2" charset="-122"/>
                <a:cs typeface="宋体" panose="02010600030101010101" pitchFamily="2" charset="-122"/>
              </a:rPr>
              <a:t>《</a:t>
            </a:r>
            <a:r>
              <a:rPr sz="2800" b="1" spc="-760" dirty="0">
                <a:solidFill>
                  <a:srgbClr val="006FC0"/>
                </a:solidFill>
                <a:latin typeface="宋体" panose="02010600030101010101" pitchFamily="2" charset="-122"/>
                <a:cs typeface="宋体" panose="02010600030101010101" pitchFamily="2" charset="-122"/>
              </a:rPr>
              <a:t> </a:t>
            </a:r>
            <a:r>
              <a:rPr sz="2800" b="1" dirty="0">
                <a:solidFill>
                  <a:srgbClr val="006FC0"/>
                </a:solidFill>
                <a:latin typeface="宋体" panose="02010600030101010101" pitchFamily="2" charset="-122"/>
                <a:cs typeface="宋体" panose="02010600030101010101" pitchFamily="2" charset="-122"/>
              </a:rPr>
              <a:t>劳动防护用品监督管理规定</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49</a:t>
            </a:fld>
            <a:endParaRPr spc="-5" dirty="0">
              <a:solidFill>
                <a:srgbClr val="FFFF00"/>
              </a:solidFill>
            </a:endParaRPr>
          </a:p>
        </p:txBody>
      </p:sp>
      <p:sp>
        <p:nvSpPr>
          <p:cNvPr id="3" name="object 3"/>
          <p:cNvSpPr txBox="1"/>
          <p:nvPr/>
        </p:nvSpPr>
        <p:spPr>
          <a:xfrm>
            <a:off x="546277" y="1521987"/>
            <a:ext cx="8192770" cy="3679825"/>
          </a:xfrm>
          <a:prstGeom prst="rect">
            <a:avLst/>
          </a:prstGeom>
        </p:spPr>
        <p:txBody>
          <a:bodyPr vert="horz" wrap="square" lIns="0" tIns="0" rIns="0" bIns="0" rtlCol="0">
            <a:spAutoFit/>
          </a:bodyPr>
          <a:lstStyle/>
          <a:p>
            <a:pPr marL="12700" marR="43815">
              <a:lnSpc>
                <a:spcPct val="150000"/>
              </a:lnSpc>
            </a:pPr>
            <a:r>
              <a:rPr sz="2000" dirty="0">
                <a:latin typeface="宋体" panose="02010600030101010101" pitchFamily="2" charset="-122"/>
                <a:cs typeface="宋体" panose="02010600030101010101" pitchFamily="2" charset="-122"/>
              </a:rPr>
              <a:t>（三）特种劳动防护用品的采</a:t>
            </a:r>
            <a:r>
              <a:rPr sz="2000" spc="5" dirty="0">
                <a:latin typeface="宋体" panose="02010600030101010101" pitchFamily="2" charset="-122"/>
                <a:cs typeface="宋体" panose="02010600030101010101" pitchFamily="2" charset="-122"/>
              </a:rPr>
              <a:t>购</a:t>
            </a:r>
            <a:r>
              <a:rPr sz="2000" dirty="0">
                <a:latin typeface="宋体" panose="02010600030101010101" pitchFamily="2" charset="-122"/>
                <a:cs typeface="宋体" panose="02010600030101010101" pitchFamily="2" charset="-122"/>
              </a:rPr>
              <a:t> 生产经营单位不得采购和使用无安全标志的特种劳动防护用品；购买的</a:t>
            </a:r>
            <a:r>
              <a:rPr sz="2000" spc="5" dirty="0">
                <a:latin typeface="宋体" panose="02010600030101010101" pitchFamily="2" charset="-122"/>
                <a:cs typeface="宋体" panose="02010600030101010101" pitchFamily="2" charset="-122"/>
              </a:rPr>
              <a:t>特</a:t>
            </a:r>
            <a:r>
              <a:rPr sz="2000" dirty="0">
                <a:latin typeface="宋体" panose="02010600030101010101" pitchFamily="2" charset="-122"/>
                <a:cs typeface="宋体" panose="02010600030101010101" pitchFamily="2" charset="-122"/>
              </a:rPr>
              <a:t> 种劳动防护用品须经本单位安全技术部门或者管理人员检查验收</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104775">
              <a:lnSpc>
                <a:spcPct val="150000"/>
              </a:lnSpc>
            </a:pPr>
            <a:r>
              <a:rPr sz="2000" dirty="0">
                <a:latin typeface="宋体" panose="02010600030101010101" pitchFamily="2" charset="-122"/>
                <a:cs typeface="宋体" panose="02010600030101010101" pitchFamily="2" charset="-122"/>
              </a:rPr>
              <a:t>（四）劳动防护用品的使</a:t>
            </a:r>
            <a:r>
              <a:rPr sz="2000" spc="5" dirty="0">
                <a:latin typeface="宋体" panose="02010600030101010101" pitchFamily="2" charset="-122"/>
                <a:cs typeface="宋体" panose="02010600030101010101" pitchFamily="2" charset="-122"/>
              </a:rPr>
              <a:t>用</a:t>
            </a:r>
            <a:r>
              <a:rPr sz="2000" dirty="0">
                <a:latin typeface="宋体" panose="02010600030101010101" pitchFamily="2" charset="-122"/>
                <a:cs typeface="宋体" panose="02010600030101010101" pitchFamily="2" charset="-122"/>
              </a:rPr>
              <a:t> </a:t>
            </a:r>
            <a:r>
              <a:rPr sz="2000" spc="-5" dirty="0">
                <a:latin typeface="Calibri" panose="020F0502020204030204"/>
                <a:cs typeface="Calibri" panose="020F0502020204030204"/>
              </a:rPr>
              <a:t>1.</a:t>
            </a:r>
            <a:r>
              <a:rPr sz="2000" dirty="0">
                <a:latin typeface="宋体" panose="02010600030101010101" pitchFamily="2" charset="-122"/>
                <a:cs typeface="宋体" panose="02010600030101010101" pitchFamily="2" charset="-122"/>
              </a:rPr>
              <a:t>劳动防护用品管理所提供的劳动防护用品必须符合国际标准或者行业</a:t>
            </a:r>
            <a:r>
              <a:rPr sz="2000" spc="5" dirty="0">
                <a:latin typeface="宋体" panose="02010600030101010101" pitchFamily="2" charset="-122"/>
                <a:cs typeface="宋体" panose="02010600030101010101" pitchFamily="2" charset="-122"/>
              </a:rPr>
              <a:t>标</a:t>
            </a:r>
            <a:r>
              <a:rPr sz="2000" dirty="0">
                <a:latin typeface="宋体" panose="02010600030101010101" pitchFamily="2" charset="-122"/>
                <a:cs typeface="宋体" panose="02010600030101010101" pitchFamily="2" charset="-122"/>
              </a:rPr>
              <a:t> 准；不得超过使用期限</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a:lnSpc>
                <a:spcPct val="100000"/>
              </a:lnSpc>
            </a:pPr>
            <a:endParaRPr sz="2000">
              <a:latin typeface="Times New Roman" panose="02020603050405020304"/>
              <a:cs typeface="Times New Roman" panose="02020603050405020304"/>
            </a:endParaRPr>
          </a:p>
          <a:p>
            <a:pPr>
              <a:lnSpc>
                <a:spcPct val="100000"/>
              </a:lnSpc>
              <a:spcBef>
                <a:spcPts val="30"/>
              </a:spcBef>
            </a:pPr>
            <a:endParaRPr sz="2450">
              <a:latin typeface="Times New Roman" panose="02020603050405020304"/>
              <a:cs typeface="Times New Roman" panose="02020603050405020304"/>
            </a:endParaRPr>
          </a:p>
          <a:p>
            <a:pPr marL="2452370">
              <a:lnSpc>
                <a:spcPct val="100000"/>
              </a:lnSpc>
            </a:pPr>
            <a:r>
              <a:rPr sz="2800" b="1" dirty="0">
                <a:solidFill>
                  <a:srgbClr val="006FC0"/>
                </a:solidFill>
                <a:latin typeface="Calibri" panose="020F0502020204030204"/>
                <a:cs typeface="Calibri" panose="020F0502020204030204"/>
              </a:rPr>
              <a:t>——</a:t>
            </a:r>
            <a:r>
              <a:rPr sz="2800" b="1" spc="-20" dirty="0">
                <a:solidFill>
                  <a:srgbClr val="006FC0"/>
                </a:solidFill>
                <a:latin typeface="宋体" panose="02010600030101010101" pitchFamily="2" charset="-122"/>
                <a:cs typeface="宋体" panose="02010600030101010101" pitchFamily="2" charset="-122"/>
              </a:rPr>
              <a:t>《</a:t>
            </a:r>
            <a:r>
              <a:rPr sz="2800" b="1" spc="-760" dirty="0">
                <a:solidFill>
                  <a:srgbClr val="006FC0"/>
                </a:solidFill>
                <a:latin typeface="宋体" panose="02010600030101010101" pitchFamily="2" charset="-122"/>
                <a:cs typeface="宋体" panose="02010600030101010101" pitchFamily="2" charset="-122"/>
              </a:rPr>
              <a:t> </a:t>
            </a:r>
            <a:r>
              <a:rPr sz="2800" b="1" dirty="0">
                <a:solidFill>
                  <a:srgbClr val="006FC0"/>
                </a:solidFill>
                <a:latin typeface="宋体" panose="02010600030101010101" pitchFamily="2" charset="-122"/>
                <a:cs typeface="宋体" panose="02010600030101010101" pitchFamily="2" charset="-122"/>
              </a:rPr>
              <a:t>劳动防护用品监督管理规定</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3" name="object 3"/>
          <p:cNvSpPr/>
          <p:nvPr/>
        </p:nvSpPr>
        <p:spPr>
          <a:xfrm>
            <a:off x="2190203" y="1472082"/>
            <a:ext cx="4907610" cy="472860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237126" y="3563408"/>
            <a:ext cx="812165" cy="890905"/>
          </a:xfrm>
          <a:prstGeom prst="rect">
            <a:avLst/>
          </a:prstGeom>
        </p:spPr>
        <p:txBody>
          <a:bodyPr vert="horz" wrap="square" lIns="0" tIns="0" rIns="0" bIns="0" rtlCol="0">
            <a:spAutoFit/>
          </a:bodyPr>
          <a:lstStyle/>
          <a:p>
            <a:pPr marL="12700" marR="5080">
              <a:lnSpc>
                <a:spcPct val="100000"/>
              </a:lnSpc>
            </a:pPr>
            <a:r>
              <a:rPr sz="3100" dirty="0">
                <a:solidFill>
                  <a:srgbClr val="FFFFFF"/>
                </a:solidFill>
                <a:latin typeface="宋体" panose="02010600030101010101" pitchFamily="2" charset="-122"/>
                <a:cs typeface="宋体" panose="02010600030101010101" pitchFamily="2" charset="-122"/>
              </a:rPr>
              <a:t>安</a:t>
            </a:r>
            <a:r>
              <a:rPr sz="3100" spc="-5" dirty="0">
                <a:solidFill>
                  <a:srgbClr val="FFFFFF"/>
                </a:solidFill>
                <a:latin typeface="宋体" panose="02010600030101010101" pitchFamily="2" charset="-122"/>
                <a:cs typeface="宋体" panose="02010600030101010101" pitchFamily="2" charset="-122"/>
              </a:rPr>
              <a:t>全 </a:t>
            </a:r>
            <a:r>
              <a:rPr sz="3100" dirty="0">
                <a:solidFill>
                  <a:srgbClr val="FFFFFF"/>
                </a:solidFill>
                <a:latin typeface="宋体" panose="02010600030101010101" pitchFamily="2" charset="-122"/>
                <a:cs typeface="宋体" panose="02010600030101010101" pitchFamily="2" charset="-122"/>
              </a:rPr>
              <a:t>生</a:t>
            </a:r>
            <a:r>
              <a:rPr sz="3100" spc="-5" dirty="0">
                <a:solidFill>
                  <a:srgbClr val="FFFFFF"/>
                </a:solidFill>
                <a:latin typeface="宋体" panose="02010600030101010101" pitchFamily="2" charset="-122"/>
                <a:cs typeface="宋体" panose="02010600030101010101" pitchFamily="2" charset="-122"/>
              </a:rPr>
              <a:t>产</a:t>
            </a:r>
            <a:endParaRPr sz="3100">
              <a:latin typeface="宋体" panose="02010600030101010101" pitchFamily="2" charset="-122"/>
              <a:cs typeface="宋体" panose="02010600030101010101" pitchFamily="2" charset="-122"/>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80340">
              <a:lnSpc>
                <a:spcPct val="100000"/>
              </a:lnSpc>
            </a:pPr>
            <a:fld id="{81D60167-4931-47E6-BA6A-407CBD079E47}" type="slidenum">
              <a:rPr spc="-5" dirty="0">
                <a:solidFill>
                  <a:srgbClr val="FFFF00"/>
                </a:solidFill>
              </a:rPr>
              <a:t>5</a:t>
            </a:fld>
            <a:endParaRPr spc="-5" dirty="0">
              <a:solidFill>
                <a:srgbClr val="FFFF00"/>
              </a:solidFill>
            </a:endParaRPr>
          </a:p>
        </p:txBody>
      </p:sp>
      <p:sp>
        <p:nvSpPr>
          <p:cNvPr id="5" name="object 5"/>
          <p:cNvSpPr txBox="1"/>
          <p:nvPr/>
        </p:nvSpPr>
        <p:spPr>
          <a:xfrm>
            <a:off x="4192676" y="1848032"/>
            <a:ext cx="902335" cy="668655"/>
          </a:xfrm>
          <a:prstGeom prst="rect">
            <a:avLst/>
          </a:prstGeom>
        </p:spPr>
        <p:txBody>
          <a:bodyPr vert="horz" wrap="square" lIns="0" tIns="0" rIns="0" bIns="0" rtlCol="0">
            <a:spAutoFit/>
          </a:bodyPr>
          <a:lstStyle/>
          <a:p>
            <a:pPr marL="12700" marR="5080">
              <a:lnSpc>
                <a:spcPct val="100000"/>
              </a:lnSpc>
            </a:pPr>
            <a:r>
              <a:rPr sz="2300" dirty="0">
                <a:solidFill>
                  <a:srgbClr val="FFFFFF"/>
                </a:solidFill>
                <a:latin typeface="宋体" panose="02010600030101010101" pitchFamily="2" charset="-122"/>
                <a:cs typeface="宋体" panose="02010600030101010101" pitchFamily="2" charset="-122"/>
              </a:rPr>
              <a:t>政府</a:t>
            </a:r>
            <a:r>
              <a:rPr sz="2300" spc="5" dirty="0">
                <a:solidFill>
                  <a:srgbClr val="FFFFFF"/>
                </a:solidFill>
                <a:latin typeface="宋体" panose="02010600030101010101" pitchFamily="2" charset="-122"/>
                <a:cs typeface="宋体" panose="02010600030101010101" pitchFamily="2" charset="-122"/>
              </a:rPr>
              <a:t>统</a:t>
            </a:r>
            <a:r>
              <a:rPr sz="2300" dirty="0">
                <a:solidFill>
                  <a:srgbClr val="FFFFFF"/>
                </a:solidFill>
                <a:latin typeface="宋体" panose="02010600030101010101" pitchFamily="2" charset="-122"/>
                <a:cs typeface="宋体" panose="02010600030101010101" pitchFamily="2" charset="-122"/>
              </a:rPr>
              <a:t> 一领</a:t>
            </a:r>
            <a:r>
              <a:rPr sz="2300" spc="5" dirty="0">
                <a:solidFill>
                  <a:srgbClr val="FFFFFF"/>
                </a:solidFill>
                <a:latin typeface="宋体" panose="02010600030101010101" pitchFamily="2" charset="-122"/>
                <a:cs typeface="宋体" panose="02010600030101010101" pitchFamily="2" charset="-122"/>
              </a:rPr>
              <a:t>导</a:t>
            </a:r>
            <a:endParaRPr sz="2300">
              <a:latin typeface="宋体" panose="02010600030101010101" pitchFamily="2" charset="-122"/>
              <a:cs typeface="宋体" panose="02010600030101010101" pitchFamily="2" charset="-122"/>
            </a:endParaRPr>
          </a:p>
        </p:txBody>
      </p:sp>
      <p:sp>
        <p:nvSpPr>
          <p:cNvPr id="6" name="object 6"/>
          <p:cNvSpPr txBox="1"/>
          <p:nvPr/>
        </p:nvSpPr>
        <p:spPr>
          <a:xfrm>
            <a:off x="5930849" y="3110895"/>
            <a:ext cx="902335" cy="668655"/>
          </a:xfrm>
          <a:prstGeom prst="rect">
            <a:avLst/>
          </a:prstGeom>
        </p:spPr>
        <p:txBody>
          <a:bodyPr vert="horz" wrap="square" lIns="0" tIns="0" rIns="0" bIns="0" rtlCol="0">
            <a:spAutoFit/>
          </a:bodyPr>
          <a:lstStyle/>
          <a:p>
            <a:pPr marL="12700" marR="5080">
              <a:lnSpc>
                <a:spcPct val="100000"/>
              </a:lnSpc>
            </a:pPr>
            <a:r>
              <a:rPr sz="2300" dirty="0">
                <a:solidFill>
                  <a:srgbClr val="FFFFFF"/>
                </a:solidFill>
                <a:latin typeface="宋体" panose="02010600030101010101" pitchFamily="2" charset="-122"/>
                <a:cs typeface="宋体" panose="02010600030101010101" pitchFamily="2" charset="-122"/>
              </a:rPr>
              <a:t>社会</a:t>
            </a:r>
            <a:r>
              <a:rPr sz="2300" spc="5" dirty="0">
                <a:solidFill>
                  <a:srgbClr val="FFFFFF"/>
                </a:solidFill>
                <a:latin typeface="宋体" panose="02010600030101010101" pitchFamily="2" charset="-122"/>
                <a:cs typeface="宋体" panose="02010600030101010101" pitchFamily="2" charset="-122"/>
              </a:rPr>
              <a:t>广</a:t>
            </a:r>
            <a:r>
              <a:rPr sz="2300" dirty="0">
                <a:solidFill>
                  <a:srgbClr val="FFFFFF"/>
                </a:solidFill>
                <a:latin typeface="宋体" panose="02010600030101010101" pitchFamily="2" charset="-122"/>
                <a:cs typeface="宋体" panose="02010600030101010101" pitchFamily="2" charset="-122"/>
              </a:rPr>
              <a:t> 泛支</a:t>
            </a:r>
            <a:r>
              <a:rPr sz="2300" spc="5" dirty="0">
                <a:solidFill>
                  <a:srgbClr val="FFFFFF"/>
                </a:solidFill>
                <a:latin typeface="宋体" panose="02010600030101010101" pitchFamily="2" charset="-122"/>
                <a:cs typeface="宋体" panose="02010600030101010101" pitchFamily="2" charset="-122"/>
              </a:rPr>
              <a:t>持</a:t>
            </a:r>
            <a:endParaRPr sz="2300">
              <a:latin typeface="宋体" panose="02010600030101010101" pitchFamily="2" charset="-122"/>
              <a:cs typeface="宋体" panose="02010600030101010101" pitchFamily="2" charset="-122"/>
            </a:endParaRPr>
          </a:p>
        </p:txBody>
      </p:sp>
      <p:sp>
        <p:nvSpPr>
          <p:cNvPr id="7" name="object 7"/>
          <p:cNvSpPr txBox="1"/>
          <p:nvPr/>
        </p:nvSpPr>
        <p:spPr>
          <a:xfrm>
            <a:off x="5233911" y="5154249"/>
            <a:ext cx="935355" cy="668655"/>
          </a:xfrm>
          <a:prstGeom prst="rect">
            <a:avLst/>
          </a:prstGeom>
        </p:spPr>
        <p:txBody>
          <a:bodyPr vert="horz" wrap="square" lIns="0" tIns="0" rIns="0" bIns="0" rtlCol="0">
            <a:spAutoFit/>
          </a:bodyPr>
          <a:lstStyle/>
          <a:p>
            <a:pPr marL="12700" marR="5080" indent="33020">
              <a:lnSpc>
                <a:spcPct val="100000"/>
              </a:lnSpc>
            </a:pPr>
            <a:r>
              <a:rPr sz="2300" dirty="0">
                <a:solidFill>
                  <a:srgbClr val="FFFFFF"/>
                </a:solidFill>
                <a:latin typeface="宋体" panose="02010600030101010101" pitchFamily="2" charset="-122"/>
                <a:cs typeface="宋体" panose="02010600030101010101" pitchFamily="2" charset="-122"/>
              </a:rPr>
              <a:t>群众</a:t>
            </a:r>
            <a:r>
              <a:rPr sz="2300" spc="5" dirty="0">
                <a:solidFill>
                  <a:srgbClr val="FFFFFF"/>
                </a:solidFill>
                <a:latin typeface="宋体" panose="02010600030101010101" pitchFamily="2" charset="-122"/>
                <a:cs typeface="宋体" panose="02010600030101010101" pitchFamily="2" charset="-122"/>
              </a:rPr>
              <a:t>参</a:t>
            </a:r>
            <a:r>
              <a:rPr sz="2300" dirty="0">
                <a:solidFill>
                  <a:srgbClr val="FFFFFF"/>
                </a:solidFill>
                <a:latin typeface="宋体" panose="02010600030101010101" pitchFamily="2" charset="-122"/>
                <a:cs typeface="宋体" panose="02010600030101010101" pitchFamily="2" charset="-122"/>
              </a:rPr>
              <a:t> 与监</a:t>
            </a:r>
            <a:r>
              <a:rPr sz="2300" spc="5" dirty="0">
                <a:solidFill>
                  <a:srgbClr val="FFFFFF"/>
                </a:solidFill>
                <a:latin typeface="宋体" panose="02010600030101010101" pitchFamily="2" charset="-122"/>
                <a:cs typeface="宋体" panose="02010600030101010101" pitchFamily="2" charset="-122"/>
              </a:rPr>
              <a:t>督</a:t>
            </a:r>
            <a:endParaRPr sz="2300">
              <a:latin typeface="宋体" panose="02010600030101010101" pitchFamily="2" charset="-122"/>
              <a:cs typeface="宋体" panose="02010600030101010101" pitchFamily="2" charset="-122"/>
            </a:endParaRPr>
          </a:p>
        </p:txBody>
      </p:sp>
      <p:sp>
        <p:nvSpPr>
          <p:cNvPr id="8" name="object 8"/>
          <p:cNvSpPr txBox="1"/>
          <p:nvPr/>
        </p:nvSpPr>
        <p:spPr>
          <a:xfrm>
            <a:off x="3118421" y="5154249"/>
            <a:ext cx="902335" cy="668655"/>
          </a:xfrm>
          <a:prstGeom prst="rect">
            <a:avLst/>
          </a:prstGeom>
        </p:spPr>
        <p:txBody>
          <a:bodyPr vert="horz" wrap="square" lIns="0" tIns="0" rIns="0" bIns="0" rtlCol="0">
            <a:spAutoFit/>
          </a:bodyPr>
          <a:lstStyle/>
          <a:p>
            <a:pPr marL="12700" marR="5080">
              <a:lnSpc>
                <a:spcPct val="100000"/>
              </a:lnSpc>
            </a:pPr>
            <a:r>
              <a:rPr sz="2300" dirty="0">
                <a:solidFill>
                  <a:srgbClr val="FFFFFF"/>
                </a:solidFill>
                <a:latin typeface="宋体" panose="02010600030101010101" pitchFamily="2" charset="-122"/>
                <a:cs typeface="宋体" panose="02010600030101010101" pitchFamily="2" charset="-122"/>
              </a:rPr>
              <a:t>企业</a:t>
            </a:r>
            <a:r>
              <a:rPr sz="2300" spc="5" dirty="0">
                <a:solidFill>
                  <a:srgbClr val="FFFFFF"/>
                </a:solidFill>
                <a:latin typeface="宋体" panose="02010600030101010101" pitchFamily="2" charset="-122"/>
                <a:cs typeface="宋体" panose="02010600030101010101" pitchFamily="2" charset="-122"/>
              </a:rPr>
              <a:t>全</a:t>
            </a:r>
            <a:r>
              <a:rPr sz="2300" dirty="0">
                <a:solidFill>
                  <a:srgbClr val="FFFFFF"/>
                </a:solidFill>
                <a:latin typeface="宋体" panose="02010600030101010101" pitchFamily="2" charset="-122"/>
                <a:cs typeface="宋体" panose="02010600030101010101" pitchFamily="2" charset="-122"/>
              </a:rPr>
              <a:t> 面负</a:t>
            </a:r>
            <a:r>
              <a:rPr sz="2300" spc="5" dirty="0">
                <a:solidFill>
                  <a:srgbClr val="FFFFFF"/>
                </a:solidFill>
                <a:latin typeface="宋体" panose="02010600030101010101" pitchFamily="2" charset="-122"/>
                <a:cs typeface="宋体" panose="02010600030101010101" pitchFamily="2" charset="-122"/>
              </a:rPr>
              <a:t>责</a:t>
            </a:r>
            <a:endParaRPr sz="2300">
              <a:latin typeface="宋体" panose="02010600030101010101" pitchFamily="2" charset="-122"/>
              <a:cs typeface="宋体" panose="02010600030101010101" pitchFamily="2" charset="-122"/>
            </a:endParaRPr>
          </a:p>
        </p:txBody>
      </p:sp>
      <p:sp>
        <p:nvSpPr>
          <p:cNvPr id="9" name="object 9"/>
          <p:cNvSpPr txBox="1"/>
          <p:nvPr/>
        </p:nvSpPr>
        <p:spPr>
          <a:xfrm>
            <a:off x="2454503" y="3110895"/>
            <a:ext cx="902335" cy="668655"/>
          </a:xfrm>
          <a:prstGeom prst="rect">
            <a:avLst/>
          </a:prstGeom>
        </p:spPr>
        <p:txBody>
          <a:bodyPr vert="horz" wrap="square" lIns="0" tIns="0" rIns="0" bIns="0" rtlCol="0">
            <a:spAutoFit/>
          </a:bodyPr>
          <a:lstStyle/>
          <a:p>
            <a:pPr marL="12700" marR="5080">
              <a:lnSpc>
                <a:spcPct val="100000"/>
              </a:lnSpc>
            </a:pPr>
            <a:r>
              <a:rPr sz="2300" dirty="0">
                <a:solidFill>
                  <a:srgbClr val="FFFFFF"/>
                </a:solidFill>
                <a:latin typeface="宋体" panose="02010600030101010101" pitchFamily="2" charset="-122"/>
                <a:cs typeface="宋体" panose="02010600030101010101" pitchFamily="2" charset="-122"/>
              </a:rPr>
              <a:t>部门</a:t>
            </a:r>
            <a:r>
              <a:rPr sz="2300" spc="5" dirty="0">
                <a:solidFill>
                  <a:srgbClr val="FFFFFF"/>
                </a:solidFill>
                <a:latin typeface="宋体" panose="02010600030101010101" pitchFamily="2" charset="-122"/>
                <a:cs typeface="宋体" panose="02010600030101010101" pitchFamily="2" charset="-122"/>
              </a:rPr>
              <a:t>依</a:t>
            </a:r>
            <a:r>
              <a:rPr sz="2300" dirty="0">
                <a:solidFill>
                  <a:srgbClr val="FFFFFF"/>
                </a:solidFill>
                <a:latin typeface="宋体" panose="02010600030101010101" pitchFamily="2" charset="-122"/>
                <a:cs typeface="宋体" panose="02010600030101010101" pitchFamily="2" charset="-122"/>
              </a:rPr>
              <a:t> 法监</a:t>
            </a:r>
            <a:r>
              <a:rPr sz="2300" spc="5" dirty="0">
                <a:solidFill>
                  <a:srgbClr val="FFFFFF"/>
                </a:solidFill>
                <a:latin typeface="宋体" panose="02010600030101010101" pitchFamily="2" charset="-122"/>
                <a:cs typeface="宋体" panose="02010600030101010101" pitchFamily="2" charset="-122"/>
              </a:rPr>
              <a:t>管</a:t>
            </a:r>
            <a:endParaRPr sz="2300">
              <a:latin typeface="宋体" panose="02010600030101010101" pitchFamily="2" charset="-122"/>
              <a:cs typeface="宋体" panose="02010600030101010101"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50</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a:lnSpc>
                <a:spcPct val="100000"/>
              </a:lnSpc>
            </a:pPr>
            <a:r>
              <a:rPr sz="2000" b="0" dirty="0">
                <a:latin typeface="宋体" panose="02010600030101010101" pitchFamily="2" charset="-122"/>
                <a:cs typeface="宋体" panose="02010600030101010101" pitchFamily="2" charset="-122"/>
              </a:rPr>
              <a:t>二、劳动防护用品监督管理的规</a:t>
            </a:r>
            <a:r>
              <a:rPr sz="2000" b="0" spc="5" dirty="0">
                <a:latin typeface="宋体" panose="02010600030101010101" pitchFamily="2" charset="-122"/>
                <a:cs typeface="宋体" panose="02010600030101010101" pitchFamily="2" charset="-122"/>
              </a:rPr>
              <a:t>定</a:t>
            </a:r>
            <a:endParaRPr sz="2000">
              <a:latin typeface="宋体" panose="02010600030101010101" pitchFamily="2" charset="-122"/>
              <a:cs typeface="宋体" panose="02010600030101010101" pitchFamily="2" charset="-122"/>
            </a:endParaRPr>
          </a:p>
          <a:p>
            <a:pPr marL="374650" marR="1313815">
              <a:lnSpc>
                <a:spcPct val="150000"/>
              </a:lnSpc>
            </a:pPr>
            <a:r>
              <a:rPr sz="2000" b="0" dirty="0">
                <a:latin typeface="宋体" panose="02010600030101010101" pitchFamily="2" charset="-122"/>
                <a:cs typeface="宋体" panose="02010600030101010101" pitchFamily="2" charset="-122"/>
              </a:rPr>
              <a:t>（一）劳动防护用品违法行</a:t>
            </a:r>
            <a:r>
              <a:rPr sz="2000" b="0" spc="5" dirty="0">
                <a:latin typeface="宋体" panose="02010600030101010101" pitchFamily="2" charset="-122"/>
                <a:cs typeface="宋体" panose="02010600030101010101" pitchFamily="2" charset="-122"/>
              </a:rPr>
              <a:t>为</a:t>
            </a:r>
            <a:r>
              <a:rPr sz="2000" b="0" dirty="0">
                <a:latin typeface="宋体" panose="02010600030101010101" pitchFamily="2" charset="-122"/>
                <a:cs typeface="宋体" panose="02010600030101010101" pitchFamily="2" charset="-122"/>
              </a:rPr>
              <a:t> 生产经营单位使用劳动防护用品的情况，是监督管理的重点</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74650" marR="43815">
              <a:lnSpc>
                <a:spcPct val="150000"/>
              </a:lnSpc>
            </a:pPr>
            <a:r>
              <a:rPr sz="2000" b="0" dirty="0">
                <a:latin typeface="宋体" panose="02010600030101010101" pitchFamily="2" charset="-122"/>
                <a:cs typeface="宋体" panose="02010600030101010101" pitchFamily="2" charset="-122"/>
              </a:rPr>
              <a:t>（二）监管监察部门的监督检</a:t>
            </a:r>
            <a:r>
              <a:rPr sz="2000" b="0" spc="5" dirty="0">
                <a:latin typeface="宋体" panose="02010600030101010101" pitchFamily="2" charset="-122"/>
                <a:cs typeface="宋体" panose="02010600030101010101" pitchFamily="2" charset="-122"/>
              </a:rPr>
              <a:t>查</a:t>
            </a:r>
            <a:r>
              <a:rPr sz="2000" b="0" dirty="0">
                <a:latin typeface="宋体" panose="02010600030101010101" pitchFamily="2" charset="-122"/>
                <a:cs typeface="宋体" panose="02010600030101010101" pitchFamily="2" charset="-122"/>
              </a:rPr>
              <a:t> 各级安监部门和煤监机构依法对劳动防护用品使用情况和特种劳动防护</a:t>
            </a:r>
            <a:r>
              <a:rPr sz="2000" b="0" spc="5" dirty="0">
                <a:latin typeface="宋体" panose="02010600030101010101" pitchFamily="2" charset="-122"/>
                <a:cs typeface="宋体" panose="02010600030101010101" pitchFamily="2" charset="-122"/>
              </a:rPr>
              <a:t>用</a:t>
            </a:r>
            <a:r>
              <a:rPr sz="2000" b="0" dirty="0">
                <a:latin typeface="宋体" panose="02010600030101010101" pitchFamily="2" charset="-122"/>
                <a:cs typeface="宋体" panose="02010600030101010101" pitchFamily="2" charset="-122"/>
              </a:rPr>
              <a:t> 品安全标志进行监督检查。进口的一般劳动防护用品的安全防护性能不</a:t>
            </a:r>
            <a:r>
              <a:rPr sz="2000" b="0" spc="5" dirty="0">
                <a:latin typeface="宋体" panose="02010600030101010101" pitchFamily="2" charset="-122"/>
                <a:cs typeface="宋体" panose="02010600030101010101" pitchFamily="2" charset="-122"/>
              </a:rPr>
              <a:t>得</a:t>
            </a:r>
            <a:r>
              <a:rPr sz="2000" b="0" dirty="0">
                <a:latin typeface="宋体" panose="02010600030101010101" pitchFamily="2" charset="-122"/>
                <a:cs typeface="宋体" panose="02010600030101010101" pitchFamily="2" charset="-122"/>
              </a:rPr>
              <a:t> 低于我国相关标准；进口的特种劳动防护用品应当取得安全标志</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2814320">
              <a:lnSpc>
                <a:spcPct val="100000"/>
              </a:lnSpc>
              <a:spcBef>
                <a:spcPts val="1550"/>
              </a:spcBef>
            </a:pPr>
            <a:r>
              <a:rPr sz="2800" dirty="0">
                <a:solidFill>
                  <a:srgbClr val="006FC0"/>
                </a:solidFill>
                <a:latin typeface="Calibri" panose="020F0502020204030204"/>
                <a:cs typeface="Calibri" panose="020F0502020204030204"/>
              </a:rPr>
              <a:t>——</a:t>
            </a:r>
            <a:r>
              <a:rPr sz="2800" spc="-20" dirty="0">
                <a:solidFill>
                  <a:srgbClr val="006FC0"/>
                </a:solidFill>
              </a:rPr>
              <a:t>《</a:t>
            </a:r>
            <a:r>
              <a:rPr sz="2800" spc="-760" dirty="0">
                <a:solidFill>
                  <a:srgbClr val="006FC0"/>
                </a:solidFill>
              </a:rPr>
              <a:t> </a:t>
            </a:r>
            <a:r>
              <a:rPr sz="2800" dirty="0">
                <a:solidFill>
                  <a:srgbClr val="006FC0"/>
                </a:solidFill>
              </a:rPr>
              <a:t>劳动防护用品监督管理规定</a:t>
            </a:r>
            <a:r>
              <a:rPr sz="2800" spc="-20" dirty="0">
                <a:solidFill>
                  <a:srgbClr val="006FC0"/>
                </a:solidFill>
              </a:rPr>
              <a:t>》</a:t>
            </a:r>
            <a:endParaRPr sz="2800">
              <a:latin typeface="Calibri" panose="020F0502020204030204"/>
              <a:cs typeface="Calibri" panose="020F0502020204030204"/>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安全生产行政法规</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51</a:t>
            </a:fld>
            <a:endParaRPr spc="-5" dirty="0">
              <a:solidFill>
                <a:srgbClr val="FFFF00"/>
              </a:solidFill>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marR="5080">
              <a:lnSpc>
                <a:spcPct val="150000"/>
              </a:lnSpc>
            </a:pPr>
            <a:r>
              <a:rPr sz="2000" b="0" dirty="0">
                <a:latin typeface="宋体" panose="02010600030101010101" pitchFamily="2" charset="-122"/>
                <a:cs typeface="宋体" panose="02010600030101010101" pitchFamily="2" charset="-122"/>
              </a:rPr>
              <a:t>（三）从业人员的监</a:t>
            </a:r>
            <a:r>
              <a:rPr sz="2000" b="0" spc="5" dirty="0">
                <a:latin typeface="宋体" panose="02010600030101010101" pitchFamily="2" charset="-122"/>
                <a:cs typeface="宋体" panose="02010600030101010101" pitchFamily="2" charset="-122"/>
              </a:rPr>
              <a:t>督</a:t>
            </a:r>
            <a:r>
              <a:rPr sz="2000" b="0" dirty="0">
                <a:latin typeface="宋体" panose="02010600030101010101" pitchFamily="2" charset="-122"/>
                <a:cs typeface="宋体" panose="02010600030101010101" pitchFamily="2" charset="-122"/>
              </a:rPr>
              <a:t> 从业人员有权向本单位提出配备所需劳动防护用品的要求；有权对本单</a:t>
            </a:r>
            <a:r>
              <a:rPr sz="2000" b="0" spc="5" dirty="0">
                <a:latin typeface="宋体" panose="02010600030101010101" pitchFamily="2" charset="-122"/>
                <a:cs typeface="宋体" panose="02010600030101010101" pitchFamily="2" charset="-122"/>
              </a:rPr>
              <a:t>位</a:t>
            </a:r>
            <a:r>
              <a:rPr sz="2000" b="0" dirty="0">
                <a:latin typeface="宋体" panose="02010600030101010101" pitchFamily="2" charset="-122"/>
                <a:cs typeface="宋体" panose="02010600030101010101" pitchFamily="2" charset="-122"/>
              </a:rPr>
              <a:t> 劳动防护用品管理的违法行为提出批评、检举、控告</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74650">
              <a:lnSpc>
                <a:spcPts val="2380"/>
              </a:lnSpc>
              <a:spcBef>
                <a:spcPts val="1200"/>
              </a:spcBef>
            </a:pPr>
            <a:r>
              <a:rPr sz="2000" b="0" dirty="0">
                <a:latin typeface="宋体" panose="02010600030101010101" pitchFamily="2" charset="-122"/>
                <a:cs typeface="宋体" panose="02010600030101010101" pitchFamily="2" charset="-122"/>
              </a:rPr>
              <a:t>（四）工会监</a:t>
            </a:r>
            <a:r>
              <a:rPr sz="2000" b="0" spc="5" dirty="0">
                <a:latin typeface="宋体" panose="02010600030101010101" pitchFamily="2" charset="-122"/>
                <a:cs typeface="宋体" panose="02010600030101010101" pitchFamily="2" charset="-122"/>
              </a:rPr>
              <a:t>督</a:t>
            </a:r>
            <a:r>
              <a:rPr sz="2000" b="0" spc="-555" dirty="0">
                <a:latin typeface="宋体" panose="02010600030101010101" pitchFamily="2" charset="-122"/>
                <a:cs typeface="宋体" panose="02010600030101010101" pitchFamily="2" charset="-122"/>
              </a:rPr>
              <a:t> </a:t>
            </a:r>
            <a:r>
              <a:rPr sz="2000" b="0" dirty="0">
                <a:latin typeface="宋体" panose="02010600030101010101" pitchFamily="2" charset="-122"/>
                <a:cs typeface="宋体" panose="02010600030101010101" pitchFamily="2" charset="-122"/>
              </a:rPr>
              <a:t>生产经营企业应当接受工会的监督</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txBox="1"/>
          <p:nvPr/>
        </p:nvSpPr>
        <p:spPr>
          <a:xfrm>
            <a:off x="2986582" y="5330856"/>
            <a:ext cx="5752465" cy="419734"/>
          </a:xfrm>
          <a:prstGeom prst="rect">
            <a:avLst/>
          </a:prstGeom>
        </p:spPr>
        <p:txBody>
          <a:bodyPr vert="horz" wrap="square" lIns="0" tIns="0" rIns="0" bIns="0" rtlCol="0">
            <a:spAutoFit/>
          </a:bodyPr>
          <a:lstStyle/>
          <a:p>
            <a:pPr marL="12700">
              <a:lnSpc>
                <a:spcPct val="100000"/>
              </a:lnSpc>
            </a:pPr>
            <a:r>
              <a:rPr sz="2800" b="1" dirty="0">
                <a:solidFill>
                  <a:srgbClr val="006FC0"/>
                </a:solidFill>
                <a:latin typeface="Calibri" panose="020F0502020204030204"/>
                <a:cs typeface="Calibri" panose="020F0502020204030204"/>
              </a:rPr>
              <a:t>——</a:t>
            </a:r>
            <a:r>
              <a:rPr sz="2800" b="1" spc="-20" dirty="0">
                <a:solidFill>
                  <a:srgbClr val="006FC0"/>
                </a:solidFill>
                <a:latin typeface="宋体" panose="02010600030101010101" pitchFamily="2" charset="-122"/>
                <a:cs typeface="宋体" panose="02010600030101010101" pitchFamily="2" charset="-122"/>
              </a:rPr>
              <a:t>《</a:t>
            </a:r>
            <a:r>
              <a:rPr sz="2800" b="1" spc="-760" dirty="0">
                <a:solidFill>
                  <a:srgbClr val="006FC0"/>
                </a:solidFill>
                <a:latin typeface="宋体" panose="02010600030101010101" pitchFamily="2" charset="-122"/>
                <a:cs typeface="宋体" panose="02010600030101010101" pitchFamily="2" charset="-122"/>
              </a:rPr>
              <a:t> </a:t>
            </a:r>
            <a:r>
              <a:rPr sz="2800" b="1" dirty="0">
                <a:solidFill>
                  <a:srgbClr val="006FC0"/>
                </a:solidFill>
                <a:latin typeface="宋体" panose="02010600030101010101" pitchFamily="2" charset="-122"/>
                <a:cs typeface="宋体" panose="02010600030101010101" pitchFamily="2" charset="-122"/>
              </a:rPr>
              <a:t>劳动防护用品监督管理规定</a:t>
            </a:r>
            <a:r>
              <a:rPr sz="2800" b="1" spc="-20" dirty="0">
                <a:solidFill>
                  <a:srgbClr val="006FC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21488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214884"/>
            <a:ext cx="9144000" cy="21336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428244"/>
            <a:ext cx="9144000" cy="21488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643127"/>
            <a:ext cx="9144000" cy="21336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0" y="856488"/>
            <a:ext cx="9144000" cy="214884"/>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0" y="1071372"/>
            <a:ext cx="9144000" cy="214883"/>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0" y="1286255"/>
            <a:ext cx="9144000" cy="21336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0" y="1499616"/>
            <a:ext cx="9144000" cy="214884"/>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0" y="1929383"/>
            <a:ext cx="9144000" cy="21336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763267" y="0"/>
            <a:ext cx="7380732" cy="162915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1763267" y="2090927"/>
            <a:ext cx="7380732" cy="733044"/>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1763267" y="3285744"/>
            <a:ext cx="7380732" cy="3572255"/>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1763267" y="1629155"/>
            <a:ext cx="7381240" cy="462280"/>
          </a:xfrm>
          <a:custGeom>
            <a:avLst/>
            <a:gdLst/>
            <a:ahLst/>
            <a:cxnLst/>
            <a:rect l="l" t="t" r="r" b="b"/>
            <a:pathLst>
              <a:path w="7381240" h="462280">
                <a:moveTo>
                  <a:pt x="0" y="0"/>
                </a:moveTo>
                <a:lnTo>
                  <a:pt x="7380732" y="0"/>
                </a:lnTo>
                <a:lnTo>
                  <a:pt x="7380732" y="461772"/>
                </a:lnTo>
                <a:lnTo>
                  <a:pt x="0" y="461772"/>
                </a:lnTo>
                <a:lnTo>
                  <a:pt x="0" y="0"/>
                </a:lnTo>
                <a:close/>
              </a:path>
            </a:pathLst>
          </a:custGeom>
          <a:solidFill>
            <a:srgbClr val="548ED4"/>
          </a:solidFill>
        </p:spPr>
        <p:txBody>
          <a:bodyPr wrap="square" lIns="0" tIns="0" rIns="0" bIns="0" rtlCol="0"/>
          <a:lstStyle/>
          <a:p>
            <a:endParaRPr/>
          </a:p>
        </p:txBody>
      </p:sp>
      <p:sp>
        <p:nvSpPr>
          <p:cNvPr id="16" name="object 16"/>
          <p:cNvSpPr txBox="1"/>
          <p:nvPr/>
        </p:nvSpPr>
        <p:spPr>
          <a:xfrm>
            <a:off x="1842427" y="1687537"/>
            <a:ext cx="3987800" cy="330200"/>
          </a:xfrm>
          <a:prstGeom prst="rect">
            <a:avLst/>
          </a:prstGeom>
        </p:spPr>
        <p:txBody>
          <a:bodyPr vert="horz" wrap="square" lIns="0" tIns="0" rIns="0" bIns="0" rtlCol="0">
            <a:spAutoFit/>
          </a:bodyPr>
          <a:lstStyle/>
          <a:p>
            <a:pPr marL="12700">
              <a:lnSpc>
                <a:spcPts val="2835"/>
              </a:lnSpc>
            </a:pPr>
            <a:r>
              <a:rPr sz="2400" dirty="0">
                <a:latin typeface="宋体" panose="02010600030101010101" pitchFamily="2" charset="-122"/>
                <a:cs typeface="宋体" panose="02010600030101010101" pitchFamily="2" charset="-122"/>
              </a:rPr>
              <a:t>安全生产监管体制与法律法规</a:t>
            </a:r>
            <a:endParaRPr sz="2400">
              <a:latin typeface="宋体" panose="02010600030101010101" pitchFamily="2" charset="-122"/>
              <a:cs typeface="宋体" panose="02010600030101010101" pitchFamily="2" charset="-122"/>
            </a:endParaRPr>
          </a:p>
        </p:txBody>
      </p:sp>
      <p:sp>
        <p:nvSpPr>
          <p:cNvPr id="17" name="object 17"/>
          <p:cNvSpPr/>
          <p:nvPr/>
        </p:nvSpPr>
        <p:spPr>
          <a:xfrm>
            <a:off x="1763267" y="2823972"/>
            <a:ext cx="7381240" cy="462280"/>
          </a:xfrm>
          <a:custGeom>
            <a:avLst/>
            <a:gdLst/>
            <a:ahLst/>
            <a:cxnLst/>
            <a:rect l="l" t="t" r="r" b="b"/>
            <a:pathLst>
              <a:path w="7381240" h="462279">
                <a:moveTo>
                  <a:pt x="0" y="0"/>
                </a:moveTo>
                <a:lnTo>
                  <a:pt x="7380732" y="0"/>
                </a:lnTo>
                <a:lnTo>
                  <a:pt x="7380732" y="461772"/>
                </a:lnTo>
                <a:lnTo>
                  <a:pt x="0" y="461772"/>
                </a:lnTo>
                <a:lnTo>
                  <a:pt x="0" y="0"/>
                </a:lnTo>
                <a:close/>
              </a:path>
            </a:pathLst>
          </a:custGeom>
          <a:solidFill>
            <a:srgbClr val="D99593"/>
          </a:solidFill>
        </p:spPr>
        <p:txBody>
          <a:bodyPr wrap="square" lIns="0" tIns="0" rIns="0" bIns="0" rtlCol="0"/>
          <a:lstStyle/>
          <a:p>
            <a:endParaRPr/>
          </a:p>
        </p:txBody>
      </p:sp>
      <p:sp>
        <p:nvSpPr>
          <p:cNvPr id="18" name="object 18"/>
          <p:cNvSpPr txBox="1"/>
          <p:nvPr/>
        </p:nvSpPr>
        <p:spPr>
          <a:xfrm>
            <a:off x="1842427" y="2882061"/>
            <a:ext cx="3073400" cy="330200"/>
          </a:xfrm>
          <a:prstGeom prst="rect">
            <a:avLst/>
          </a:prstGeom>
        </p:spPr>
        <p:txBody>
          <a:bodyPr vert="horz" wrap="square" lIns="0" tIns="0" rIns="0" bIns="0" rtlCol="0">
            <a:spAutoFit/>
          </a:bodyPr>
          <a:lstStyle/>
          <a:p>
            <a:pPr marL="12700">
              <a:lnSpc>
                <a:spcPts val="2840"/>
              </a:lnSpc>
            </a:pPr>
            <a:r>
              <a:rPr sz="2400" dirty="0">
                <a:latin typeface="宋体" panose="02010600030101010101" pitchFamily="2" charset="-122"/>
                <a:cs typeface="宋体" panose="02010600030101010101" pitchFamily="2" charset="-122"/>
              </a:rPr>
              <a:t>新《安全生产法》解读</a:t>
            </a:r>
            <a:endParaRPr sz="2400">
              <a:latin typeface="宋体" panose="02010600030101010101" pitchFamily="2" charset="-122"/>
              <a:cs typeface="宋体" panose="02010600030101010101" pitchFamily="2" charset="-122"/>
            </a:endParaRPr>
          </a:p>
        </p:txBody>
      </p:sp>
      <p:sp>
        <p:nvSpPr>
          <p:cNvPr id="19" name="object 19"/>
          <p:cNvSpPr/>
          <p:nvPr/>
        </p:nvSpPr>
        <p:spPr>
          <a:xfrm>
            <a:off x="0" y="0"/>
            <a:ext cx="1786127" cy="6858000"/>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0" y="1620011"/>
            <a:ext cx="1763395" cy="462280"/>
          </a:xfrm>
          <a:custGeom>
            <a:avLst/>
            <a:gdLst/>
            <a:ahLst/>
            <a:cxnLst/>
            <a:rect l="l" t="t" r="r" b="b"/>
            <a:pathLst>
              <a:path w="1763395" h="462280">
                <a:moveTo>
                  <a:pt x="0" y="0"/>
                </a:moveTo>
                <a:lnTo>
                  <a:pt x="1763268" y="0"/>
                </a:lnTo>
                <a:lnTo>
                  <a:pt x="1763268" y="461772"/>
                </a:lnTo>
                <a:lnTo>
                  <a:pt x="0" y="461772"/>
                </a:lnTo>
                <a:lnTo>
                  <a:pt x="0" y="0"/>
                </a:lnTo>
                <a:close/>
              </a:path>
            </a:pathLst>
          </a:custGeom>
          <a:solidFill>
            <a:srgbClr val="548ED4"/>
          </a:solidFill>
        </p:spPr>
        <p:txBody>
          <a:bodyPr wrap="square" lIns="0" tIns="0" rIns="0" bIns="0" rtlCol="0"/>
          <a:lstStyle/>
          <a:p>
            <a:endParaRPr/>
          </a:p>
        </p:txBody>
      </p:sp>
      <p:sp>
        <p:nvSpPr>
          <p:cNvPr id="21" name="object 21"/>
          <p:cNvSpPr txBox="1">
            <a:spLocks noGrp="1"/>
          </p:cNvSpPr>
          <p:nvPr>
            <p:ph type="title"/>
          </p:nvPr>
        </p:nvSpPr>
        <p:spPr>
          <a:xfrm>
            <a:off x="259079" y="1678241"/>
            <a:ext cx="1244600" cy="330200"/>
          </a:xfrm>
          <a:prstGeom prst="rect">
            <a:avLst/>
          </a:prstGeom>
        </p:spPr>
        <p:txBody>
          <a:bodyPr vert="horz" wrap="square" lIns="0" tIns="0" rIns="0" bIns="0" rtlCol="0">
            <a:spAutoFit/>
          </a:bodyPr>
          <a:lstStyle/>
          <a:p>
            <a:pPr marL="12700">
              <a:lnSpc>
                <a:spcPts val="2840"/>
              </a:lnSpc>
            </a:pPr>
            <a:r>
              <a:rPr sz="2400" b="0" dirty="0">
                <a:latin typeface="宋体" panose="02010600030101010101" pitchFamily="2" charset="-122"/>
                <a:cs typeface="宋体" panose="02010600030101010101" pitchFamily="2" charset="-122"/>
              </a:rPr>
              <a:t>第一部分</a:t>
            </a:r>
            <a:endParaRPr sz="2400">
              <a:latin typeface="宋体" panose="02010600030101010101" pitchFamily="2" charset="-122"/>
              <a:cs typeface="宋体" panose="02010600030101010101" pitchFamily="2" charset="-122"/>
            </a:endParaRPr>
          </a:p>
        </p:txBody>
      </p:sp>
      <p:sp>
        <p:nvSpPr>
          <p:cNvPr id="22" name="object 22"/>
          <p:cNvSpPr/>
          <p:nvPr/>
        </p:nvSpPr>
        <p:spPr>
          <a:xfrm>
            <a:off x="0" y="2823972"/>
            <a:ext cx="1763395" cy="462280"/>
          </a:xfrm>
          <a:custGeom>
            <a:avLst/>
            <a:gdLst/>
            <a:ahLst/>
            <a:cxnLst/>
            <a:rect l="l" t="t" r="r" b="b"/>
            <a:pathLst>
              <a:path w="1763395" h="462279">
                <a:moveTo>
                  <a:pt x="0" y="0"/>
                </a:moveTo>
                <a:lnTo>
                  <a:pt x="1763268" y="0"/>
                </a:lnTo>
                <a:lnTo>
                  <a:pt x="1763268" y="461772"/>
                </a:lnTo>
                <a:lnTo>
                  <a:pt x="0" y="461772"/>
                </a:lnTo>
                <a:lnTo>
                  <a:pt x="0" y="0"/>
                </a:lnTo>
                <a:close/>
              </a:path>
            </a:pathLst>
          </a:custGeom>
          <a:solidFill>
            <a:srgbClr val="D99593"/>
          </a:solidFill>
        </p:spPr>
        <p:txBody>
          <a:bodyPr wrap="square" lIns="0" tIns="0" rIns="0" bIns="0" rtlCol="0"/>
          <a:lstStyle/>
          <a:p>
            <a:endParaRPr/>
          </a:p>
        </p:txBody>
      </p:sp>
      <p:sp>
        <p:nvSpPr>
          <p:cNvPr id="23" name="object 23"/>
          <p:cNvSpPr txBox="1"/>
          <p:nvPr/>
        </p:nvSpPr>
        <p:spPr>
          <a:xfrm>
            <a:off x="259079" y="2882061"/>
            <a:ext cx="1244600" cy="330200"/>
          </a:xfrm>
          <a:prstGeom prst="rect">
            <a:avLst/>
          </a:prstGeom>
        </p:spPr>
        <p:txBody>
          <a:bodyPr vert="horz" wrap="square" lIns="0" tIns="0" rIns="0" bIns="0" rtlCol="0">
            <a:spAutoFit/>
          </a:bodyPr>
          <a:lstStyle/>
          <a:p>
            <a:pPr marL="12700">
              <a:lnSpc>
                <a:spcPts val="2840"/>
              </a:lnSpc>
            </a:pPr>
            <a:r>
              <a:rPr sz="2400" dirty="0">
                <a:latin typeface="宋体" panose="02010600030101010101" pitchFamily="2" charset="-122"/>
                <a:cs typeface="宋体" panose="02010600030101010101" pitchFamily="2" charset="-122"/>
              </a:rPr>
              <a:t>第二部分</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16635">
              <a:lnSpc>
                <a:spcPts val="4205"/>
              </a:lnSpc>
            </a:pPr>
            <a:r>
              <a:rPr b="0" dirty="0">
                <a:latin typeface="宋体" panose="02010600030101010101" pitchFamily="2" charset="-122"/>
                <a:cs typeface="宋体" panose="02010600030101010101" pitchFamily="2" charset="-122"/>
              </a:rPr>
              <a:t>中华人民共和国安全生产法</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53</a:t>
            </a:fld>
            <a:endParaRPr spc="-5" dirty="0">
              <a:solidFill>
                <a:srgbClr val="FFFF00"/>
              </a:solidFill>
            </a:endParaRPr>
          </a:p>
        </p:txBody>
      </p:sp>
      <p:sp>
        <p:nvSpPr>
          <p:cNvPr id="3" name="object 3"/>
          <p:cNvSpPr txBox="1"/>
          <p:nvPr/>
        </p:nvSpPr>
        <p:spPr>
          <a:xfrm>
            <a:off x="293052" y="1244451"/>
            <a:ext cx="8711565" cy="4552950"/>
          </a:xfrm>
          <a:prstGeom prst="rect">
            <a:avLst/>
          </a:prstGeom>
        </p:spPr>
        <p:txBody>
          <a:bodyPr vert="horz" wrap="square" lIns="0" tIns="0" rIns="0" bIns="0" rtlCol="0">
            <a:spAutoFit/>
          </a:bodyPr>
          <a:lstStyle/>
          <a:p>
            <a:pPr marL="58420" algn="ctr">
              <a:lnSpc>
                <a:spcPct val="100000"/>
              </a:lnSpc>
              <a:tabLst>
                <a:tab pos="400685" algn="l"/>
              </a:tabLst>
            </a:pPr>
            <a:r>
              <a:rPr sz="2600" dirty="0">
                <a:latin typeface="Arial" panose="020B0604020202020204"/>
                <a:cs typeface="Arial" panose="020B0604020202020204"/>
              </a:rPr>
              <a:t>•	</a:t>
            </a:r>
            <a:r>
              <a:rPr sz="2600" b="1" dirty="0">
                <a:latin typeface="宋体" panose="02010600030101010101" pitchFamily="2" charset="-122"/>
                <a:cs typeface="宋体" panose="02010600030101010101" pitchFamily="2" charset="-122"/>
              </a:rPr>
              <a:t>全国人大常委会关于修</a:t>
            </a:r>
            <a:r>
              <a:rPr sz="2600" b="1" spc="-10" dirty="0">
                <a:latin typeface="宋体" panose="02010600030101010101" pitchFamily="2" charset="-122"/>
                <a:cs typeface="宋体" panose="02010600030101010101" pitchFamily="2" charset="-122"/>
              </a:rPr>
              <a:t>改</a:t>
            </a:r>
            <a:endParaRPr sz="2600">
              <a:latin typeface="宋体" panose="02010600030101010101" pitchFamily="2" charset="-122"/>
              <a:cs typeface="宋体" panose="02010600030101010101" pitchFamily="2" charset="-122"/>
            </a:endParaRPr>
          </a:p>
          <a:p>
            <a:pPr marL="58420" algn="ctr">
              <a:lnSpc>
                <a:spcPct val="100000"/>
              </a:lnSpc>
              <a:spcBef>
                <a:spcPts val="1865"/>
              </a:spcBef>
              <a:tabLst>
                <a:tab pos="400685" algn="l"/>
              </a:tabLst>
            </a:pPr>
            <a:r>
              <a:rPr sz="2600" dirty="0">
                <a:latin typeface="Arial" panose="020B0604020202020204"/>
                <a:cs typeface="Arial" panose="020B0604020202020204"/>
              </a:rPr>
              <a:t>•	</a:t>
            </a:r>
            <a:r>
              <a:rPr sz="2600" b="1" dirty="0">
                <a:latin typeface="宋体" panose="02010600030101010101" pitchFamily="2" charset="-122"/>
                <a:cs typeface="宋体" panose="02010600030101010101" pitchFamily="2" charset="-122"/>
              </a:rPr>
              <a:t>《中华人民共和国安全生产法》的决</a:t>
            </a:r>
            <a:r>
              <a:rPr sz="2600" b="1" spc="-10" dirty="0">
                <a:latin typeface="宋体" panose="02010600030101010101" pitchFamily="2" charset="-122"/>
                <a:cs typeface="宋体" panose="02010600030101010101" pitchFamily="2" charset="-122"/>
              </a:rPr>
              <a:t>定</a:t>
            </a:r>
            <a:endParaRPr sz="2600">
              <a:latin typeface="宋体" panose="02010600030101010101" pitchFamily="2" charset="-122"/>
              <a:cs typeface="宋体" panose="02010600030101010101" pitchFamily="2" charset="-122"/>
            </a:endParaRPr>
          </a:p>
          <a:p>
            <a:pPr marL="12700" marR="5080">
              <a:lnSpc>
                <a:spcPct val="160000"/>
              </a:lnSpc>
              <a:spcBef>
                <a:spcPts val="95"/>
              </a:spcBef>
            </a:pPr>
            <a:r>
              <a:rPr sz="1900" dirty="0">
                <a:latin typeface="宋体" panose="02010600030101010101" pitchFamily="2" charset="-122"/>
                <a:cs typeface="宋体" panose="02010600030101010101" pitchFamily="2" charset="-122"/>
              </a:rPr>
              <a:t>（</a:t>
            </a:r>
            <a:r>
              <a:rPr sz="1900" spc="-5" dirty="0">
                <a:latin typeface="Calibri" panose="020F0502020204030204"/>
                <a:cs typeface="Calibri" panose="020F0502020204030204"/>
              </a:rPr>
              <a:t>2014</a:t>
            </a:r>
            <a:r>
              <a:rPr sz="1900" dirty="0">
                <a:latin typeface="宋体" panose="02010600030101010101" pitchFamily="2" charset="-122"/>
                <a:cs typeface="宋体" panose="02010600030101010101" pitchFamily="2" charset="-122"/>
              </a:rPr>
              <a:t>年</a:t>
            </a:r>
            <a:r>
              <a:rPr sz="1900" spc="-5" dirty="0">
                <a:latin typeface="Calibri" panose="020F0502020204030204"/>
                <a:cs typeface="Calibri" panose="020F0502020204030204"/>
              </a:rPr>
              <a:t>8</a:t>
            </a:r>
            <a:r>
              <a:rPr sz="1900" dirty="0">
                <a:latin typeface="宋体" panose="02010600030101010101" pitchFamily="2" charset="-122"/>
                <a:cs typeface="宋体" panose="02010600030101010101" pitchFamily="2" charset="-122"/>
              </a:rPr>
              <a:t>月</a:t>
            </a:r>
            <a:r>
              <a:rPr sz="1900" spc="-5" dirty="0">
                <a:latin typeface="Calibri" panose="020F0502020204030204"/>
                <a:cs typeface="Calibri" panose="020F0502020204030204"/>
              </a:rPr>
              <a:t>31</a:t>
            </a:r>
            <a:r>
              <a:rPr sz="1900" dirty="0">
                <a:latin typeface="宋体" panose="02010600030101010101" pitchFamily="2" charset="-122"/>
                <a:cs typeface="宋体" panose="02010600030101010101" pitchFamily="2" charset="-122"/>
              </a:rPr>
              <a:t>日第十二届全国人民代表大会常务委员会第十次会议通过</a:t>
            </a:r>
            <a:r>
              <a:rPr sz="1900" spc="-5" dirty="0">
                <a:latin typeface="宋体" panose="02010600030101010101" pitchFamily="2" charset="-122"/>
                <a:cs typeface="宋体" panose="02010600030101010101" pitchFamily="2" charset="-122"/>
              </a:rPr>
              <a:t>） </a:t>
            </a:r>
            <a:r>
              <a:rPr sz="1900" dirty="0">
                <a:latin typeface="宋体" panose="02010600030101010101" pitchFamily="2" charset="-122"/>
                <a:cs typeface="宋体" panose="02010600030101010101" pitchFamily="2" charset="-122"/>
              </a:rPr>
              <a:t>一、将第三条修改为：“安全生产工作应当以人为本，坚持安全发展，</a:t>
            </a:r>
            <a:r>
              <a:rPr sz="1900" dirty="0">
                <a:solidFill>
                  <a:srgbClr val="FF0000"/>
                </a:solidFill>
                <a:latin typeface="宋体" panose="02010600030101010101" pitchFamily="2" charset="-122"/>
                <a:cs typeface="宋体" panose="02010600030101010101" pitchFamily="2" charset="-122"/>
              </a:rPr>
              <a:t>坚持安全</a:t>
            </a:r>
            <a:r>
              <a:rPr sz="1900" spc="-5" dirty="0">
                <a:solidFill>
                  <a:srgbClr val="FF0000"/>
                </a:solidFill>
                <a:latin typeface="宋体" panose="02010600030101010101" pitchFamily="2" charset="-122"/>
                <a:cs typeface="宋体" panose="02010600030101010101" pitchFamily="2" charset="-122"/>
              </a:rPr>
              <a:t>第</a:t>
            </a:r>
            <a:endParaRPr sz="1900">
              <a:latin typeface="宋体" panose="02010600030101010101" pitchFamily="2" charset="-122"/>
              <a:cs typeface="宋体" panose="02010600030101010101" pitchFamily="2" charset="-122"/>
            </a:endParaRPr>
          </a:p>
          <a:p>
            <a:pPr marL="355600" marR="144780">
              <a:lnSpc>
                <a:spcPct val="140000"/>
              </a:lnSpc>
            </a:pPr>
            <a:r>
              <a:rPr sz="1900" dirty="0">
                <a:solidFill>
                  <a:srgbClr val="FF0000"/>
                </a:solidFill>
                <a:latin typeface="宋体" panose="02010600030101010101" pitchFamily="2" charset="-122"/>
                <a:cs typeface="宋体" panose="02010600030101010101" pitchFamily="2" charset="-122"/>
              </a:rPr>
              <a:t>一、预防为主、综合治理的方针</a:t>
            </a:r>
            <a:r>
              <a:rPr sz="1900" dirty="0">
                <a:latin typeface="宋体" panose="02010600030101010101" pitchFamily="2" charset="-122"/>
                <a:cs typeface="宋体" panose="02010600030101010101" pitchFamily="2" charset="-122"/>
              </a:rPr>
              <a:t>，强化和落实生产经营单位的主体责任，建</a:t>
            </a:r>
            <a:r>
              <a:rPr sz="1900" spc="-5" dirty="0">
                <a:latin typeface="宋体" panose="02010600030101010101" pitchFamily="2" charset="-122"/>
                <a:cs typeface="宋体" panose="02010600030101010101" pitchFamily="2" charset="-122"/>
              </a:rPr>
              <a:t>立 </a:t>
            </a:r>
            <a:r>
              <a:rPr sz="1900" dirty="0">
                <a:latin typeface="宋体" panose="02010600030101010101" pitchFamily="2" charset="-122"/>
                <a:cs typeface="宋体" panose="02010600030101010101" pitchFamily="2" charset="-122"/>
              </a:rPr>
              <a:t>生产经营单位负责、职工参与、政府监管、行业自律和社会监督的机制。</a:t>
            </a:r>
            <a:r>
              <a:rPr sz="1900" spc="-5" dirty="0">
                <a:latin typeface="宋体" panose="02010600030101010101" pitchFamily="2" charset="-122"/>
                <a:cs typeface="宋体" panose="02010600030101010101" pitchFamily="2" charset="-122"/>
              </a:rPr>
              <a:t>”</a:t>
            </a:r>
            <a:endParaRPr sz="1900">
              <a:latin typeface="宋体" panose="02010600030101010101" pitchFamily="2" charset="-122"/>
              <a:cs typeface="宋体" panose="02010600030101010101" pitchFamily="2" charset="-122"/>
            </a:endParaRPr>
          </a:p>
          <a:p>
            <a:pPr marL="355600" marR="5080" indent="-342900">
              <a:lnSpc>
                <a:spcPct val="143000"/>
              </a:lnSpc>
              <a:spcBef>
                <a:spcPts val="375"/>
              </a:spcBef>
            </a:pPr>
            <a:r>
              <a:rPr sz="1900" dirty="0">
                <a:latin typeface="宋体" panose="02010600030101010101" pitchFamily="2" charset="-122"/>
                <a:cs typeface="宋体" panose="02010600030101010101" pitchFamily="2" charset="-122"/>
              </a:rPr>
              <a:t>二将第四条修改为：“生产经营单位必须遵守本法和其他有关安全生产的法律、</a:t>
            </a:r>
            <a:r>
              <a:rPr sz="1900" spc="-5" dirty="0">
                <a:latin typeface="宋体" panose="02010600030101010101" pitchFamily="2" charset="-122"/>
                <a:cs typeface="宋体" panose="02010600030101010101" pitchFamily="2" charset="-122"/>
              </a:rPr>
              <a:t>法 </a:t>
            </a:r>
            <a:r>
              <a:rPr sz="1900" dirty="0">
                <a:latin typeface="宋体" panose="02010600030101010101" pitchFamily="2" charset="-122"/>
                <a:cs typeface="宋体" panose="02010600030101010101" pitchFamily="2" charset="-122"/>
              </a:rPr>
              <a:t>规，加强安全生产管理，建立、健全安全生产责任制和安全生产规章制度，</a:t>
            </a:r>
            <a:r>
              <a:rPr sz="1900" spc="-5" dirty="0">
                <a:latin typeface="宋体" panose="02010600030101010101" pitchFamily="2" charset="-122"/>
                <a:cs typeface="宋体" panose="02010600030101010101" pitchFamily="2" charset="-122"/>
              </a:rPr>
              <a:t>改 </a:t>
            </a:r>
            <a:r>
              <a:rPr sz="1900" dirty="0">
                <a:latin typeface="宋体" panose="02010600030101010101" pitchFamily="2" charset="-122"/>
                <a:cs typeface="宋体" panose="02010600030101010101" pitchFamily="2" charset="-122"/>
              </a:rPr>
              <a:t>善安全生产条件，</a:t>
            </a:r>
            <a:r>
              <a:rPr sz="1900" dirty="0">
                <a:solidFill>
                  <a:srgbClr val="FF0000"/>
                </a:solidFill>
                <a:latin typeface="宋体" panose="02010600030101010101" pitchFamily="2" charset="-122"/>
                <a:cs typeface="宋体" panose="02010600030101010101" pitchFamily="2" charset="-122"/>
              </a:rPr>
              <a:t>推进安全生产标准化建设</a:t>
            </a:r>
            <a:r>
              <a:rPr sz="1900" dirty="0">
                <a:latin typeface="宋体" panose="02010600030101010101" pitchFamily="2" charset="-122"/>
                <a:cs typeface="宋体" panose="02010600030101010101" pitchFamily="2" charset="-122"/>
              </a:rPr>
              <a:t>，提高安全生产水平，确保安全</a:t>
            </a:r>
            <a:r>
              <a:rPr sz="1900" spc="-5" dirty="0">
                <a:latin typeface="宋体" panose="02010600030101010101" pitchFamily="2" charset="-122"/>
                <a:cs typeface="宋体" panose="02010600030101010101" pitchFamily="2" charset="-122"/>
              </a:rPr>
              <a:t>生 </a:t>
            </a:r>
            <a:r>
              <a:rPr sz="1900" dirty="0">
                <a:latin typeface="宋体" panose="02010600030101010101" pitchFamily="2" charset="-122"/>
                <a:cs typeface="宋体" panose="02010600030101010101" pitchFamily="2" charset="-122"/>
              </a:rPr>
              <a:t>产</a:t>
            </a:r>
            <a:r>
              <a:rPr sz="2600" dirty="0">
                <a:latin typeface="宋体" panose="02010600030101010101" pitchFamily="2" charset="-122"/>
                <a:cs typeface="宋体" panose="02010600030101010101" pitchFamily="2" charset="-122"/>
              </a:rPr>
              <a:t>。</a:t>
            </a:r>
            <a:r>
              <a:rPr sz="2600" spc="5" dirty="0">
                <a:latin typeface="宋体" panose="02010600030101010101" pitchFamily="2" charset="-122"/>
                <a:cs typeface="宋体" panose="02010600030101010101" pitchFamily="2" charset="-122"/>
              </a:rPr>
              <a:t>”</a:t>
            </a:r>
            <a:endParaRPr sz="2600">
              <a:latin typeface="宋体" panose="02010600030101010101" pitchFamily="2" charset="-122"/>
              <a:cs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9794" y="1105947"/>
            <a:ext cx="1891030" cy="380365"/>
          </a:xfrm>
          <a:prstGeom prst="rect">
            <a:avLst/>
          </a:prstGeom>
        </p:spPr>
        <p:txBody>
          <a:bodyPr vert="horz" wrap="square" lIns="0" tIns="0" rIns="0" bIns="0" rtlCol="0">
            <a:spAutoFit/>
          </a:bodyPr>
          <a:lstStyle/>
          <a:p>
            <a:pPr marL="12700">
              <a:lnSpc>
                <a:spcPts val="3295"/>
              </a:lnSpc>
            </a:pPr>
            <a:r>
              <a:rPr sz="2800" b="1" dirty="0">
                <a:solidFill>
                  <a:srgbClr val="FF0000"/>
                </a:solidFill>
                <a:latin typeface="宋体" panose="02010600030101010101" pitchFamily="2" charset="-122"/>
                <a:cs typeface="宋体" panose="02010600030101010101" pitchFamily="2" charset="-122"/>
              </a:rPr>
              <a:t>第一</a:t>
            </a:r>
            <a:r>
              <a:rPr sz="2800" b="1" spc="-20" dirty="0">
                <a:solidFill>
                  <a:srgbClr val="FF0000"/>
                </a:solidFill>
                <a:latin typeface="宋体" panose="02010600030101010101" pitchFamily="2" charset="-122"/>
                <a:cs typeface="宋体" panose="02010600030101010101" pitchFamily="2" charset="-122"/>
              </a:rPr>
              <a:t>章</a:t>
            </a:r>
            <a:r>
              <a:rPr sz="2800" b="1" spc="-760" dirty="0">
                <a:solidFill>
                  <a:srgbClr val="FF0000"/>
                </a:solidFill>
                <a:latin typeface="宋体" panose="02010600030101010101" pitchFamily="2" charset="-122"/>
                <a:cs typeface="宋体" panose="02010600030101010101" pitchFamily="2" charset="-122"/>
              </a:rPr>
              <a:t> </a:t>
            </a:r>
            <a:r>
              <a:rPr sz="2800" b="1" dirty="0">
                <a:solidFill>
                  <a:srgbClr val="FF0000"/>
                </a:solidFill>
                <a:latin typeface="宋体" panose="02010600030101010101" pitchFamily="2" charset="-122"/>
                <a:cs typeface="宋体" panose="02010600030101010101" pitchFamily="2" charset="-122"/>
              </a:rPr>
              <a:t>总</a:t>
            </a:r>
            <a:r>
              <a:rPr sz="2800" b="1" spc="-20" dirty="0">
                <a:solidFill>
                  <a:srgbClr val="FF0000"/>
                </a:solidFill>
                <a:latin typeface="宋体" panose="02010600030101010101" pitchFamily="2" charset="-122"/>
                <a:cs typeface="宋体" panose="02010600030101010101" pitchFamily="2" charset="-122"/>
              </a:rPr>
              <a:t>则</a:t>
            </a:r>
            <a:endParaRPr sz="2800">
              <a:latin typeface="宋体" panose="02010600030101010101" pitchFamily="2" charset="-122"/>
              <a:cs typeface="宋体" panose="02010600030101010101" pitchFamily="2" charset="-122"/>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54</a:t>
            </a:fld>
            <a:endParaRPr spc="-5" dirty="0">
              <a:solidFill>
                <a:srgbClr val="FFFF00"/>
              </a:solidFill>
            </a:endParaRPr>
          </a:p>
        </p:txBody>
      </p:sp>
      <p:sp>
        <p:nvSpPr>
          <p:cNvPr id="3" name="object 3"/>
          <p:cNvSpPr txBox="1"/>
          <p:nvPr/>
        </p:nvSpPr>
        <p:spPr>
          <a:xfrm>
            <a:off x="3090545" y="1105947"/>
            <a:ext cx="4848225" cy="419734"/>
          </a:xfrm>
          <a:prstGeom prst="rect">
            <a:avLst/>
          </a:prstGeom>
        </p:spPr>
        <p:txBody>
          <a:bodyPr vert="horz" wrap="square" lIns="0" tIns="0" rIns="0" bIns="0" rtlCol="0">
            <a:spAutoFit/>
          </a:bodyPr>
          <a:lstStyle/>
          <a:p>
            <a:pPr marL="12700">
              <a:lnSpc>
                <a:spcPct val="100000"/>
              </a:lnSpc>
            </a:pPr>
            <a:r>
              <a:rPr sz="2800" b="1" dirty="0">
                <a:solidFill>
                  <a:srgbClr val="FF0000"/>
                </a:solidFill>
                <a:latin typeface="宋体" panose="02010600030101010101" pitchFamily="2" charset="-122"/>
                <a:cs typeface="宋体" panose="02010600030101010101" pitchFamily="2" charset="-122"/>
              </a:rPr>
              <a:t>国家政策，共</a:t>
            </a:r>
            <a:r>
              <a:rPr sz="2800" b="1" spc="-5" dirty="0">
                <a:solidFill>
                  <a:srgbClr val="FF0000"/>
                </a:solidFill>
                <a:latin typeface="Calibri" panose="020F0502020204030204"/>
                <a:cs typeface="Calibri" panose="020F0502020204030204"/>
              </a:rPr>
              <a:t>16</a:t>
            </a:r>
            <a:r>
              <a:rPr sz="2800" b="1" dirty="0">
                <a:solidFill>
                  <a:srgbClr val="FF0000"/>
                </a:solidFill>
                <a:latin typeface="宋体" panose="02010600030101010101" pitchFamily="2" charset="-122"/>
                <a:cs typeface="宋体" panose="02010600030101010101" pitchFamily="2" charset="-122"/>
              </a:rPr>
              <a:t>条，</a:t>
            </a:r>
            <a:r>
              <a:rPr sz="2800" dirty="0">
                <a:solidFill>
                  <a:srgbClr val="FF0000"/>
                </a:solidFill>
                <a:latin typeface="宋体" panose="02010600030101010101" pitchFamily="2" charset="-122"/>
                <a:cs typeface="宋体" panose="02010600030101010101" pitchFamily="2" charset="-122"/>
              </a:rPr>
              <a:t>增加</a:t>
            </a:r>
            <a:r>
              <a:rPr sz="2800" spc="-5" dirty="0">
                <a:solidFill>
                  <a:srgbClr val="FF0000"/>
                </a:solidFill>
                <a:latin typeface="Calibri" panose="020F0502020204030204"/>
                <a:cs typeface="Calibri" panose="020F0502020204030204"/>
              </a:rPr>
              <a:t>1</a:t>
            </a:r>
            <a:r>
              <a:rPr sz="2800" dirty="0">
                <a:solidFill>
                  <a:srgbClr val="FF0000"/>
                </a:solidFill>
                <a:latin typeface="宋体" panose="02010600030101010101" pitchFamily="2" charset="-122"/>
                <a:cs typeface="宋体" panose="02010600030101010101" pitchFamily="2" charset="-122"/>
              </a:rPr>
              <a:t>条</a:t>
            </a:r>
            <a:r>
              <a:rPr sz="2800" spc="-5" dirty="0">
                <a:solidFill>
                  <a:srgbClr val="FF000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
        <p:nvSpPr>
          <p:cNvPr id="4" name="object 4"/>
          <p:cNvSpPr txBox="1"/>
          <p:nvPr/>
        </p:nvSpPr>
        <p:spPr>
          <a:xfrm>
            <a:off x="2568575" y="1532667"/>
            <a:ext cx="3698875" cy="419734"/>
          </a:xfrm>
          <a:prstGeom prst="rect">
            <a:avLst/>
          </a:prstGeom>
        </p:spPr>
        <p:txBody>
          <a:bodyPr vert="horz" wrap="square" lIns="0" tIns="0" rIns="0" bIns="0" rtlCol="0">
            <a:spAutoFit/>
          </a:bodyPr>
          <a:lstStyle/>
          <a:p>
            <a:pPr marL="12700">
              <a:lnSpc>
                <a:spcPct val="100000"/>
              </a:lnSpc>
            </a:pPr>
            <a:r>
              <a:rPr sz="2800" dirty="0">
                <a:solidFill>
                  <a:srgbClr val="FF0000"/>
                </a:solidFill>
                <a:latin typeface="宋体" panose="02010600030101010101" pitchFamily="2" charset="-122"/>
                <a:cs typeface="宋体" panose="02010600030101010101" pitchFamily="2" charset="-122"/>
              </a:rPr>
              <a:t>修改</a:t>
            </a:r>
            <a:r>
              <a:rPr sz="2800" spc="-5" dirty="0">
                <a:solidFill>
                  <a:srgbClr val="FF0000"/>
                </a:solidFill>
                <a:latin typeface="Calibri" panose="020F0502020204030204"/>
                <a:cs typeface="Calibri" panose="020F0502020204030204"/>
              </a:rPr>
              <a:t>9</a:t>
            </a:r>
            <a:r>
              <a:rPr sz="2800" dirty="0">
                <a:solidFill>
                  <a:srgbClr val="FF0000"/>
                </a:solidFill>
                <a:latin typeface="宋体" panose="02010600030101010101" pitchFamily="2" charset="-122"/>
                <a:cs typeface="宋体" panose="02010600030101010101" pitchFamily="2" charset="-122"/>
              </a:rPr>
              <a:t>条</a:t>
            </a:r>
            <a:r>
              <a:rPr sz="2800" spc="-5" dirty="0">
                <a:solidFill>
                  <a:srgbClr val="FF0000"/>
                </a:solidFill>
                <a:latin typeface="Calibri" panose="020F0502020204030204"/>
                <a:cs typeface="Calibri" panose="020F0502020204030204"/>
              </a:rPr>
              <a:t>1</a:t>
            </a:r>
            <a:r>
              <a:rPr sz="2800" spc="-10" dirty="0">
                <a:solidFill>
                  <a:srgbClr val="FF0000"/>
                </a:solidFill>
                <a:latin typeface="Calibri" panose="020F0502020204030204"/>
                <a:cs typeface="Calibri" panose="020F0502020204030204"/>
              </a:rPr>
              <a:t>-</a:t>
            </a:r>
            <a:r>
              <a:rPr sz="2800" spc="-5" dirty="0">
                <a:solidFill>
                  <a:srgbClr val="FF0000"/>
                </a:solidFill>
                <a:latin typeface="Calibri" panose="020F0502020204030204"/>
                <a:cs typeface="Calibri" panose="020F0502020204030204"/>
              </a:rPr>
              <a:t>4\7</a:t>
            </a:r>
            <a:r>
              <a:rPr sz="2800" spc="-10" dirty="0">
                <a:solidFill>
                  <a:srgbClr val="FF0000"/>
                </a:solidFill>
                <a:latin typeface="Calibri" panose="020F0502020204030204"/>
                <a:cs typeface="Calibri" panose="020F0502020204030204"/>
              </a:rPr>
              <a:t>-</a:t>
            </a:r>
            <a:r>
              <a:rPr sz="2800" spc="-5" dirty="0">
                <a:solidFill>
                  <a:srgbClr val="FF0000"/>
                </a:solidFill>
                <a:latin typeface="Calibri" panose="020F0502020204030204"/>
                <a:cs typeface="Calibri" panose="020F0502020204030204"/>
              </a:rPr>
              <a:t>9\11\13</a:t>
            </a:r>
            <a:r>
              <a:rPr sz="2800" b="1" spc="-20" dirty="0">
                <a:solidFill>
                  <a:srgbClr val="FF000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graphicFrame>
        <p:nvGraphicFramePr>
          <p:cNvPr id="5" name="object 5"/>
          <p:cNvGraphicFramePr>
            <a:graphicFrameLocks noGrp="1"/>
          </p:cNvGraphicFramePr>
          <p:nvPr/>
        </p:nvGraphicFramePr>
        <p:xfrm>
          <a:off x="666115" y="2141537"/>
          <a:ext cx="8035290" cy="4630419"/>
        </p:xfrm>
        <a:graphic>
          <a:graphicData uri="http://schemas.openxmlformats.org/drawingml/2006/table">
            <a:tbl>
              <a:tblPr firstRow="1" bandRow="1">
                <a:tableStyleId>{2D5ABB26-0587-4C30-8999-92F81FD0307C}</a:tableStyleId>
              </a:tblPr>
              <a:tblGrid>
                <a:gridCol w="1029335">
                  <a:extLst>
                    <a:ext uri="{9D8B030D-6E8A-4147-A177-3AD203B41FA5}">
                      <a16:colId xmlns:a16="http://schemas.microsoft.com/office/drawing/2014/main" val="20000"/>
                    </a:ext>
                  </a:extLst>
                </a:gridCol>
                <a:gridCol w="2374265">
                  <a:extLst>
                    <a:ext uri="{9D8B030D-6E8A-4147-A177-3AD203B41FA5}">
                      <a16:colId xmlns:a16="http://schemas.microsoft.com/office/drawing/2014/main" val="20001"/>
                    </a:ext>
                  </a:extLst>
                </a:gridCol>
                <a:gridCol w="1764030">
                  <a:extLst>
                    <a:ext uri="{9D8B030D-6E8A-4147-A177-3AD203B41FA5}">
                      <a16:colId xmlns:a16="http://schemas.microsoft.com/office/drawing/2014/main" val="20002"/>
                    </a:ext>
                  </a:extLst>
                </a:gridCol>
                <a:gridCol w="2867660">
                  <a:extLst>
                    <a:ext uri="{9D8B030D-6E8A-4147-A177-3AD203B41FA5}">
                      <a16:colId xmlns:a16="http://schemas.microsoft.com/office/drawing/2014/main" val="20003"/>
                    </a:ext>
                  </a:extLst>
                </a:gridCol>
              </a:tblGrid>
              <a:tr h="1063307">
                <a:tc>
                  <a:txBody>
                    <a:bodyPr/>
                    <a:lstStyle/>
                    <a:p>
                      <a:pPr marL="34925" marR="70485">
                        <a:lnSpc>
                          <a:spcPct val="172000"/>
                        </a:lnSpc>
                      </a:pPr>
                      <a:r>
                        <a:rPr sz="2400" b="1" spc="10" dirty="0">
                          <a:latin typeface="宋体" panose="02010600030101010101" pitchFamily="2" charset="-122"/>
                          <a:cs typeface="宋体" panose="02010600030101010101" pitchFamily="2" charset="-122"/>
                        </a:rPr>
                        <a:t>第一</a:t>
                      </a:r>
                      <a:r>
                        <a:rPr sz="2400" b="1" dirty="0">
                          <a:latin typeface="宋体" panose="02010600030101010101" pitchFamily="2" charset="-122"/>
                          <a:cs typeface="宋体" panose="02010600030101010101" pitchFamily="2" charset="-122"/>
                        </a:rPr>
                        <a:t>条 </a:t>
                      </a:r>
                      <a:r>
                        <a:rPr sz="2400" b="1" spc="10" dirty="0">
                          <a:latin typeface="宋体" panose="02010600030101010101" pitchFamily="2" charset="-122"/>
                          <a:cs typeface="宋体" panose="02010600030101010101" pitchFamily="2" charset="-122"/>
                        </a:rPr>
                        <a:t>第二</a:t>
                      </a:r>
                      <a:r>
                        <a:rPr sz="2400" b="1" dirty="0">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a:txBody>
                  <a:tcPr marL="0" marR="0" marT="0" marB="0"/>
                </a:tc>
                <a:tc>
                  <a:txBody>
                    <a:bodyPr/>
                    <a:lstStyle/>
                    <a:p>
                      <a:pPr marL="76835" marR="1066800">
                        <a:lnSpc>
                          <a:spcPct val="172000"/>
                        </a:lnSpc>
                      </a:pPr>
                      <a:r>
                        <a:rPr sz="2400" b="1" spc="10" dirty="0">
                          <a:latin typeface="宋体" panose="02010600030101010101" pitchFamily="2" charset="-122"/>
                          <a:cs typeface="宋体" panose="02010600030101010101" pitchFamily="2" charset="-122"/>
                        </a:rPr>
                        <a:t>立法目</a:t>
                      </a:r>
                      <a:r>
                        <a:rPr sz="2400" b="1" dirty="0">
                          <a:latin typeface="宋体" panose="02010600030101010101" pitchFamily="2" charset="-122"/>
                          <a:cs typeface="宋体" panose="02010600030101010101" pitchFamily="2" charset="-122"/>
                        </a:rPr>
                        <a:t>的 </a:t>
                      </a:r>
                      <a:r>
                        <a:rPr sz="2400" b="1" spc="10" dirty="0">
                          <a:latin typeface="宋体" panose="02010600030101010101" pitchFamily="2" charset="-122"/>
                          <a:cs typeface="宋体" panose="02010600030101010101" pitchFamily="2" charset="-122"/>
                        </a:rPr>
                        <a:t>适用范</a:t>
                      </a:r>
                      <a:r>
                        <a:rPr sz="2400" b="1" dirty="0">
                          <a:latin typeface="宋体" panose="02010600030101010101" pitchFamily="2" charset="-122"/>
                          <a:cs typeface="宋体" panose="02010600030101010101" pitchFamily="2" charset="-122"/>
                        </a:rPr>
                        <a:t>围</a:t>
                      </a:r>
                      <a:endParaRPr sz="2400">
                        <a:latin typeface="宋体" panose="02010600030101010101" pitchFamily="2" charset="-122"/>
                        <a:cs typeface="宋体" panose="02010600030101010101" pitchFamily="2" charset="-122"/>
                      </a:endParaRPr>
                    </a:p>
                  </a:txBody>
                  <a:tcPr marL="0" marR="0" marT="0" marB="0"/>
                </a:tc>
                <a:tc>
                  <a:txBody>
                    <a:bodyPr/>
                    <a:lstStyle/>
                    <a:p>
                      <a:pPr marL="463550" marR="375920">
                        <a:lnSpc>
                          <a:spcPct val="172000"/>
                        </a:lnSpc>
                      </a:pPr>
                      <a:r>
                        <a:rPr sz="2400" b="1" spc="10" dirty="0">
                          <a:latin typeface="宋体" panose="02010600030101010101" pitchFamily="2" charset="-122"/>
                          <a:cs typeface="宋体" panose="02010600030101010101" pitchFamily="2" charset="-122"/>
                        </a:rPr>
                        <a:t>第九</a:t>
                      </a:r>
                      <a:r>
                        <a:rPr sz="2400" b="1" dirty="0">
                          <a:latin typeface="宋体" panose="02010600030101010101" pitchFamily="2" charset="-122"/>
                          <a:cs typeface="宋体" panose="02010600030101010101" pitchFamily="2" charset="-122"/>
                        </a:rPr>
                        <a:t>条 </a:t>
                      </a:r>
                      <a:r>
                        <a:rPr sz="2400" b="1" spc="10" dirty="0">
                          <a:latin typeface="宋体" panose="02010600030101010101" pitchFamily="2" charset="-122"/>
                          <a:cs typeface="宋体" panose="02010600030101010101" pitchFamily="2" charset="-122"/>
                        </a:rPr>
                        <a:t>第十</a:t>
                      </a:r>
                      <a:r>
                        <a:rPr sz="2400" b="1" dirty="0">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a:txBody>
                  <a:tcPr marL="0" marR="0" marT="0" marB="0"/>
                </a:tc>
                <a:tc>
                  <a:txBody>
                    <a:bodyPr/>
                    <a:lstStyle/>
                    <a:p>
                      <a:pPr marL="78740" marR="27305">
                        <a:lnSpc>
                          <a:spcPct val="172000"/>
                        </a:lnSpc>
                      </a:pPr>
                      <a:r>
                        <a:rPr sz="2400" b="1" spc="10" dirty="0">
                          <a:latin typeface="宋体" panose="02010600030101010101" pitchFamily="2" charset="-122"/>
                          <a:cs typeface="宋体" panose="02010600030101010101" pitchFamily="2" charset="-122"/>
                        </a:rPr>
                        <a:t>安监及有关部门职</a:t>
                      </a:r>
                      <a:r>
                        <a:rPr sz="2400" b="1" dirty="0">
                          <a:latin typeface="宋体" panose="02010600030101010101" pitchFamily="2" charset="-122"/>
                          <a:cs typeface="宋体" panose="02010600030101010101" pitchFamily="2" charset="-122"/>
                        </a:rPr>
                        <a:t>责 </a:t>
                      </a:r>
                      <a:r>
                        <a:rPr sz="2400" b="1" spc="10" dirty="0">
                          <a:latin typeface="宋体" panose="02010600030101010101" pitchFamily="2" charset="-122"/>
                          <a:cs typeface="宋体" panose="02010600030101010101" pitchFamily="2" charset="-122"/>
                        </a:rPr>
                        <a:t>安全生产标</a:t>
                      </a:r>
                      <a:r>
                        <a:rPr sz="2400" b="1" dirty="0">
                          <a:latin typeface="宋体" panose="02010600030101010101" pitchFamily="2" charset="-122"/>
                          <a:cs typeface="宋体" panose="02010600030101010101" pitchFamily="2" charset="-122"/>
                        </a:rPr>
                        <a:t>准</a:t>
                      </a:r>
                      <a:endParaRPr sz="2400">
                        <a:latin typeface="宋体" panose="02010600030101010101" pitchFamily="2" charset="-122"/>
                        <a:cs typeface="宋体" panose="02010600030101010101" pitchFamily="2" charset="-122"/>
                      </a:endParaRPr>
                    </a:p>
                  </a:txBody>
                  <a:tcPr marL="0" marR="0" marT="0" marB="0"/>
                </a:tc>
                <a:extLst>
                  <a:ext uri="{0D108BD9-81ED-4DB2-BD59-A6C34878D82A}">
                    <a16:rowId xmlns:a16="http://schemas.microsoft.com/office/drawing/2014/main" val="10000"/>
                  </a:ext>
                </a:extLst>
              </a:tr>
              <a:tr h="438784">
                <a:tc>
                  <a:txBody>
                    <a:bodyPr/>
                    <a:lstStyle/>
                    <a:p>
                      <a:pPr marL="34925">
                        <a:lnSpc>
                          <a:spcPct val="100000"/>
                        </a:lnSpc>
                      </a:pPr>
                      <a:r>
                        <a:rPr sz="2400" b="1" spc="10" dirty="0">
                          <a:latin typeface="宋体" panose="02010600030101010101" pitchFamily="2" charset="-122"/>
                          <a:cs typeface="宋体" panose="02010600030101010101" pitchFamily="2" charset="-122"/>
                        </a:rPr>
                        <a:t>第三</a:t>
                      </a:r>
                      <a:r>
                        <a:rPr sz="2400" b="1" dirty="0">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a:txBody>
                  <a:tcPr marL="0" marR="0" marT="0" marB="0"/>
                </a:tc>
                <a:tc>
                  <a:txBody>
                    <a:bodyPr/>
                    <a:lstStyle/>
                    <a:p>
                      <a:pPr marL="76835">
                        <a:lnSpc>
                          <a:spcPct val="100000"/>
                        </a:lnSpc>
                      </a:pPr>
                      <a:r>
                        <a:rPr sz="2400" b="1" spc="10" dirty="0">
                          <a:latin typeface="宋体" panose="02010600030101010101" pitchFamily="2" charset="-122"/>
                          <a:cs typeface="宋体" panose="02010600030101010101" pitchFamily="2" charset="-122"/>
                        </a:rPr>
                        <a:t>方针和机</a:t>
                      </a:r>
                      <a:r>
                        <a:rPr sz="2400" b="1" dirty="0">
                          <a:latin typeface="宋体" panose="02010600030101010101" pitchFamily="2" charset="-122"/>
                          <a:cs typeface="宋体" panose="02010600030101010101" pitchFamily="2" charset="-122"/>
                        </a:rPr>
                        <a:t>制</a:t>
                      </a:r>
                      <a:endParaRPr sz="2400">
                        <a:latin typeface="宋体" panose="02010600030101010101" pitchFamily="2" charset="-122"/>
                        <a:cs typeface="宋体" panose="02010600030101010101" pitchFamily="2" charset="-122"/>
                      </a:endParaRPr>
                    </a:p>
                  </a:txBody>
                  <a:tcPr marL="0" marR="0" marT="0" marB="0"/>
                </a:tc>
                <a:tc>
                  <a:txBody>
                    <a:bodyPr/>
                    <a:lstStyle/>
                    <a:p>
                      <a:pPr marL="462280">
                        <a:lnSpc>
                          <a:spcPct val="100000"/>
                        </a:lnSpc>
                      </a:pPr>
                      <a:r>
                        <a:rPr sz="2400" b="1" spc="10" dirty="0">
                          <a:latin typeface="宋体" panose="02010600030101010101" pitchFamily="2" charset="-122"/>
                          <a:cs typeface="宋体" panose="02010600030101010101" pitchFamily="2" charset="-122"/>
                        </a:rPr>
                        <a:t>第十一</a:t>
                      </a:r>
                      <a:r>
                        <a:rPr sz="2400" b="1" dirty="0">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a:txBody>
                  <a:tcPr marL="0" marR="0" marT="0" marB="0"/>
                </a:tc>
                <a:tc>
                  <a:txBody>
                    <a:bodyPr/>
                    <a:lstStyle/>
                    <a:p>
                      <a:pPr marL="76200">
                        <a:lnSpc>
                          <a:spcPct val="100000"/>
                        </a:lnSpc>
                      </a:pPr>
                      <a:r>
                        <a:rPr sz="2400" b="1" spc="10" dirty="0">
                          <a:latin typeface="宋体" panose="02010600030101010101" pitchFamily="2" charset="-122"/>
                          <a:cs typeface="宋体" panose="02010600030101010101" pitchFamily="2" charset="-122"/>
                        </a:rPr>
                        <a:t>宣教与意</a:t>
                      </a:r>
                      <a:r>
                        <a:rPr sz="2400" b="1" dirty="0">
                          <a:latin typeface="宋体" panose="02010600030101010101" pitchFamily="2" charset="-122"/>
                          <a:cs typeface="宋体" panose="02010600030101010101" pitchFamily="2" charset="-122"/>
                        </a:rPr>
                        <a:t>识</a:t>
                      </a:r>
                      <a:endParaRPr sz="2400">
                        <a:latin typeface="宋体" panose="02010600030101010101" pitchFamily="2" charset="-122"/>
                        <a:cs typeface="宋体" panose="02010600030101010101" pitchFamily="2" charset="-122"/>
                      </a:endParaRPr>
                    </a:p>
                  </a:txBody>
                  <a:tcPr marL="0" marR="0" marT="0" marB="0"/>
                </a:tc>
                <a:extLst>
                  <a:ext uri="{0D108BD9-81ED-4DB2-BD59-A6C34878D82A}">
                    <a16:rowId xmlns:a16="http://schemas.microsoft.com/office/drawing/2014/main" val="10001"/>
                  </a:ext>
                </a:extLst>
              </a:tr>
              <a:tr h="438785">
                <a:tc>
                  <a:txBody>
                    <a:bodyPr/>
                    <a:lstStyle/>
                    <a:p>
                      <a:pPr marL="34925">
                        <a:lnSpc>
                          <a:spcPct val="100000"/>
                        </a:lnSpc>
                      </a:pPr>
                      <a:r>
                        <a:rPr sz="2400" b="1" spc="10" dirty="0">
                          <a:latin typeface="宋体" panose="02010600030101010101" pitchFamily="2" charset="-122"/>
                          <a:cs typeface="宋体" panose="02010600030101010101" pitchFamily="2" charset="-122"/>
                        </a:rPr>
                        <a:t>第四</a:t>
                      </a:r>
                      <a:r>
                        <a:rPr sz="2400" b="1" dirty="0">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a:txBody>
                  <a:tcPr marL="0" marR="0" marT="0" marB="0"/>
                </a:tc>
                <a:tc>
                  <a:txBody>
                    <a:bodyPr/>
                    <a:lstStyle/>
                    <a:p>
                      <a:pPr marL="76835">
                        <a:lnSpc>
                          <a:spcPct val="100000"/>
                        </a:lnSpc>
                      </a:pPr>
                      <a:r>
                        <a:rPr sz="2400" b="1" spc="10" dirty="0">
                          <a:latin typeface="宋体" panose="02010600030101010101" pitchFamily="2" charset="-122"/>
                          <a:cs typeface="宋体" panose="02010600030101010101" pitchFamily="2" charset="-122"/>
                        </a:rPr>
                        <a:t>企业基本义</a:t>
                      </a:r>
                      <a:r>
                        <a:rPr sz="2400" b="1" dirty="0">
                          <a:latin typeface="宋体" panose="02010600030101010101" pitchFamily="2" charset="-122"/>
                          <a:cs typeface="宋体" panose="02010600030101010101" pitchFamily="2" charset="-122"/>
                        </a:rPr>
                        <a:t>务</a:t>
                      </a:r>
                      <a:endParaRPr sz="2400">
                        <a:latin typeface="宋体" panose="02010600030101010101" pitchFamily="2" charset="-122"/>
                        <a:cs typeface="宋体" panose="02010600030101010101" pitchFamily="2" charset="-122"/>
                      </a:endParaRPr>
                    </a:p>
                  </a:txBody>
                  <a:tcPr marL="0" marR="0" marT="0" marB="0"/>
                </a:tc>
                <a:tc>
                  <a:txBody>
                    <a:bodyPr/>
                    <a:lstStyle/>
                    <a:p>
                      <a:pPr marL="461010">
                        <a:lnSpc>
                          <a:spcPct val="100000"/>
                        </a:lnSpc>
                      </a:pPr>
                      <a:r>
                        <a:rPr sz="2400" b="1" spc="10" dirty="0">
                          <a:latin typeface="宋体" panose="02010600030101010101" pitchFamily="2" charset="-122"/>
                          <a:cs typeface="宋体" panose="02010600030101010101" pitchFamily="2" charset="-122"/>
                        </a:rPr>
                        <a:t>第十二</a:t>
                      </a:r>
                      <a:r>
                        <a:rPr sz="2400" b="1" dirty="0">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a:txBody>
                  <a:tcPr marL="0" marR="0" marT="0" marB="0"/>
                </a:tc>
                <a:tc>
                  <a:txBody>
                    <a:bodyPr/>
                    <a:lstStyle/>
                    <a:p>
                      <a:pPr marL="228600">
                        <a:lnSpc>
                          <a:spcPct val="100000"/>
                        </a:lnSpc>
                      </a:pPr>
                      <a:r>
                        <a:rPr sz="2400" b="1" spc="10" dirty="0">
                          <a:latin typeface="宋体" panose="02010600030101010101" pitchFamily="2" charset="-122"/>
                          <a:cs typeface="宋体" panose="02010600030101010101" pitchFamily="2" charset="-122"/>
                        </a:rPr>
                        <a:t>协会作</a:t>
                      </a:r>
                      <a:r>
                        <a:rPr sz="2400" b="1" dirty="0">
                          <a:latin typeface="宋体" panose="02010600030101010101" pitchFamily="2" charset="-122"/>
                          <a:cs typeface="宋体" panose="02010600030101010101" pitchFamily="2" charset="-122"/>
                        </a:rPr>
                        <a:t>用</a:t>
                      </a:r>
                      <a:endParaRPr sz="2400">
                        <a:latin typeface="宋体" panose="02010600030101010101" pitchFamily="2" charset="-122"/>
                        <a:cs typeface="宋体" panose="02010600030101010101" pitchFamily="2" charset="-122"/>
                      </a:endParaRPr>
                    </a:p>
                  </a:txBody>
                  <a:tcPr marL="0" marR="0" marT="0" marB="0"/>
                </a:tc>
                <a:extLst>
                  <a:ext uri="{0D108BD9-81ED-4DB2-BD59-A6C34878D82A}">
                    <a16:rowId xmlns:a16="http://schemas.microsoft.com/office/drawing/2014/main" val="10002"/>
                  </a:ext>
                </a:extLst>
              </a:tr>
              <a:tr h="804544">
                <a:tc>
                  <a:txBody>
                    <a:bodyPr/>
                    <a:lstStyle/>
                    <a:p>
                      <a:pPr marL="34925" marR="70485">
                        <a:lnSpc>
                          <a:spcPct val="100000"/>
                        </a:lnSpc>
                      </a:pPr>
                      <a:r>
                        <a:rPr sz="2400" b="1" spc="10" dirty="0">
                          <a:latin typeface="宋体" panose="02010600030101010101" pitchFamily="2" charset="-122"/>
                          <a:cs typeface="宋体" panose="02010600030101010101" pitchFamily="2" charset="-122"/>
                        </a:rPr>
                        <a:t>第五</a:t>
                      </a:r>
                      <a:r>
                        <a:rPr sz="2400" b="1" dirty="0">
                          <a:latin typeface="宋体" panose="02010600030101010101" pitchFamily="2" charset="-122"/>
                          <a:cs typeface="宋体" panose="02010600030101010101" pitchFamily="2" charset="-122"/>
                        </a:rPr>
                        <a:t>条 </a:t>
                      </a:r>
                      <a:r>
                        <a:rPr sz="2400" b="1" spc="10" dirty="0">
                          <a:latin typeface="宋体" panose="02010600030101010101" pitchFamily="2" charset="-122"/>
                          <a:cs typeface="宋体" panose="02010600030101010101" pitchFamily="2" charset="-122"/>
                        </a:rPr>
                        <a:t>第六</a:t>
                      </a:r>
                      <a:r>
                        <a:rPr sz="2400" b="1" dirty="0">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a:txBody>
                  <a:tcPr marL="0" marR="0" marT="0" marB="0"/>
                </a:tc>
                <a:tc>
                  <a:txBody>
                    <a:bodyPr/>
                    <a:lstStyle/>
                    <a:p>
                      <a:pPr marL="76835" marR="760730">
                        <a:lnSpc>
                          <a:spcPct val="100000"/>
                        </a:lnSpc>
                      </a:pPr>
                      <a:r>
                        <a:rPr sz="2400" b="1" spc="10" dirty="0">
                          <a:latin typeface="宋体" panose="02010600030101010101" pitchFamily="2" charset="-122"/>
                          <a:cs typeface="宋体" panose="02010600030101010101" pitchFamily="2" charset="-122"/>
                        </a:rPr>
                        <a:t>负责人责</a:t>
                      </a:r>
                      <a:r>
                        <a:rPr sz="2400" b="1" dirty="0">
                          <a:latin typeface="宋体" panose="02010600030101010101" pitchFamily="2" charset="-122"/>
                          <a:cs typeface="宋体" panose="02010600030101010101" pitchFamily="2" charset="-122"/>
                        </a:rPr>
                        <a:t>任 </a:t>
                      </a:r>
                      <a:r>
                        <a:rPr sz="2400" b="1" spc="10" dirty="0">
                          <a:latin typeface="宋体" panose="02010600030101010101" pitchFamily="2" charset="-122"/>
                          <a:cs typeface="宋体" panose="02010600030101010101" pitchFamily="2" charset="-122"/>
                        </a:rPr>
                        <a:t>职工权</a:t>
                      </a:r>
                      <a:r>
                        <a:rPr sz="2400" b="1" dirty="0">
                          <a:latin typeface="宋体" panose="02010600030101010101" pitchFamily="2" charset="-122"/>
                          <a:cs typeface="宋体" panose="02010600030101010101" pitchFamily="2" charset="-122"/>
                        </a:rPr>
                        <a:t>益</a:t>
                      </a:r>
                      <a:endParaRPr sz="2400">
                        <a:latin typeface="宋体" panose="02010600030101010101" pitchFamily="2" charset="-122"/>
                        <a:cs typeface="宋体" panose="02010600030101010101" pitchFamily="2" charset="-122"/>
                      </a:endParaRPr>
                    </a:p>
                  </a:txBody>
                  <a:tcPr marL="0" marR="0" marT="0" marB="0"/>
                </a:tc>
                <a:tc>
                  <a:txBody>
                    <a:bodyPr/>
                    <a:lstStyle/>
                    <a:p>
                      <a:pPr marL="463550" marR="69850" indent="-1270">
                        <a:lnSpc>
                          <a:spcPct val="100000"/>
                        </a:lnSpc>
                      </a:pPr>
                      <a:r>
                        <a:rPr sz="2400" b="1" spc="10" dirty="0">
                          <a:latin typeface="宋体" panose="02010600030101010101" pitchFamily="2" charset="-122"/>
                          <a:cs typeface="宋体" panose="02010600030101010101" pitchFamily="2" charset="-122"/>
                        </a:rPr>
                        <a:t>第十三</a:t>
                      </a:r>
                      <a:r>
                        <a:rPr sz="2400" b="1" dirty="0">
                          <a:latin typeface="宋体" panose="02010600030101010101" pitchFamily="2" charset="-122"/>
                          <a:cs typeface="宋体" panose="02010600030101010101" pitchFamily="2" charset="-122"/>
                        </a:rPr>
                        <a:t>条 </a:t>
                      </a:r>
                      <a:r>
                        <a:rPr sz="2400" b="1" spc="10" dirty="0">
                          <a:latin typeface="宋体" panose="02010600030101010101" pitchFamily="2" charset="-122"/>
                          <a:cs typeface="宋体" panose="02010600030101010101" pitchFamily="2" charset="-122"/>
                        </a:rPr>
                        <a:t>第十四</a:t>
                      </a:r>
                      <a:r>
                        <a:rPr sz="2400" b="1" dirty="0">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a:txBody>
                  <a:tcPr marL="0" marR="0" marT="0" marB="0"/>
                </a:tc>
                <a:tc>
                  <a:txBody>
                    <a:bodyPr/>
                    <a:lstStyle/>
                    <a:p>
                      <a:pPr marL="77470" marR="946785" indent="-1270">
                        <a:lnSpc>
                          <a:spcPct val="100000"/>
                        </a:lnSpc>
                      </a:pPr>
                      <a:r>
                        <a:rPr sz="2400" b="1" spc="10" dirty="0">
                          <a:latin typeface="宋体" panose="02010600030101010101" pitchFamily="2" charset="-122"/>
                          <a:cs typeface="宋体" panose="02010600030101010101" pitchFamily="2" charset="-122"/>
                        </a:rPr>
                        <a:t>中介组织服</a:t>
                      </a:r>
                      <a:r>
                        <a:rPr sz="2400" b="1" dirty="0">
                          <a:latin typeface="宋体" panose="02010600030101010101" pitchFamily="2" charset="-122"/>
                          <a:cs typeface="宋体" panose="02010600030101010101" pitchFamily="2" charset="-122"/>
                        </a:rPr>
                        <a:t>务 </a:t>
                      </a:r>
                      <a:r>
                        <a:rPr sz="2400" b="1" spc="10" dirty="0">
                          <a:latin typeface="宋体" panose="02010600030101010101" pitchFamily="2" charset="-122"/>
                          <a:cs typeface="宋体" panose="02010600030101010101" pitchFamily="2" charset="-122"/>
                        </a:rPr>
                        <a:t>事故责任追</a:t>
                      </a:r>
                      <a:r>
                        <a:rPr sz="2400" b="1" dirty="0">
                          <a:latin typeface="宋体" panose="02010600030101010101" pitchFamily="2" charset="-122"/>
                          <a:cs typeface="宋体" panose="02010600030101010101" pitchFamily="2" charset="-122"/>
                        </a:rPr>
                        <a:t>究</a:t>
                      </a:r>
                      <a:endParaRPr sz="2400">
                        <a:latin typeface="宋体" panose="02010600030101010101" pitchFamily="2" charset="-122"/>
                        <a:cs typeface="宋体" panose="02010600030101010101" pitchFamily="2" charset="-122"/>
                      </a:endParaRPr>
                    </a:p>
                  </a:txBody>
                  <a:tcPr marL="0" marR="0" marT="0" marB="0"/>
                </a:tc>
                <a:extLst>
                  <a:ext uri="{0D108BD9-81ED-4DB2-BD59-A6C34878D82A}">
                    <a16:rowId xmlns:a16="http://schemas.microsoft.com/office/drawing/2014/main" val="10003"/>
                  </a:ext>
                </a:extLst>
              </a:tr>
              <a:tr h="438785">
                <a:tc>
                  <a:txBody>
                    <a:bodyPr/>
                    <a:lstStyle/>
                    <a:p>
                      <a:pPr marL="34925">
                        <a:lnSpc>
                          <a:spcPct val="100000"/>
                        </a:lnSpc>
                      </a:pPr>
                      <a:r>
                        <a:rPr sz="2400" b="1" spc="10" dirty="0">
                          <a:latin typeface="宋体" panose="02010600030101010101" pitchFamily="2" charset="-122"/>
                          <a:cs typeface="宋体" panose="02010600030101010101" pitchFamily="2" charset="-122"/>
                        </a:rPr>
                        <a:t>第七</a:t>
                      </a:r>
                      <a:r>
                        <a:rPr sz="2400" b="1" dirty="0">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a:txBody>
                  <a:tcPr marL="0" marR="0" marT="0" marB="0"/>
                </a:tc>
                <a:tc>
                  <a:txBody>
                    <a:bodyPr/>
                    <a:lstStyle/>
                    <a:p>
                      <a:pPr marL="76835">
                        <a:lnSpc>
                          <a:spcPct val="100000"/>
                        </a:lnSpc>
                      </a:pPr>
                      <a:r>
                        <a:rPr sz="2400" b="1" spc="10" dirty="0">
                          <a:latin typeface="宋体" panose="02010600030101010101" pitchFamily="2" charset="-122"/>
                          <a:cs typeface="宋体" panose="02010600030101010101" pitchFamily="2" charset="-122"/>
                        </a:rPr>
                        <a:t>工会作</a:t>
                      </a:r>
                      <a:r>
                        <a:rPr sz="2400" b="1" dirty="0">
                          <a:latin typeface="宋体" panose="02010600030101010101" pitchFamily="2" charset="-122"/>
                          <a:cs typeface="宋体" panose="02010600030101010101" pitchFamily="2" charset="-122"/>
                        </a:rPr>
                        <a:t>用</a:t>
                      </a:r>
                      <a:endParaRPr sz="2400">
                        <a:latin typeface="宋体" panose="02010600030101010101" pitchFamily="2" charset="-122"/>
                        <a:cs typeface="宋体" panose="02010600030101010101" pitchFamily="2" charset="-122"/>
                      </a:endParaRPr>
                    </a:p>
                  </a:txBody>
                  <a:tcPr marL="0" marR="0" marT="0" marB="0"/>
                </a:tc>
                <a:tc>
                  <a:txBody>
                    <a:bodyPr/>
                    <a:lstStyle/>
                    <a:p>
                      <a:pPr marL="463550">
                        <a:lnSpc>
                          <a:spcPct val="100000"/>
                        </a:lnSpc>
                      </a:pPr>
                      <a:r>
                        <a:rPr sz="2400" b="1" spc="10" dirty="0">
                          <a:latin typeface="宋体" panose="02010600030101010101" pitchFamily="2" charset="-122"/>
                          <a:cs typeface="宋体" panose="02010600030101010101" pitchFamily="2" charset="-122"/>
                        </a:rPr>
                        <a:t>第十五</a:t>
                      </a:r>
                      <a:r>
                        <a:rPr sz="2400" b="1" dirty="0">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a:txBody>
                  <a:tcPr marL="0" marR="0" marT="0" marB="0"/>
                </a:tc>
                <a:tc>
                  <a:txBody>
                    <a:bodyPr/>
                    <a:lstStyle/>
                    <a:p>
                      <a:pPr marL="77470">
                        <a:lnSpc>
                          <a:spcPct val="100000"/>
                        </a:lnSpc>
                      </a:pPr>
                      <a:r>
                        <a:rPr sz="2400" b="1" spc="10" dirty="0">
                          <a:latin typeface="宋体" panose="02010600030101010101" pitchFamily="2" charset="-122"/>
                          <a:cs typeface="宋体" panose="02010600030101010101" pitchFamily="2" charset="-122"/>
                        </a:rPr>
                        <a:t>安全科</a:t>
                      </a:r>
                      <a:r>
                        <a:rPr sz="2400" b="1" dirty="0">
                          <a:latin typeface="宋体" panose="02010600030101010101" pitchFamily="2" charset="-122"/>
                          <a:cs typeface="宋体" panose="02010600030101010101" pitchFamily="2" charset="-122"/>
                        </a:rPr>
                        <a:t>技</a:t>
                      </a:r>
                      <a:endParaRPr sz="2400">
                        <a:latin typeface="宋体" panose="02010600030101010101" pitchFamily="2" charset="-122"/>
                        <a:cs typeface="宋体" panose="02010600030101010101" pitchFamily="2" charset="-122"/>
                      </a:endParaRPr>
                    </a:p>
                  </a:txBody>
                  <a:tcPr marL="0" marR="0" marT="0" marB="0"/>
                </a:tc>
                <a:extLst>
                  <a:ext uri="{0D108BD9-81ED-4DB2-BD59-A6C34878D82A}">
                    <a16:rowId xmlns:a16="http://schemas.microsoft.com/office/drawing/2014/main" val="10004"/>
                  </a:ext>
                </a:extLst>
              </a:tr>
              <a:tr h="435292">
                <a:tc>
                  <a:txBody>
                    <a:bodyPr/>
                    <a:lstStyle/>
                    <a:p>
                      <a:pPr marL="34925">
                        <a:lnSpc>
                          <a:spcPct val="100000"/>
                        </a:lnSpc>
                      </a:pPr>
                      <a:r>
                        <a:rPr sz="2400" b="1" spc="10" dirty="0">
                          <a:latin typeface="宋体" panose="02010600030101010101" pitchFamily="2" charset="-122"/>
                          <a:cs typeface="宋体" panose="02010600030101010101" pitchFamily="2" charset="-122"/>
                        </a:rPr>
                        <a:t>第八</a:t>
                      </a:r>
                      <a:r>
                        <a:rPr sz="2400" b="1" dirty="0">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a:txBody>
                  <a:tcPr marL="0" marR="0" marT="0" marB="0"/>
                </a:tc>
                <a:tc>
                  <a:txBody>
                    <a:bodyPr/>
                    <a:lstStyle/>
                    <a:p>
                      <a:pPr marL="76835">
                        <a:lnSpc>
                          <a:spcPct val="100000"/>
                        </a:lnSpc>
                      </a:pPr>
                      <a:r>
                        <a:rPr sz="2400" b="1" spc="10" dirty="0">
                          <a:latin typeface="宋体" panose="02010600030101010101" pitchFamily="2" charset="-122"/>
                          <a:cs typeface="宋体" panose="02010600030101010101" pitchFamily="2" charset="-122"/>
                        </a:rPr>
                        <a:t>政府职</a:t>
                      </a:r>
                      <a:r>
                        <a:rPr sz="2400" b="1" dirty="0">
                          <a:latin typeface="宋体" panose="02010600030101010101" pitchFamily="2" charset="-122"/>
                          <a:cs typeface="宋体" panose="02010600030101010101" pitchFamily="2" charset="-122"/>
                        </a:rPr>
                        <a:t>责</a:t>
                      </a:r>
                      <a:endParaRPr sz="2400">
                        <a:latin typeface="宋体" panose="02010600030101010101" pitchFamily="2" charset="-122"/>
                        <a:cs typeface="宋体" panose="02010600030101010101" pitchFamily="2" charset="-122"/>
                      </a:endParaRPr>
                    </a:p>
                  </a:txBody>
                  <a:tcPr marL="0" marR="0" marT="0" marB="0"/>
                </a:tc>
                <a:tc>
                  <a:txBody>
                    <a:bodyPr/>
                    <a:lstStyle/>
                    <a:p>
                      <a:pPr marL="463550">
                        <a:lnSpc>
                          <a:spcPct val="100000"/>
                        </a:lnSpc>
                      </a:pPr>
                      <a:r>
                        <a:rPr sz="2400" b="1" spc="10" dirty="0">
                          <a:latin typeface="宋体" panose="02010600030101010101" pitchFamily="2" charset="-122"/>
                          <a:cs typeface="宋体" panose="02010600030101010101" pitchFamily="2" charset="-122"/>
                        </a:rPr>
                        <a:t>第十六</a:t>
                      </a:r>
                      <a:r>
                        <a:rPr sz="2400" b="1" dirty="0">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a:txBody>
                  <a:tcPr marL="0" marR="0" marT="0" marB="0"/>
                </a:tc>
                <a:tc>
                  <a:txBody>
                    <a:bodyPr/>
                    <a:lstStyle/>
                    <a:p>
                      <a:pPr marL="77470">
                        <a:lnSpc>
                          <a:spcPct val="100000"/>
                        </a:lnSpc>
                      </a:pPr>
                      <a:r>
                        <a:rPr sz="2400" b="1" spc="10" dirty="0">
                          <a:latin typeface="宋体" panose="02010600030101010101" pitchFamily="2" charset="-122"/>
                          <a:cs typeface="宋体" panose="02010600030101010101" pitchFamily="2" charset="-122"/>
                        </a:rPr>
                        <a:t>安全奖</a:t>
                      </a:r>
                      <a:r>
                        <a:rPr sz="2400" b="1" dirty="0">
                          <a:latin typeface="宋体" panose="02010600030101010101" pitchFamily="2" charset="-122"/>
                          <a:cs typeface="宋体" panose="02010600030101010101" pitchFamily="2" charset="-122"/>
                        </a:rPr>
                        <a:t>励</a:t>
                      </a:r>
                      <a:endParaRPr sz="2400">
                        <a:latin typeface="宋体" panose="02010600030101010101" pitchFamily="2" charset="-122"/>
                        <a:cs typeface="宋体" panose="02010600030101010101" pitchFamily="2" charset="-122"/>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16635">
              <a:lnSpc>
                <a:spcPts val="4205"/>
              </a:lnSpc>
            </a:pPr>
            <a:r>
              <a:rPr b="0" dirty="0">
                <a:latin typeface="宋体" panose="02010600030101010101" pitchFamily="2" charset="-122"/>
                <a:cs typeface="宋体" panose="02010600030101010101" pitchFamily="2" charset="-122"/>
              </a:rPr>
              <a:t>中华人民共和国安全生产法</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55</a:t>
            </a:fld>
            <a:endParaRPr spc="-5" dirty="0">
              <a:solidFill>
                <a:srgbClr val="FFFF00"/>
              </a:solidFill>
            </a:endParaRPr>
          </a:p>
        </p:txBody>
      </p:sp>
      <p:sp>
        <p:nvSpPr>
          <p:cNvPr id="3" name="object 3"/>
          <p:cNvSpPr txBox="1"/>
          <p:nvPr/>
        </p:nvSpPr>
        <p:spPr>
          <a:xfrm>
            <a:off x="78739" y="1354137"/>
            <a:ext cx="2501900" cy="345440"/>
          </a:xfrm>
          <a:prstGeom prst="rect">
            <a:avLst/>
          </a:prstGeom>
        </p:spPr>
        <p:txBody>
          <a:bodyPr vert="horz" wrap="square" lIns="0" tIns="0" rIns="0" bIns="0" rtlCol="0">
            <a:spAutoFit/>
          </a:bodyPr>
          <a:lstStyle/>
          <a:p>
            <a:pPr marL="12700">
              <a:lnSpc>
                <a:spcPct val="100000"/>
              </a:lnSpc>
              <a:tabLst>
                <a:tab pos="354965" algn="l"/>
              </a:tabLst>
            </a:pPr>
            <a:r>
              <a:rPr sz="2400" dirty="0">
                <a:solidFill>
                  <a:srgbClr val="FF0000"/>
                </a:solidFill>
                <a:latin typeface="Arial" panose="020B0604020202020204"/>
                <a:cs typeface="Arial" panose="020B0604020202020204"/>
              </a:rPr>
              <a:t>•	</a:t>
            </a:r>
            <a:r>
              <a:rPr sz="2400" dirty="0">
                <a:solidFill>
                  <a:srgbClr val="FF0000"/>
                </a:solidFill>
                <a:latin typeface="黑体" panose="02010609060101010101" charset="-122"/>
                <a:cs typeface="黑体" panose="02010609060101010101" charset="-122"/>
              </a:rPr>
              <a:t>第一条立法目的</a:t>
            </a:r>
            <a:endParaRPr sz="2400">
              <a:latin typeface="黑体" panose="02010609060101010101" charset="-122"/>
              <a:cs typeface="黑体" panose="02010609060101010101" charset="-122"/>
            </a:endParaRPr>
          </a:p>
        </p:txBody>
      </p:sp>
      <p:sp>
        <p:nvSpPr>
          <p:cNvPr id="4" name="object 4"/>
          <p:cNvSpPr txBox="1"/>
          <p:nvPr/>
        </p:nvSpPr>
        <p:spPr>
          <a:xfrm>
            <a:off x="2860039" y="1354137"/>
            <a:ext cx="5207000" cy="330200"/>
          </a:xfrm>
          <a:prstGeom prst="rect">
            <a:avLst/>
          </a:prstGeom>
        </p:spPr>
        <p:txBody>
          <a:bodyPr vert="horz" wrap="square" lIns="0" tIns="0" rIns="0" bIns="0" rtlCol="0">
            <a:spAutoFit/>
          </a:bodyPr>
          <a:lstStyle/>
          <a:p>
            <a:pPr marL="12700">
              <a:lnSpc>
                <a:spcPts val="2840"/>
              </a:lnSpc>
            </a:pPr>
            <a:r>
              <a:rPr sz="2400" dirty="0">
                <a:latin typeface="黑体" panose="02010609060101010101" charset="-122"/>
                <a:cs typeface="黑体" panose="02010609060101010101" charset="-122"/>
              </a:rPr>
              <a:t>为加强安全生产</a:t>
            </a:r>
            <a:r>
              <a:rPr sz="2400" dirty="0">
                <a:solidFill>
                  <a:srgbClr val="FF0000"/>
                </a:solidFill>
                <a:latin typeface="黑体" panose="02010609060101010101" charset="-122"/>
                <a:cs typeface="黑体" panose="02010609060101010101" charset="-122"/>
              </a:rPr>
              <a:t>工作</a:t>
            </a:r>
            <a:r>
              <a:rPr sz="2400" dirty="0">
                <a:latin typeface="黑体" panose="02010609060101010101" charset="-122"/>
                <a:cs typeface="黑体" panose="02010609060101010101" charset="-122"/>
              </a:rPr>
              <a:t>，防止和减少生产</a:t>
            </a:r>
            <a:endParaRPr sz="2400">
              <a:latin typeface="黑体" panose="02010609060101010101" charset="-122"/>
              <a:cs typeface="黑体" panose="02010609060101010101" charset="-122"/>
            </a:endParaRPr>
          </a:p>
        </p:txBody>
      </p:sp>
      <p:sp>
        <p:nvSpPr>
          <p:cNvPr id="5" name="object 5"/>
          <p:cNvSpPr txBox="1"/>
          <p:nvPr/>
        </p:nvSpPr>
        <p:spPr>
          <a:xfrm>
            <a:off x="78739" y="1902777"/>
            <a:ext cx="7988300" cy="3768090"/>
          </a:xfrm>
          <a:prstGeom prst="rect">
            <a:avLst/>
          </a:prstGeom>
        </p:spPr>
        <p:txBody>
          <a:bodyPr vert="horz" wrap="square" lIns="0" tIns="0" rIns="0" bIns="0" rtlCol="0">
            <a:spAutoFit/>
          </a:bodyPr>
          <a:lstStyle/>
          <a:p>
            <a:pPr marL="355600" marR="5080">
              <a:lnSpc>
                <a:spcPct val="150000"/>
              </a:lnSpc>
            </a:pPr>
            <a:r>
              <a:rPr sz="2400" dirty="0">
                <a:latin typeface="黑体" panose="02010609060101010101" charset="-122"/>
                <a:cs typeface="黑体" panose="02010609060101010101" charset="-122"/>
              </a:rPr>
              <a:t>安全事故，保障人民群众生命和财产安全，促进经济</a:t>
            </a:r>
            <a:r>
              <a:rPr sz="2400" dirty="0">
                <a:solidFill>
                  <a:srgbClr val="FF0000"/>
                </a:solidFill>
                <a:latin typeface="黑体" panose="02010609060101010101" charset="-122"/>
                <a:cs typeface="黑体" panose="02010609060101010101" charset="-122"/>
              </a:rPr>
              <a:t>社会 持续健康</a:t>
            </a:r>
            <a:r>
              <a:rPr sz="2400" dirty="0">
                <a:latin typeface="黑体" panose="02010609060101010101" charset="-122"/>
                <a:cs typeface="黑体" panose="02010609060101010101" charset="-122"/>
              </a:rPr>
              <a:t>发展，制定本法。</a:t>
            </a:r>
            <a:endParaRPr sz="2400">
              <a:latin typeface="黑体" panose="02010609060101010101" charset="-122"/>
              <a:cs typeface="黑体" panose="02010609060101010101" charset="-122"/>
            </a:endParaRPr>
          </a:p>
          <a:p>
            <a:pPr>
              <a:lnSpc>
                <a:spcPct val="100000"/>
              </a:lnSpc>
            </a:pPr>
            <a:endParaRPr sz="2400">
              <a:latin typeface="Times New Roman" panose="02020603050405020304"/>
              <a:cs typeface="Times New Roman" panose="02020603050405020304"/>
            </a:endParaRPr>
          </a:p>
          <a:p>
            <a:pPr>
              <a:lnSpc>
                <a:spcPct val="100000"/>
              </a:lnSpc>
              <a:spcBef>
                <a:spcPts val="5"/>
              </a:spcBef>
            </a:pPr>
            <a:endParaRPr sz="2350">
              <a:latin typeface="Times New Roman" panose="02020603050405020304"/>
              <a:cs typeface="Times New Roman" panose="02020603050405020304"/>
            </a:endParaRPr>
          </a:p>
          <a:p>
            <a:pPr marL="355600" marR="5080" indent="-342900" algn="just">
              <a:lnSpc>
                <a:spcPct val="150000"/>
              </a:lnSpc>
            </a:pPr>
            <a:r>
              <a:rPr sz="2400" dirty="0">
                <a:latin typeface="Arial" panose="020B0604020202020204"/>
                <a:cs typeface="Arial" panose="020B0604020202020204"/>
              </a:rPr>
              <a:t>•  </a:t>
            </a:r>
            <a:r>
              <a:rPr sz="2400" spc="-145" dirty="0">
                <a:latin typeface="Arial" panose="020B0604020202020204"/>
                <a:cs typeface="Arial" panose="020B0604020202020204"/>
              </a:rPr>
              <a:t> </a:t>
            </a:r>
            <a:r>
              <a:rPr sz="2400" dirty="0">
                <a:latin typeface="黑体" panose="02010609060101010101" charset="-122"/>
                <a:cs typeface="黑体" panose="02010609060101010101" charset="-122"/>
              </a:rPr>
              <a:t>一是</a:t>
            </a:r>
            <a:r>
              <a:rPr sz="2400" dirty="0">
                <a:solidFill>
                  <a:srgbClr val="FF0000"/>
                </a:solidFill>
                <a:latin typeface="黑体" panose="02010609060101010101" charset="-122"/>
                <a:cs typeface="黑体" panose="02010609060101010101" charset="-122"/>
              </a:rPr>
              <a:t>安全生产工作层次大大提升</a:t>
            </a:r>
            <a:r>
              <a:rPr sz="2400" dirty="0">
                <a:latin typeface="黑体" panose="02010609060101010101" charset="-122"/>
                <a:cs typeface="黑体" panose="02010609060101010101" charset="-122"/>
              </a:rPr>
              <a:t>，不再局限于安全生产领 域，而是社会管理和社会建设的范畴。二是暗示</a:t>
            </a:r>
            <a:r>
              <a:rPr sz="2400" dirty="0">
                <a:solidFill>
                  <a:srgbClr val="FF0000"/>
                </a:solidFill>
                <a:latin typeface="黑体" panose="02010609060101010101" charset="-122"/>
                <a:cs typeface="黑体" panose="02010609060101010101" charset="-122"/>
              </a:rPr>
              <a:t>安全生产 已纳入国家经济和社会发展的大格局，</a:t>
            </a:r>
            <a:r>
              <a:rPr sz="2400" dirty="0">
                <a:latin typeface="黑体" panose="02010609060101010101" charset="-122"/>
                <a:cs typeface="黑体" panose="02010609060101010101" charset="-122"/>
              </a:rPr>
              <a:t>发展必须以安全为 基本前提和保障。</a:t>
            </a:r>
            <a:endParaRPr sz="2400">
              <a:latin typeface="黑体" panose="02010609060101010101" charset="-122"/>
              <a:cs typeface="黑体" panose="02010609060101010101"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8760" y="0"/>
            <a:ext cx="6126479" cy="6858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188719"/>
            <a:ext cx="5349240" cy="54864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600700" y="1143000"/>
            <a:ext cx="3543300" cy="4924044"/>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56</a:t>
            </a:fld>
            <a:endParaRPr spc="-5" dirty="0">
              <a:solidFill>
                <a:srgbClr val="FFFF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7240" y="45719"/>
            <a:ext cx="7589520" cy="59435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8600" y="1097280"/>
            <a:ext cx="8915400" cy="544068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57</a:t>
            </a:fld>
            <a:endParaRPr spc="-5" dirty="0">
              <a:solidFill>
                <a:srgbClr val="FFFF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1480" y="1005839"/>
            <a:ext cx="8046720" cy="77723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74320" y="1920239"/>
            <a:ext cx="8092440" cy="493776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77240" y="45719"/>
            <a:ext cx="7589520" cy="594359"/>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58</a:t>
            </a:fld>
            <a:endParaRPr spc="-5" dirty="0">
              <a:solidFill>
                <a:srgbClr val="FFFF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54480" y="45719"/>
            <a:ext cx="6035040" cy="59435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19" y="1417319"/>
            <a:ext cx="6217920" cy="374904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843783" y="2852927"/>
            <a:ext cx="977265" cy="216535"/>
          </a:xfrm>
          <a:custGeom>
            <a:avLst/>
            <a:gdLst/>
            <a:ahLst/>
            <a:cxnLst/>
            <a:rect l="l" t="t" r="r" b="b"/>
            <a:pathLst>
              <a:path w="977264" h="216535">
                <a:moveTo>
                  <a:pt x="731519" y="216408"/>
                </a:moveTo>
                <a:lnTo>
                  <a:pt x="731519" y="161544"/>
                </a:lnTo>
                <a:lnTo>
                  <a:pt x="0" y="161544"/>
                </a:lnTo>
                <a:lnTo>
                  <a:pt x="0" y="53340"/>
                </a:lnTo>
                <a:lnTo>
                  <a:pt x="731519" y="53340"/>
                </a:lnTo>
                <a:lnTo>
                  <a:pt x="731519" y="0"/>
                </a:lnTo>
                <a:lnTo>
                  <a:pt x="976883" y="108204"/>
                </a:lnTo>
                <a:lnTo>
                  <a:pt x="731519" y="216408"/>
                </a:lnTo>
                <a:close/>
              </a:path>
            </a:pathLst>
          </a:custGeom>
          <a:solidFill>
            <a:srgbClr val="FFFFFF"/>
          </a:solidFill>
        </p:spPr>
        <p:txBody>
          <a:bodyPr wrap="square" lIns="0" tIns="0" rIns="0" bIns="0" rtlCol="0"/>
          <a:lstStyle/>
          <a:p>
            <a:endParaRPr/>
          </a:p>
        </p:txBody>
      </p:sp>
      <p:sp>
        <p:nvSpPr>
          <p:cNvPr id="5" name="object 5"/>
          <p:cNvSpPr/>
          <p:nvPr/>
        </p:nvSpPr>
        <p:spPr>
          <a:xfrm>
            <a:off x="2839046" y="2845625"/>
            <a:ext cx="993140" cy="231140"/>
          </a:xfrm>
          <a:custGeom>
            <a:avLst/>
            <a:gdLst/>
            <a:ahLst/>
            <a:cxnLst/>
            <a:rect l="l" t="t" r="r" b="b"/>
            <a:pathLst>
              <a:path w="993139" h="231139">
                <a:moveTo>
                  <a:pt x="732231" y="61290"/>
                </a:moveTo>
                <a:lnTo>
                  <a:pt x="732231" y="0"/>
                </a:lnTo>
                <a:lnTo>
                  <a:pt x="748770" y="7315"/>
                </a:lnTo>
                <a:lnTo>
                  <a:pt x="741756" y="7315"/>
                </a:lnTo>
                <a:lnTo>
                  <a:pt x="735063" y="11671"/>
                </a:lnTo>
                <a:lnTo>
                  <a:pt x="741756" y="14631"/>
                </a:lnTo>
                <a:lnTo>
                  <a:pt x="741756" y="56527"/>
                </a:lnTo>
                <a:lnTo>
                  <a:pt x="736993" y="56527"/>
                </a:lnTo>
                <a:lnTo>
                  <a:pt x="732231" y="61290"/>
                </a:lnTo>
                <a:close/>
              </a:path>
              <a:path w="993139" h="231139">
                <a:moveTo>
                  <a:pt x="741756" y="14631"/>
                </a:moveTo>
                <a:lnTo>
                  <a:pt x="735063" y="11671"/>
                </a:lnTo>
                <a:lnTo>
                  <a:pt x="741756" y="7315"/>
                </a:lnTo>
                <a:lnTo>
                  <a:pt x="741756" y="14631"/>
                </a:lnTo>
                <a:close/>
              </a:path>
              <a:path w="993139" h="231139">
                <a:moveTo>
                  <a:pt x="969295" y="115265"/>
                </a:moveTo>
                <a:lnTo>
                  <a:pt x="741756" y="14631"/>
                </a:lnTo>
                <a:lnTo>
                  <a:pt x="741756" y="7315"/>
                </a:lnTo>
                <a:lnTo>
                  <a:pt x="748770" y="7315"/>
                </a:lnTo>
                <a:lnTo>
                  <a:pt x="982998" y="110909"/>
                </a:lnTo>
                <a:lnTo>
                  <a:pt x="979144" y="110909"/>
                </a:lnTo>
                <a:lnTo>
                  <a:pt x="969295" y="115265"/>
                </a:lnTo>
                <a:close/>
              </a:path>
              <a:path w="993139" h="231139">
                <a:moveTo>
                  <a:pt x="732231" y="174002"/>
                </a:moveTo>
                <a:lnTo>
                  <a:pt x="0" y="174002"/>
                </a:lnTo>
                <a:lnTo>
                  <a:pt x="0" y="56527"/>
                </a:lnTo>
                <a:lnTo>
                  <a:pt x="732231" y="56527"/>
                </a:lnTo>
                <a:lnTo>
                  <a:pt x="732231" y="61290"/>
                </a:lnTo>
                <a:lnTo>
                  <a:pt x="9525" y="61290"/>
                </a:lnTo>
                <a:lnTo>
                  <a:pt x="4762" y="66052"/>
                </a:lnTo>
                <a:lnTo>
                  <a:pt x="9525" y="66052"/>
                </a:lnTo>
                <a:lnTo>
                  <a:pt x="9525" y="164477"/>
                </a:lnTo>
                <a:lnTo>
                  <a:pt x="4762" y="164477"/>
                </a:lnTo>
                <a:lnTo>
                  <a:pt x="9525" y="169240"/>
                </a:lnTo>
                <a:lnTo>
                  <a:pt x="732231" y="169240"/>
                </a:lnTo>
                <a:lnTo>
                  <a:pt x="732231" y="174002"/>
                </a:lnTo>
                <a:close/>
              </a:path>
              <a:path w="993139" h="231139">
                <a:moveTo>
                  <a:pt x="741756" y="66052"/>
                </a:moveTo>
                <a:lnTo>
                  <a:pt x="9525" y="66052"/>
                </a:lnTo>
                <a:lnTo>
                  <a:pt x="9525" y="61290"/>
                </a:lnTo>
                <a:lnTo>
                  <a:pt x="732231" y="61290"/>
                </a:lnTo>
                <a:lnTo>
                  <a:pt x="736993" y="56527"/>
                </a:lnTo>
                <a:lnTo>
                  <a:pt x="741756" y="56527"/>
                </a:lnTo>
                <a:lnTo>
                  <a:pt x="741756" y="66052"/>
                </a:lnTo>
                <a:close/>
              </a:path>
              <a:path w="993139" h="231139">
                <a:moveTo>
                  <a:pt x="9525" y="66052"/>
                </a:moveTo>
                <a:lnTo>
                  <a:pt x="4762" y="66052"/>
                </a:lnTo>
                <a:lnTo>
                  <a:pt x="9525" y="61290"/>
                </a:lnTo>
                <a:lnTo>
                  <a:pt x="9525" y="66052"/>
                </a:lnTo>
                <a:close/>
              </a:path>
              <a:path w="993139" h="231139">
                <a:moveTo>
                  <a:pt x="979144" y="119621"/>
                </a:moveTo>
                <a:lnTo>
                  <a:pt x="969295" y="115265"/>
                </a:lnTo>
                <a:lnTo>
                  <a:pt x="979144" y="110909"/>
                </a:lnTo>
                <a:lnTo>
                  <a:pt x="979144" y="119621"/>
                </a:lnTo>
                <a:close/>
              </a:path>
              <a:path w="993139" h="231139">
                <a:moveTo>
                  <a:pt x="982998" y="119621"/>
                </a:moveTo>
                <a:lnTo>
                  <a:pt x="979144" y="119621"/>
                </a:lnTo>
                <a:lnTo>
                  <a:pt x="979144" y="110909"/>
                </a:lnTo>
                <a:lnTo>
                  <a:pt x="982998" y="110909"/>
                </a:lnTo>
                <a:lnTo>
                  <a:pt x="992847" y="115265"/>
                </a:lnTo>
                <a:lnTo>
                  <a:pt x="982998" y="119621"/>
                </a:lnTo>
                <a:close/>
              </a:path>
              <a:path w="993139" h="231139">
                <a:moveTo>
                  <a:pt x="748770" y="223215"/>
                </a:moveTo>
                <a:lnTo>
                  <a:pt x="741756" y="223215"/>
                </a:lnTo>
                <a:lnTo>
                  <a:pt x="741756" y="215899"/>
                </a:lnTo>
                <a:lnTo>
                  <a:pt x="969295" y="115265"/>
                </a:lnTo>
                <a:lnTo>
                  <a:pt x="979144" y="119621"/>
                </a:lnTo>
                <a:lnTo>
                  <a:pt x="982998" y="119621"/>
                </a:lnTo>
                <a:lnTo>
                  <a:pt x="748770" y="223215"/>
                </a:lnTo>
                <a:close/>
              </a:path>
              <a:path w="993139" h="231139">
                <a:moveTo>
                  <a:pt x="9525" y="169240"/>
                </a:moveTo>
                <a:lnTo>
                  <a:pt x="4762" y="164477"/>
                </a:lnTo>
                <a:lnTo>
                  <a:pt x="9525" y="164477"/>
                </a:lnTo>
                <a:lnTo>
                  <a:pt x="9525" y="169240"/>
                </a:lnTo>
                <a:close/>
              </a:path>
              <a:path w="993139" h="231139">
                <a:moveTo>
                  <a:pt x="741756" y="174002"/>
                </a:moveTo>
                <a:lnTo>
                  <a:pt x="736993" y="174002"/>
                </a:lnTo>
                <a:lnTo>
                  <a:pt x="732231" y="169240"/>
                </a:lnTo>
                <a:lnTo>
                  <a:pt x="9525" y="169240"/>
                </a:lnTo>
                <a:lnTo>
                  <a:pt x="9525" y="164477"/>
                </a:lnTo>
                <a:lnTo>
                  <a:pt x="741756" y="164477"/>
                </a:lnTo>
                <a:lnTo>
                  <a:pt x="741756" y="174002"/>
                </a:lnTo>
                <a:close/>
              </a:path>
              <a:path w="993139" h="231139">
                <a:moveTo>
                  <a:pt x="732231" y="230530"/>
                </a:moveTo>
                <a:lnTo>
                  <a:pt x="732231" y="169240"/>
                </a:lnTo>
                <a:lnTo>
                  <a:pt x="736993" y="174002"/>
                </a:lnTo>
                <a:lnTo>
                  <a:pt x="741756" y="174002"/>
                </a:lnTo>
                <a:lnTo>
                  <a:pt x="741756" y="215899"/>
                </a:lnTo>
                <a:lnTo>
                  <a:pt x="735063" y="218859"/>
                </a:lnTo>
                <a:lnTo>
                  <a:pt x="741756" y="223215"/>
                </a:lnTo>
                <a:lnTo>
                  <a:pt x="748770" y="223215"/>
                </a:lnTo>
                <a:lnTo>
                  <a:pt x="732231" y="230530"/>
                </a:lnTo>
                <a:close/>
              </a:path>
              <a:path w="993139" h="231139">
                <a:moveTo>
                  <a:pt x="741756" y="223215"/>
                </a:moveTo>
                <a:lnTo>
                  <a:pt x="735063" y="218859"/>
                </a:lnTo>
                <a:lnTo>
                  <a:pt x="741756" y="215899"/>
                </a:lnTo>
                <a:lnTo>
                  <a:pt x="741756" y="223215"/>
                </a:lnTo>
                <a:close/>
              </a:path>
            </a:pathLst>
          </a:custGeom>
          <a:solidFill>
            <a:srgbClr val="000000"/>
          </a:solidFill>
        </p:spPr>
        <p:txBody>
          <a:bodyPr wrap="square" lIns="0" tIns="0" rIns="0" bIns="0" rtlCol="0"/>
          <a:lstStyle/>
          <a:p>
            <a:endParaRPr/>
          </a:p>
        </p:txBody>
      </p:sp>
      <p:sp>
        <p:nvSpPr>
          <p:cNvPr id="6" name="object 6"/>
          <p:cNvSpPr/>
          <p:nvPr/>
        </p:nvSpPr>
        <p:spPr>
          <a:xfrm>
            <a:off x="2772155" y="4148328"/>
            <a:ext cx="975360" cy="216535"/>
          </a:xfrm>
          <a:custGeom>
            <a:avLst/>
            <a:gdLst/>
            <a:ahLst/>
            <a:cxnLst/>
            <a:rect l="l" t="t" r="r" b="b"/>
            <a:pathLst>
              <a:path w="975360" h="216535">
                <a:moveTo>
                  <a:pt x="731519" y="216408"/>
                </a:moveTo>
                <a:lnTo>
                  <a:pt x="731519" y="163068"/>
                </a:lnTo>
                <a:lnTo>
                  <a:pt x="0" y="163068"/>
                </a:lnTo>
                <a:lnTo>
                  <a:pt x="0" y="54863"/>
                </a:lnTo>
                <a:lnTo>
                  <a:pt x="731519" y="54863"/>
                </a:lnTo>
                <a:lnTo>
                  <a:pt x="731519" y="0"/>
                </a:lnTo>
                <a:lnTo>
                  <a:pt x="975359" y="108204"/>
                </a:lnTo>
                <a:lnTo>
                  <a:pt x="731519" y="216408"/>
                </a:lnTo>
                <a:close/>
              </a:path>
            </a:pathLst>
          </a:custGeom>
          <a:solidFill>
            <a:srgbClr val="FFFFFF"/>
          </a:solidFill>
        </p:spPr>
        <p:txBody>
          <a:bodyPr wrap="square" lIns="0" tIns="0" rIns="0" bIns="0" rtlCol="0"/>
          <a:lstStyle/>
          <a:p>
            <a:endParaRPr/>
          </a:p>
        </p:txBody>
      </p:sp>
      <p:sp>
        <p:nvSpPr>
          <p:cNvPr id="7" name="object 7"/>
          <p:cNvSpPr/>
          <p:nvPr/>
        </p:nvSpPr>
        <p:spPr>
          <a:xfrm>
            <a:off x="2767037" y="4141761"/>
            <a:ext cx="993140" cy="231140"/>
          </a:xfrm>
          <a:custGeom>
            <a:avLst/>
            <a:gdLst/>
            <a:ahLst/>
            <a:cxnLst/>
            <a:rect l="l" t="t" r="r" b="b"/>
            <a:pathLst>
              <a:path w="993139" h="231139">
                <a:moveTo>
                  <a:pt x="732231" y="61290"/>
                </a:moveTo>
                <a:lnTo>
                  <a:pt x="732231" y="0"/>
                </a:lnTo>
                <a:lnTo>
                  <a:pt x="748770" y="7315"/>
                </a:lnTo>
                <a:lnTo>
                  <a:pt x="741756" y="7315"/>
                </a:lnTo>
                <a:lnTo>
                  <a:pt x="735063" y="11671"/>
                </a:lnTo>
                <a:lnTo>
                  <a:pt x="741756" y="14631"/>
                </a:lnTo>
                <a:lnTo>
                  <a:pt x="741756" y="56527"/>
                </a:lnTo>
                <a:lnTo>
                  <a:pt x="736993" y="56527"/>
                </a:lnTo>
                <a:lnTo>
                  <a:pt x="732231" y="61290"/>
                </a:lnTo>
                <a:close/>
              </a:path>
              <a:path w="993139" h="231139">
                <a:moveTo>
                  <a:pt x="741756" y="14631"/>
                </a:moveTo>
                <a:lnTo>
                  <a:pt x="735063" y="11671"/>
                </a:lnTo>
                <a:lnTo>
                  <a:pt x="741756" y="7315"/>
                </a:lnTo>
                <a:lnTo>
                  <a:pt x="741756" y="14631"/>
                </a:lnTo>
                <a:close/>
              </a:path>
              <a:path w="993139" h="231139">
                <a:moveTo>
                  <a:pt x="969295" y="115265"/>
                </a:moveTo>
                <a:lnTo>
                  <a:pt x="741756" y="14631"/>
                </a:lnTo>
                <a:lnTo>
                  <a:pt x="741756" y="7315"/>
                </a:lnTo>
                <a:lnTo>
                  <a:pt x="748770" y="7315"/>
                </a:lnTo>
                <a:lnTo>
                  <a:pt x="982998" y="110909"/>
                </a:lnTo>
                <a:lnTo>
                  <a:pt x="979144" y="110909"/>
                </a:lnTo>
                <a:lnTo>
                  <a:pt x="969295" y="115265"/>
                </a:lnTo>
                <a:close/>
              </a:path>
              <a:path w="993139" h="231139">
                <a:moveTo>
                  <a:pt x="732231" y="174002"/>
                </a:moveTo>
                <a:lnTo>
                  <a:pt x="0" y="174002"/>
                </a:lnTo>
                <a:lnTo>
                  <a:pt x="0" y="56527"/>
                </a:lnTo>
                <a:lnTo>
                  <a:pt x="732231" y="56527"/>
                </a:lnTo>
                <a:lnTo>
                  <a:pt x="732231" y="61290"/>
                </a:lnTo>
                <a:lnTo>
                  <a:pt x="9525" y="61290"/>
                </a:lnTo>
                <a:lnTo>
                  <a:pt x="4762" y="66052"/>
                </a:lnTo>
                <a:lnTo>
                  <a:pt x="9525" y="66052"/>
                </a:lnTo>
                <a:lnTo>
                  <a:pt x="9525" y="164477"/>
                </a:lnTo>
                <a:lnTo>
                  <a:pt x="4762" y="164477"/>
                </a:lnTo>
                <a:lnTo>
                  <a:pt x="9525" y="169240"/>
                </a:lnTo>
                <a:lnTo>
                  <a:pt x="732231" y="169240"/>
                </a:lnTo>
                <a:lnTo>
                  <a:pt x="732231" y="174002"/>
                </a:lnTo>
                <a:close/>
              </a:path>
              <a:path w="993139" h="231139">
                <a:moveTo>
                  <a:pt x="741756" y="66052"/>
                </a:moveTo>
                <a:lnTo>
                  <a:pt x="9525" y="66052"/>
                </a:lnTo>
                <a:lnTo>
                  <a:pt x="9525" y="61290"/>
                </a:lnTo>
                <a:lnTo>
                  <a:pt x="732231" y="61290"/>
                </a:lnTo>
                <a:lnTo>
                  <a:pt x="736993" y="56527"/>
                </a:lnTo>
                <a:lnTo>
                  <a:pt x="741756" y="56527"/>
                </a:lnTo>
                <a:lnTo>
                  <a:pt x="741756" y="66052"/>
                </a:lnTo>
                <a:close/>
              </a:path>
              <a:path w="993139" h="231139">
                <a:moveTo>
                  <a:pt x="9525" y="66052"/>
                </a:moveTo>
                <a:lnTo>
                  <a:pt x="4762" y="66052"/>
                </a:lnTo>
                <a:lnTo>
                  <a:pt x="9525" y="61290"/>
                </a:lnTo>
                <a:lnTo>
                  <a:pt x="9525" y="66052"/>
                </a:lnTo>
                <a:close/>
              </a:path>
              <a:path w="993139" h="231139">
                <a:moveTo>
                  <a:pt x="979144" y="119621"/>
                </a:moveTo>
                <a:lnTo>
                  <a:pt x="969295" y="115265"/>
                </a:lnTo>
                <a:lnTo>
                  <a:pt x="979144" y="110909"/>
                </a:lnTo>
                <a:lnTo>
                  <a:pt x="979144" y="119621"/>
                </a:lnTo>
                <a:close/>
              </a:path>
              <a:path w="993139" h="231139">
                <a:moveTo>
                  <a:pt x="982998" y="119621"/>
                </a:moveTo>
                <a:lnTo>
                  <a:pt x="979144" y="119621"/>
                </a:lnTo>
                <a:lnTo>
                  <a:pt x="979144" y="110909"/>
                </a:lnTo>
                <a:lnTo>
                  <a:pt x="982998" y="110909"/>
                </a:lnTo>
                <a:lnTo>
                  <a:pt x="992847" y="115265"/>
                </a:lnTo>
                <a:lnTo>
                  <a:pt x="982998" y="119621"/>
                </a:lnTo>
                <a:close/>
              </a:path>
              <a:path w="993139" h="231139">
                <a:moveTo>
                  <a:pt x="748770" y="223215"/>
                </a:moveTo>
                <a:lnTo>
                  <a:pt x="741756" y="223215"/>
                </a:lnTo>
                <a:lnTo>
                  <a:pt x="741756" y="215899"/>
                </a:lnTo>
                <a:lnTo>
                  <a:pt x="969295" y="115265"/>
                </a:lnTo>
                <a:lnTo>
                  <a:pt x="979144" y="119621"/>
                </a:lnTo>
                <a:lnTo>
                  <a:pt x="982998" y="119621"/>
                </a:lnTo>
                <a:lnTo>
                  <a:pt x="748770" y="223215"/>
                </a:lnTo>
                <a:close/>
              </a:path>
              <a:path w="993139" h="231139">
                <a:moveTo>
                  <a:pt x="9525" y="169240"/>
                </a:moveTo>
                <a:lnTo>
                  <a:pt x="4762" y="164477"/>
                </a:lnTo>
                <a:lnTo>
                  <a:pt x="9525" y="164477"/>
                </a:lnTo>
                <a:lnTo>
                  <a:pt x="9525" y="169240"/>
                </a:lnTo>
                <a:close/>
              </a:path>
              <a:path w="993139" h="231139">
                <a:moveTo>
                  <a:pt x="741756" y="174002"/>
                </a:moveTo>
                <a:lnTo>
                  <a:pt x="736993" y="174002"/>
                </a:lnTo>
                <a:lnTo>
                  <a:pt x="732231" y="169240"/>
                </a:lnTo>
                <a:lnTo>
                  <a:pt x="9525" y="169240"/>
                </a:lnTo>
                <a:lnTo>
                  <a:pt x="9525" y="164477"/>
                </a:lnTo>
                <a:lnTo>
                  <a:pt x="741756" y="164477"/>
                </a:lnTo>
                <a:lnTo>
                  <a:pt x="741756" y="174002"/>
                </a:lnTo>
                <a:close/>
              </a:path>
              <a:path w="993139" h="231139">
                <a:moveTo>
                  <a:pt x="732231" y="230530"/>
                </a:moveTo>
                <a:lnTo>
                  <a:pt x="732231" y="169240"/>
                </a:lnTo>
                <a:lnTo>
                  <a:pt x="736993" y="174002"/>
                </a:lnTo>
                <a:lnTo>
                  <a:pt x="741756" y="174002"/>
                </a:lnTo>
                <a:lnTo>
                  <a:pt x="741756" y="215899"/>
                </a:lnTo>
                <a:lnTo>
                  <a:pt x="735063" y="218859"/>
                </a:lnTo>
                <a:lnTo>
                  <a:pt x="741756" y="223215"/>
                </a:lnTo>
                <a:lnTo>
                  <a:pt x="748770" y="223215"/>
                </a:lnTo>
                <a:lnTo>
                  <a:pt x="732231" y="230530"/>
                </a:lnTo>
                <a:close/>
              </a:path>
              <a:path w="993139" h="231139">
                <a:moveTo>
                  <a:pt x="741756" y="223215"/>
                </a:moveTo>
                <a:lnTo>
                  <a:pt x="735063" y="218859"/>
                </a:lnTo>
                <a:lnTo>
                  <a:pt x="741756" y="215899"/>
                </a:lnTo>
                <a:lnTo>
                  <a:pt x="741756" y="223215"/>
                </a:lnTo>
                <a:close/>
              </a:path>
            </a:pathLst>
          </a:custGeom>
          <a:solidFill>
            <a:srgbClr val="000000"/>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59</a:t>
            </a:fld>
            <a:endParaRPr spc="-5"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marR="5080">
              <a:lnSpc>
                <a:spcPct val="150000"/>
              </a:lnSpc>
            </a:pPr>
            <a:r>
              <a:rPr sz="2000" b="0" dirty="0">
                <a:latin typeface="宋体" panose="02010600030101010101" pitchFamily="2" charset="-122"/>
                <a:cs typeface="宋体" panose="02010600030101010101" pitchFamily="2" charset="-122"/>
              </a:rPr>
              <a:t>安全生产工作必须在国务院和地方各级人民政府的领导下，依据国家安</a:t>
            </a:r>
            <a:r>
              <a:rPr sz="2000" b="0" spc="5" dirty="0">
                <a:latin typeface="宋体" panose="02010600030101010101" pitchFamily="2" charset="-122"/>
                <a:cs typeface="宋体" panose="02010600030101010101" pitchFamily="2" charset="-122"/>
              </a:rPr>
              <a:t>全</a:t>
            </a:r>
            <a:r>
              <a:rPr sz="2000" b="0" dirty="0">
                <a:latin typeface="宋体" panose="02010600030101010101" pitchFamily="2" charset="-122"/>
                <a:cs typeface="宋体" panose="02010600030101010101" pitchFamily="2" charset="-122"/>
              </a:rPr>
              <a:t> 生产法律法规，做到统一的标准和要求。无论何种所有制形式或经营方</a:t>
            </a:r>
            <a:r>
              <a:rPr sz="2000" b="0" spc="5" dirty="0">
                <a:latin typeface="宋体" panose="02010600030101010101" pitchFamily="2" charset="-122"/>
                <a:cs typeface="宋体" panose="02010600030101010101" pitchFamily="2" charset="-122"/>
              </a:rPr>
              <a:t>式</a:t>
            </a:r>
            <a:r>
              <a:rPr sz="2000" b="0" dirty="0">
                <a:latin typeface="宋体" panose="02010600030101010101" pitchFamily="2" charset="-122"/>
                <a:cs typeface="宋体" panose="02010600030101010101" pitchFamily="2" charset="-122"/>
              </a:rPr>
              <a:t> 的生产经营单位，政府对安全生产的要求都是相同的，都必须保障安全</a:t>
            </a:r>
            <a:r>
              <a:rPr sz="2000" b="0" spc="5" dirty="0">
                <a:latin typeface="宋体" panose="02010600030101010101" pitchFamily="2" charset="-122"/>
                <a:cs typeface="宋体" panose="02010600030101010101" pitchFamily="2" charset="-122"/>
              </a:rPr>
              <a:t>生</a:t>
            </a:r>
            <a:r>
              <a:rPr sz="2000" b="0" dirty="0">
                <a:latin typeface="宋体" panose="02010600030101010101" pitchFamily="2" charset="-122"/>
                <a:cs typeface="宋体" panose="02010600030101010101" pitchFamily="2" charset="-122"/>
              </a:rPr>
              <a:t> 产的技术和物质条件符合安全生产的要求。政府要建立健全安全监管体</a:t>
            </a:r>
            <a:r>
              <a:rPr sz="2000" b="0" spc="5" dirty="0">
                <a:latin typeface="宋体" panose="02010600030101010101" pitchFamily="2" charset="-122"/>
                <a:cs typeface="宋体" panose="02010600030101010101" pitchFamily="2" charset="-122"/>
              </a:rPr>
              <a:t>系</a:t>
            </a:r>
            <a:r>
              <a:rPr sz="2000" b="0" dirty="0">
                <a:latin typeface="宋体" panose="02010600030101010101" pitchFamily="2" charset="-122"/>
                <a:cs typeface="宋体" panose="02010600030101010101" pitchFamily="2" charset="-122"/>
              </a:rPr>
              <a:t> 和安全生产法律法规体系，把安全生产纳入经济发展规划和指标考核体系</a:t>
            </a:r>
            <a:r>
              <a:rPr sz="2000" b="0" spc="5" dirty="0">
                <a:latin typeface="宋体" panose="02010600030101010101" pitchFamily="2" charset="-122"/>
                <a:cs typeface="宋体" panose="02010600030101010101" pitchFamily="2" charset="-122"/>
              </a:rPr>
              <a:t>，</a:t>
            </a:r>
            <a:r>
              <a:rPr sz="2000" b="0" dirty="0">
                <a:latin typeface="宋体" panose="02010600030101010101" pitchFamily="2" charset="-122"/>
                <a:cs typeface="宋体" panose="02010600030101010101" pitchFamily="2" charset="-122"/>
              </a:rPr>
              <a:t> 形成强有力的安全生产工作、组织领导和协调管理机制</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p:nvPr/>
        </p:nvSpPr>
        <p:spPr>
          <a:xfrm>
            <a:off x="6287490" y="4699127"/>
            <a:ext cx="1334858" cy="13335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542125" y="5059846"/>
            <a:ext cx="825500" cy="579755"/>
          </a:xfrm>
          <a:prstGeom prst="rect">
            <a:avLst/>
          </a:prstGeom>
        </p:spPr>
        <p:txBody>
          <a:bodyPr vert="horz" wrap="square" lIns="0" tIns="0" rIns="0" bIns="0" rtlCol="0">
            <a:spAutoFit/>
          </a:bodyPr>
          <a:lstStyle/>
          <a:p>
            <a:pPr marL="12700" marR="5080">
              <a:lnSpc>
                <a:spcPts val="2270"/>
              </a:lnSpc>
            </a:pPr>
            <a:r>
              <a:rPr sz="2100" dirty="0">
                <a:solidFill>
                  <a:srgbClr val="FFFFFF"/>
                </a:solidFill>
                <a:latin typeface="宋体" panose="02010600030101010101" pitchFamily="2" charset="-122"/>
                <a:cs typeface="宋体" panose="02010600030101010101" pitchFamily="2" charset="-122"/>
              </a:rPr>
              <a:t>政府统 一领导</a:t>
            </a:r>
            <a:endParaRPr sz="2100">
              <a:latin typeface="宋体" panose="02010600030101010101" pitchFamily="2" charset="-122"/>
              <a:cs typeface="宋体" panose="02010600030101010101" pitchFamily="2" charset="-122"/>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80340">
              <a:lnSpc>
                <a:spcPct val="100000"/>
              </a:lnSpc>
            </a:pPr>
            <a:fld id="{81D60167-4931-47E6-BA6A-407CBD079E47}" type="slidenum">
              <a:rPr spc="-5" dirty="0">
                <a:solidFill>
                  <a:srgbClr val="FFFF00"/>
                </a:solidFill>
              </a:rPr>
              <a:t>6</a:t>
            </a:fld>
            <a:endParaRPr spc="-5" dirty="0">
              <a:solidFill>
                <a:srgbClr val="FFFF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23160" y="45719"/>
            <a:ext cx="4297680" cy="59435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19" y="1600200"/>
            <a:ext cx="7178040" cy="374904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60</a:t>
            </a:fld>
            <a:endParaRPr spc="-5" dirty="0">
              <a:solidFill>
                <a:srgbClr val="FFFF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94319" y="6311582"/>
            <a:ext cx="702310" cy="177800"/>
          </a:xfrm>
          <a:prstGeom prst="rect">
            <a:avLst/>
          </a:prstGeom>
        </p:spPr>
        <p:txBody>
          <a:bodyPr vert="horz" wrap="square" lIns="0" tIns="0" rIns="0" bIns="0" rtlCol="0">
            <a:spAutoFit/>
          </a:bodyPr>
          <a:lstStyle/>
          <a:p>
            <a:pPr marL="12700">
              <a:lnSpc>
                <a:spcPct val="100000"/>
              </a:lnSpc>
              <a:tabLst>
                <a:tab pos="534035" algn="l"/>
              </a:tabLst>
            </a:pPr>
            <a:r>
              <a:rPr sz="1200" b="1" spc="-25" dirty="0">
                <a:solidFill>
                  <a:srgbClr val="888888"/>
                </a:solidFill>
                <a:latin typeface="Calibri" panose="020F0502020204030204"/>
                <a:cs typeface="Calibri" panose="020F0502020204030204"/>
              </a:rPr>
              <a:t>P</a:t>
            </a:r>
            <a:r>
              <a:rPr sz="1200" b="1" spc="-10" dirty="0">
                <a:solidFill>
                  <a:srgbClr val="888888"/>
                </a:solidFill>
                <a:latin typeface="Calibri" panose="020F0502020204030204"/>
                <a:cs typeface="Calibri" panose="020F0502020204030204"/>
              </a:rPr>
              <a:t>a</a:t>
            </a:r>
            <a:r>
              <a:rPr sz="1200" b="1" spc="-15" dirty="0">
                <a:solidFill>
                  <a:srgbClr val="888888"/>
                </a:solidFill>
                <a:latin typeface="Calibri" panose="020F0502020204030204"/>
                <a:cs typeface="Calibri" panose="020F0502020204030204"/>
              </a:rPr>
              <a:t>g</a:t>
            </a:r>
            <a:r>
              <a:rPr sz="1200" b="1" dirty="0">
                <a:solidFill>
                  <a:srgbClr val="888888"/>
                </a:solidFill>
                <a:latin typeface="Calibri" panose="020F0502020204030204"/>
                <a:cs typeface="Calibri" panose="020F0502020204030204"/>
              </a:rPr>
              <a:t>e	</a:t>
            </a:r>
            <a:r>
              <a:rPr sz="1200" b="1" spc="-5" dirty="0">
                <a:solidFill>
                  <a:srgbClr val="888888"/>
                </a:solidFill>
                <a:latin typeface="Calibri" panose="020F0502020204030204"/>
                <a:cs typeface="Calibri" panose="020F0502020204030204"/>
              </a:rPr>
              <a:t>67</a:t>
            </a:r>
            <a:endParaRPr sz="1200">
              <a:latin typeface="Calibri" panose="020F0502020204030204"/>
              <a:cs typeface="Calibri" panose="020F0502020204030204"/>
            </a:endParaRPr>
          </a:p>
        </p:txBody>
      </p:sp>
      <p:sp>
        <p:nvSpPr>
          <p:cNvPr id="3" name="object 3"/>
          <p:cNvSpPr txBox="1">
            <a:spLocks noGrp="1"/>
          </p:cNvSpPr>
          <p:nvPr>
            <p:ph type="title"/>
          </p:nvPr>
        </p:nvSpPr>
        <p:spPr>
          <a:xfrm>
            <a:off x="293052" y="1088224"/>
            <a:ext cx="7385684" cy="345440"/>
          </a:xfrm>
          <a:prstGeom prst="rect">
            <a:avLst/>
          </a:prstGeom>
        </p:spPr>
        <p:txBody>
          <a:bodyPr vert="horz" wrap="square" lIns="0" tIns="0" rIns="0" bIns="0" rtlCol="0">
            <a:spAutoFit/>
          </a:bodyPr>
          <a:lstStyle/>
          <a:p>
            <a:pPr marL="12700">
              <a:lnSpc>
                <a:spcPct val="100000"/>
              </a:lnSpc>
            </a:pPr>
            <a:r>
              <a:rPr sz="2400" dirty="0">
                <a:solidFill>
                  <a:srgbClr val="0000CC"/>
                </a:solidFill>
                <a:latin typeface="宋体" panose="02010600030101010101" pitchFamily="2" charset="-122"/>
                <a:cs typeface="宋体" panose="02010600030101010101" pitchFamily="2" charset="-122"/>
              </a:rPr>
              <a:t>《企业安全生产标准化基本规范》（</a:t>
            </a:r>
            <a:r>
              <a:rPr sz="2400" dirty="0">
                <a:solidFill>
                  <a:srgbClr val="0000CC"/>
                </a:solidFill>
                <a:latin typeface="Arial" panose="020B0604020202020204"/>
                <a:cs typeface="Arial" panose="020B0604020202020204"/>
              </a:rPr>
              <a:t>A</a:t>
            </a:r>
            <a:r>
              <a:rPr sz="2400" spc="-5" dirty="0">
                <a:solidFill>
                  <a:srgbClr val="0000CC"/>
                </a:solidFill>
                <a:latin typeface="Arial" panose="020B0604020202020204"/>
                <a:cs typeface="Arial" panose="020B0604020202020204"/>
              </a:rPr>
              <a:t>Q/T</a:t>
            </a:r>
            <a:r>
              <a:rPr sz="2400" dirty="0">
                <a:solidFill>
                  <a:srgbClr val="0000CC"/>
                </a:solidFill>
                <a:latin typeface="Arial" panose="020B0604020202020204"/>
                <a:cs typeface="Arial" panose="020B0604020202020204"/>
              </a:rPr>
              <a:t>900</a:t>
            </a:r>
            <a:r>
              <a:rPr sz="2400" dirty="0">
                <a:solidFill>
                  <a:srgbClr val="0000CC"/>
                </a:solidFill>
                <a:latin typeface="宋体" panose="02010600030101010101" pitchFamily="2" charset="-122"/>
                <a:cs typeface="宋体" panose="02010600030101010101" pitchFamily="2" charset="-122"/>
              </a:rPr>
              <a:t>6</a:t>
            </a:r>
            <a:r>
              <a:rPr sz="2400" dirty="0">
                <a:solidFill>
                  <a:srgbClr val="001F5F"/>
                </a:solidFill>
                <a:latin typeface="宋体" panose="02010600030101010101" pitchFamily="2" charset="-122"/>
                <a:cs typeface="宋体" panose="02010600030101010101" pitchFamily="2" charset="-122"/>
              </a:rPr>
              <a:t>-2010</a:t>
            </a:r>
            <a:r>
              <a:rPr sz="2400" spc="-10" dirty="0">
                <a:solidFill>
                  <a:srgbClr val="001F5F"/>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
        <p:nvSpPr>
          <p:cNvPr id="4" name="object 4"/>
          <p:cNvSpPr txBox="1"/>
          <p:nvPr/>
        </p:nvSpPr>
        <p:spPr>
          <a:xfrm>
            <a:off x="1515325" y="1912943"/>
            <a:ext cx="3240405" cy="3414395"/>
          </a:xfrm>
          <a:prstGeom prst="rect">
            <a:avLst/>
          </a:prstGeom>
        </p:spPr>
        <p:txBody>
          <a:bodyPr vert="horz" wrap="square" lIns="0" tIns="0" rIns="0" bIns="0" rtlCol="0">
            <a:spAutoFit/>
          </a:bodyPr>
          <a:lstStyle/>
          <a:p>
            <a:pPr marL="12700" marR="720725">
              <a:lnSpc>
                <a:spcPct val="118000"/>
              </a:lnSpc>
            </a:pPr>
            <a:r>
              <a:rPr sz="2800" b="1" dirty="0">
                <a:solidFill>
                  <a:srgbClr val="000099"/>
                </a:solidFill>
                <a:latin typeface="宋体" panose="02010600030101010101" pitchFamily="2" charset="-122"/>
                <a:cs typeface="宋体" panose="02010600030101010101" pitchFamily="2" charset="-122"/>
              </a:rPr>
              <a:t>目</a:t>
            </a:r>
            <a:r>
              <a:rPr sz="2800" b="1" spc="-20" dirty="0">
                <a:solidFill>
                  <a:srgbClr val="000099"/>
                </a:solidFill>
                <a:latin typeface="宋体" panose="02010600030101010101" pitchFamily="2" charset="-122"/>
                <a:cs typeface="宋体" panose="02010600030101010101" pitchFamily="2" charset="-122"/>
              </a:rPr>
              <a:t>标</a:t>
            </a:r>
            <a:r>
              <a:rPr sz="2800" b="1" spc="-10" dirty="0">
                <a:solidFill>
                  <a:srgbClr val="000099"/>
                </a:solidFill>
                <a:latin typeface="宋体" panose="02010600030101010101" pitchFamily="2" charset="-122"/>
                <a:cs typeface="宋体" panose="02010600030101010101" pitchFamily="2" charset="-122"/>
              </a:rPr>
              <a:t> </a:t>
            </a:r>
            <a:r>
              <a:rPr sz="2800" b="1" dirty="0">
                <a:solidFill>
                  <a:srgbClr val="000099"/>
                </a:solidFill>
                <a:latin typeface="宋体" panose="02010600030101010101" pitchFamily="2" charset="-122"/>
                <a:cs typeface="宋体" panose="02010600030101010101" pitchFamily="2" charset="-122"/>
              </a:rPr>
              <a:t>组织机构和职</a:t>
            </a:r>
            <a:r>
              <a:rPr sz="2800" b="1" spc="-20" dirty="0">
                <a:solidFill>
                  <a:srgbClr val="000099"/>
                </a:solidFill>
                <a:latin typeface="宋体" panose="02010600030101010101" pitchFamily="2" charset="-122"/>
                <a:cs typeface="宋体" panose="02010600030101010101" pitchFamily="2" charset="-122"/>
              </a:rPr>
              <a:t>责</a:t>
            </a:r>
            <a:r>
              <a:rPr sz="2800" b="1" spc="-10" dirty="0">
                <a:solidFill>
                  <a:srgbClr val="000099"/>
                </a:solidFill>
                <a:latin typeface="宋体" panose="02010600030101010101" pitchFamily="2" charset="-122"/>
                <a:cs typeface="宋体" panose="02010600030101010101" pitchFamily="2" charset="-122"/>
              </a:rPr>
              <a:t> </a:t>
            </a:r>
            <a:r>
              <a:rPr sz="2800" b="1" dirty="0">
                <a:solidFill>
                  <a:srgbClr val="000099"/>
                </a:solidFill>
                <a:latin typeface="宋体" panose="02010600030101010101" pitchFamily="2" charset="-122"/>
                <a:cs typeface="宋体" panose="02010600030101010101" pitchFamily="2" charset="-122"/>
              </a:rPr>
              <a:t>安全生产投</a:t>
            </a:r>
            <a:r>
              <a:rPr sz="2800" b="1" spc="-20" dirty="0">
                <a:solidFill>
                  <a:srgbClr val="000099"/>
                </a:solidFill>
                <a:latin typeface="宋体" panose="02010600030101010101" pitchFamily="2" charset="-122"/>
                <a:cs typeface="宋体" panose="02010600030101010101" pitchFamily="2" charset="-122"/>
              </a:rPr>
              <a:t>入</a:t>
            </a:r>
            <a:endParaRPr sz="2800">
              <a:latin typeface="宋体" panose="02010600030101010101" pitchFamily="2" charset="-122"/>
              <a:cs typeface="宋体" panose="02010600030101010101" pitchFamily="2" charset="-122"/>
            </a:endParaRPr>
          </a:p>
          <a:p>
            <a:pPr marL="12700" marR="5080">
              <a:lnSpc>
                <a:spcPct val="119000"/>
              </a:lnSpc>
            </a:pPr>
            <a:r>
              <a:rPr sz="2800" b="1" dirty="0">
                <a:solidFill>
                  <a:srgbClr val="000099"/>
                </a:solidFill>
                <a:latin typeface="宋体" panose="02010600030101010101" pitchFamily="2" charset="-122"/>
                <a:cs typeface="宋体" panose="02010600030101010101" pitchFamily="2" charset="-122"/>
              </a:rPr>
              <a:t>法律法规和管理制</a:t>
            </a:r>
            <a:r>
              <a:rPr sz="2800" b="1" spc="-20" dirty="0">
                <a:solidFill>
                  <a:srgbClr val="000099"/>
                </a:solidFill>
                <a:latin typeface="宋体" panose="02010600030101010101" pitchFamily="2" charset="-122"/>
                <a:cs typeface="宋体" panose="02010600030101010101" pitchFamily="2" charset="-122"/>
              </a:rPr>
              <a:t>度</a:t>
            </a:r>
            <a:r>
              <a:rPr sz="2800" b="1" spc="-10" dirty="0">
                <a:solidFill>
                  <a:srgbClr val="000099"/>
                </a:solidFill>
                <a:latin typeface="宋体" panose="02010600030101010101" pitchFamily="2" charset="-122"/>
                <a:cs typeface="宋体" panose="02010600030101010101" pitchFamily="2" charset="-122"/>
              </a:rPr>
              <a:t> </a:t>
            </a:r>
            <a:r>
              <a:rPr sz="2800" b="1" dirty="0">
                <a:solidFill>
                  <a:srgbClr val="000099"/>
                </a:solidFill>
                <a:latin typeface="宋体" panose="02010600030101010101" pitchFamily="2" charset="-122"/>
                <a:cs typeface="宋体" panose="02010600030101010101" pitchFamily="2" charset="-122"/>
              </a:rPr>
              <a:t>培训教</a:t>
            </a:r>
            <a:r>
              <a:rPr sz="2800" b="1" spc="-20" dirty="0">
                <a:solidFill>
                  <a:srgbClr val="000099"/>
                </a:solidFill>
                <a:latin typeface="宋体" panose="02010600030101010101" pitchFamily="2" charset="-122"/>
                <a:cs typeface="宋体" panose="02010600030101010101" pitchFamily="2" charset="-122"/>
              </a:rPr>
              <a:t>育</a:t>
            </a:r>
            <a:r>
              <a:rPr sz="2800" b="1" spc="-10" dirty="0">
                <a:solidFill>
                  <a:srgbClr val="000099"/>
                </a:solidFill>
                <a:latin typeface="宋体" panose="02010600030101010101" pitchFamily="2" charset="-122"/>
                <a:cs typeface="宋体" panose="02010600030101010101" pitchFamily="2" charset="-122"/>
              </a:rPr>
              <a:t> </a:t>
            </a:r>
            <a:r>
              <a:rPr sz="2800" b="1" dirty="0">
                <a:solidFill>
                  <a:srgbClr val="000099"/>
                </a:solidFill>
                <a:latin typeface="宋体" panose="02010600030101010101" pitchFamily="2" charset="-122"/>
                <a:cs typeface="宋体" panose="02010600030101010101" pitchFamily="2" charset="-122"/>
              </a:rPr>
              <a:t>生产设备设</a:t>
            </a:r>
            <a:r>
              <a:rPr sz="2800" b="1" spc="-20" dirty="0">
                <a:solidFill>
                  <a:srgbClr val="000099"/>
                </a:solidFill>
                <a:latin typeface="宋体" panose="02010600030101010101" pitchFamily="2" charset="-122"/>
                <a:cs typeface="宋体" panose="02010600030101010101" pitchFamily="2" charset="-122"/>
              </a:rPr>
              <a:t>施</a:t>
            </a:r>
            <a:r>
              <a:rPr sz="2800" b="1" spc="-10" dirty="0">
                <a:solidFill>
                  <a:srgbClr val="000099"/>
                </a:solidFill>
                <a:latin typeface="宋体" panose="02010600030101010101" pitchFamily="2" charset="-122"/>
                <a:cs typeface="宋体" panose="02010600030101010101" pitchFamily="2" charset="-122"/>
              </a:rPr>
              <a:t> </a:t>
            </a:r>
            <a:r>
              <a:rPr sz="2800" b="1" dirty="0">
                <a:solidFill>
                  <a:srgbClr val="000099"/>
                </a:solidFill>
                <a:latin typeface="宋体" panose="02010600030101010101" pitchFamily="2" charset="-122"/>
                <a:cs typeface="宋体" panose="02010600030101010101" pitchFamily="2" charset="-122"/>
              </a:rPr>
              <a:t>作业安</a:t>
            </a:r>
            <a:r>
              <a:rPr sz="2800" b="1" spc="-20" dirty="0">
                <a:solidFill>
                  <a:srgbClr val="000099"/>
                </a:solidFill>
                <a:latin typeface="宋体" panose="02010600030101010101" pitchFamily="2" charset="-122"/>
                <a:cs typeface="宋体" panose="02010600030101010101" pitchFamily="2" charset="-122"/>
              </a:rPr>
              <a:t>全</a:t>
            </a:r>
            <a:endParaRPr sz="2800">
              <a:latin typeface="宋体" panose="02010600030101010101" pitchFamily="2" charset="-122"/>
              <a:cs typeface="宋体" panose="02010600030101010101" pitchFamily="2" charset="-122"/>
            </a:endParaRPr>
          </a:p>
        </p:txBody>
      </p:sp>
      <p:sp>
        <p:nvSpPr>
          <p:cNvPr id="5" name="object 5"/>
          <p:cNvSpPr/>
          <p:nvPr/>
        </p:nvSpPr>
        <p:spPr>
          <a:xfrm>
            <a:off x="908138" y="2338806"/>
            <a:ext cx="534708" cy="48513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08138" y="1831479"/>
            <a:ext cx="534708" cy="48513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08138" y="3353473"/>
            <a:ext cx="534708" cy="48513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08138" y="2846146"/>
            <a:ext cx="534708" cy="48513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914400" y="3867061"/>
            <a:ext cx="522185" cy="47301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908138" y="3860800"/>
            <a:ext cx="534708" cy="1501292"/>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5092534" y="1877345"/>
            <a:ext cx="3414395" cy="2931795"/>
          </a:xfrm>
          <a:prstGeom prst="rect">
            <a:avLst/>
          </a:prstGeom>
        </p:spPr>
        <p:txBody>
          <a:bodyPr vert="horz" wrap="square" lIns="0" tIns="0" rIns="0" bIns="0" rtlCol="0">
            <a:spAutoFit/>
          </a:bodyPr>
          <a:lstStyle/>
          <a:p>
            <a:pPr marL="102235">
              <a:lnSpc>
                <a:spcPct val="100000"/>
              </a:lnSpc>
            </a:pPr>
            <a:r>
              <a:rPr sz="4200" b="1" spc="-22" baseline="2000" dirty="0">
                <a:solidFill>
                  <a:srgbClr val="FFFFFF"/>
                </a:solidFill>
                <a:latin typeface="宋体" panose="02010600030101010101" pitchFamily="2" charset="-122"/>
                <a:cs typeface="宋体" panose="02010600030101010101" pitchFamily="2" charset="-122"/>
              </a:rPr>
              <a:t>8</a:t>
            </a:r>
            <a:r>
              <a:rPr sz="4200" b="1" spc="989" baseline="2000" dirty="0">
                <a:solidFill>
                  <a:srgbClr val="FFFFFF"/>
                </a:solidFill>
                <a:latin typeface="宋体" panose="02010600030101010101" pitchFamily="2" charset="-122"/>
                <a:cs typeface="宋体" panose="02010600030101010101" pitchFamily="2" charset="-122"/>
              </a:rPr>
              <a:t> </a:t>
            </a:r>
            <a:r>
              <a:rPr sz="2800" b="1" dirty="0">
                <a:solidFill>
                  <a:srgbClr val="000099"/>
                </a:solidFill>
                <a:latin typeface="宋体" panose="02010600030101010101" pitchFamily="2" charset="-122"/>
                <a:cs typeface="宋体" panose="02010600030101010101" pitchFamily="2" charset="-122"/>
              </a:rPr>
              <a:t>隐患排查和治</a:t>
            </a:r>
            <a:r>
              <a:rPr sz="2800" b="1" spc="-20" dirty="0">
                <a:solidFill>
                  <a:srgbClr val="000099"/>
                </a:solidFill>
                <a:latin typeface="宋体" panose="02010600030101010101" pitchFamily="2" charset="-122"/>
                <a:cs typeface="宋体" panose="02010600030101010101" pitchFamily="2" charset="-122"/>
              </a:rPr>
              <a:t>理</a:t>
            </a:r>
            <a:endParaRPr sz="2800">
              <a:latin typeface="宋体" panose="02010600030101010101" pitchFamily="2" charset="-122"/>
              <a:cs typeface="宋体" panose="02010600030101010101" pitchFamily="2" charset="-122"/>
            </a:endParaRPr>
          </a:p>
          <a:p>
            <a:pPr marL="102235">
              <a:lnSpc>
                <a:spcPct val="100000"/>
              </a:lnSpc>
              <a:spcBef>
                <a:spcPts val="635"/>
              </a:spcBef>
            </a:pPr>
            <a:r>
              <a:rPr sz="2800" b="1" spc="-15" dirty="0">
                <a:solidFill>
                  <a:srgbClr val="FFFFFF"/>
                </a:solidFill>
                <a:latin typeface="宋体" panose="02010600030101010101" pitchFamily="2" charset="-122"/>
                <a:cs typeface="宋体" panose="02010600030101010101" pitchFamily="2" charset="-122"/>
              </a:rPr>
              <a:t>9</a:t>
            </a:r>
            <a:r>
              <a:rPr sz="2800" b="1" spc="660" dirty="0">
                <a:solidFill>
                  <a:srgbClr val="FFFFFF"/>
                </a:solidFill>
                <a:latin typeface="宋体" panose="02010600030101010101" pitchFamily="2" charset="-122"/>
                <a:cs typeface="宋体" panose="02010600030101010101" pitchFamily="2" charset="-122"/>
              </a:rPr>
              <a:t> </a:t>
            </a:r>
            <a:r>
              <a:rPr sz="2800" b="1" dirty="0">
                <a:solidFill>
                  <a:srgbClr val="000099"/>
                </a:solidFill>
                <a:latin typeface="宋体" panose="02010600030101010101" pitchFamily="2" charset="-122"/>
                <a:cs typeface="宋体" panose="02010600030101010101" pitchFamily="2" charset="-122"/>
              </a:rPr>
              <a:t>重大危险源监</a:t>
            </a:r>
            <a:r>
              <a:rPr sz="2800" b="1" spc="-20" dirty="0">
                <a:solidFill>
                  <a:srgbClr val="000099"/>
                </a:solidFill>
                <a:latin typeface="宋体" panose="02010600030101010101" pitchFamily="2" charset="-122"/>
                <a:cs typeface="宋体" panose="02010600030101010101" pitchFamily="2" charset="-122"/>
              </a:rPr>
              <a:t>控</a:t>
            </a:r>
            <a:endParaRPr sz="2800">
              <a:latin typeface="宋体" panose="02010600030101010101" pitchFamily="2" charset="-122"/>
              <a:cs typeface="宋体" panose="02010600030101010101" pitchFamily="2" charset="-122"/>
            </a:endParaRPr>
          </a:p>
          <a:p>
            <a:pPr marL="12700">
              <a:lnSpc>
                <a:spcPct val="100000"/>
              </a:lnSpc>
              <a:spcBef>
                <a:spcPts val="635"/>
              </a:spcBef>
            </a:pPr>
            <a:r>
              <a:rPr sz="2800" b="1" dirty="0">
                <a:solidFill>
                  <a:srgbClr val="FFFFFF"/>
                </a:solidFill>
                <a:latin typeface="宋体" panose="02010600030101010101" pitchFamily="2" charset="-122"/>
                <a:cs typeface="宋体" panose="02010600030101010101" pitchFamily="2" charset="-122"/>
              </a:rPr>
              <a:t>1</a:t>
            </a:r>
            <a:r>
              <a:rPr sz="2800" b="1" spc="-15" dirty="0">
                <a:solidFill>
                  <a:srgbClr val="FFFFFF"/>
                </a:solidFill>
                <a:latin typeface="宋体" panose="02010600030101010101" pitchFamily="2" charset="-122"/>
                <a:cs typeface="宋体" panose="02010600030101010101" pitchFamily="2" charset="-122"/>
              </a:rPr>
              <a:t>0</a:t>
            </a:r>
            <a:r>
              <a:rPr sz="2800" b="1" spc="-45" dirty="0">
                <a:solidFill>
                  <a:srgbClr val="FFFFFF"/>
                </a:solidFill>
                <a:latin typeface="宋体" panose="02010600030101010101" pitchFamily="2" charset="-122"/>
                <a:cs typeface="宋体" panose="02010600030101010101" pitchFamily="2" charset="-122"/>
              </a:rPr>
              <a:t> </a:t>
            </a:r>
            <a:r>
              <a:rPr sz="2800" b="1" dirty="0">
                <a:solidFill>
                  <a:srgbClr val="000099"/>
                </a:solidFill>
                <a:latin typeface="宋体" panose="02010600030101010101" pitchFamily="2" charset="-122"/>
                <a:cs typeface="宋体" panose="02010600030101010101" pitchFamily="2" charset="-122"/>
              </a:rPr>
              <a:t>职业健</a:t>
            </a:r>
            <a:r>
              <a:rPr sz="2800" b="1" spc="-20" dirty="0">
                <a:solidFill>
                  <a:srgbClr val="000099"/>
                </a:solidFill>
                <a:latin typeface="宋体" panose="02010600030101010101" pitchFamily="2" charset="-122"/>
                <a:cs typeface="宋体" panose="02010600030101010101" pitchFamily="2" charset="-122"/>
              </a:rPr>
              <a:t>康</a:t>
            </a:r>
            <a:endParaRPr sz="2800">
              <a:latin typeface="宋体" panose="02010600030101010101" pitchFamily="2" charset="-122"/>
              <a:cs typeface="宋体" panose="02010600030101010101" pitchFamily="2" charset="-122"/>
            </a:endParaRPr>
          </a:p>
          <a:p>
            <a:pPr marL="12700">
              <a:lnSpc>
                <a:spcPct val="100000"/>
              </a:lnSpc>
              <a:spcBef>
                <a:spcPts val="635"/>
              </a:spcBef>
            </a:pPr>
            <a:r>
              <a:rPr sz="2800" b="1" dirty="0">
                <a:solidFill>
                  <a:srgbClr val="FFFFFF"/>
                </a:solidFill>
                <a:latin typeface="宋体" panose="02010600030101010101" pitchFamily="2" charset="-122"/>
                <a:cs typeface="宋体" panose="02010600030101010101" pitchFamily="2" charset="-122"/>
              </a:rPr>
              <a:t>1</a:t>
            </a:r>
            <a:r>
              <a:rPr sz="2800" b="1" spc="-15" dirty="0">
                <a:solidFill>
                  <a:srgbClr val="FFFFFF"/>
                </a:solidFill>
                <a:latin typeface="宋体" panose="02010600030101010101" pitchFamily="2" charset="-122"/>
                <a:cs typeface="宋体" panose="02010600030101010101" pitchFamily="2" charset="-122"/>
              </a:rPr>
              <a:t>1</a:t>
            </a:r>
            <a:r>
              <a:rPr sz="2800" b="1" spc="-45" dirty="0">
                <a:solidFill>
                  <a:srgbClr val="FFFFFF"/>
                </a:solidFill>
                <a:latin typeface="宋体" panose="02010600030101010101" pitchFamily="2" charset="-122"/>
                <a:cs typeface="宋体" panose="02010600030101010101" pitchFamily="2" charset="-122"/>
              </a:rPr>
              <a:t> </a:t>
            </a:r>
            <a:r>
              <a:rPr sz="2800" b="1" dirty="0">
                <a:solidFill>
                  <a:srgbClr val="000099"/>
                </a:solidFill>
                <a:latin typeface="宋体" panose="02010600030101010101" pitchFamily="2" charset="-122"/>
                <a:cs typeface="宋体" panose="02010600030101010101" pitchFamily="2" charset="-122"/>
              </a:rPr>
              <a:t>应急救</a:t>
            </a:r>
            <a:r>
              <a:rPr sz="2800" b="1" spc="-20" dirty="0">
                <a:solidFill>
                  <a:srgbClr val="000099"/>
                </a:solidFill>
                <a:latin typeface="宋体" panose="02010600030101010101" pitchFamily="2" charset="-122"/>
                <a:cs typeface="宋体" panose="02010600030101010101" pitchFamily="2" charset="-122"/>
              </a:rPr>
              <a:t>援</a:t>
            </a:r>
            <a:endParaRPr sz="2800">
              <a:latin typeface="宋体" panose="02010600030101010101" pitchFamily="2" charset="-122"/>
              <a:cs typeface="宋体" panose="02010600030101010101" pitchFamily="2" charset="-122"/>
            </a:endParaRPr>
          </a:p>
          <a:p>
            <a:pPr marL="12700">
              <a:lnSpc>
                <a:spcPct val="100000"/>
              </a:lnSpc>
              <a:spcBef>
                <a:spcPts val="635"/>
              </a:spcBef>
            </a:pPr>
            <a:r>
              <a:rPr sz="2800" b="1" dirty="0">
                <a:solidFill>
                  <a:srgbClr val="FFFFFF"/>
                </a:solidFill>
                <a:latin typeface="宋体" panose="02010600030101010101" pitchFamily="2" charset="-122"/>
                <a:cs typeface="宋体" panose="02010600030101010101" pitchFamily="2" charset="-122"/>
              </a:rPr>
              <a:t>1</a:t>
            </a:r>
            <a:r>
              <a:rPr sz="2800" b="1" spc="-15" dirty="0">
                <a:solidFill>
                  <a:srgbClr val="FFFFFF"/>
                </a:solidFill>
                <a:latin typeface="宋体" panose="02010600030101010101" pitchFamily="2" charset="-122"/>
                <a:cs typeface="宋体" panose="02010600030101010101" pitchFamily="2" charset="-122"/>
              </a:rPr>
              <a:t>2</a:t>
            </a:r>
            <a:r>
              <a:rPr sz="2800" b="1" spc="-45" dirty="0">
                <a:solidFill>
                  <a:srgbClr val="FFFFFF"/>
                </a:solidFill>
                <a:latin typeface="宋体" panose="02010600030101010101" pitchFamily="2" charset="-122"/>
                <a:cs typeface="宋体" panose="02010600030101010101" pitchFamily="2" charset="-122"/>
              </a:rPr>
              <a:t> </a:t>
            </a:r>
            <a:r>
              <a:rPr sz="2800" b="1" dirty="0">
                <a:solidFill>
                  <a:srgbClr val="000099"/>
                </a:solidFill>
                <a:latin typeface="宋体" panose="02010600030101010101" pitchFamily="2" charset="-122"/>
                <a:cs typeface="宋体" panose="02010600030101010101" pitchFamily="2" charset="-122"/>
              </a:rPr>
              <a:t>事故报告调查处</a:t>
            </a:r>
            <a:r>
              <a:rPr sz="2800" b="1" spc="-20" dirty="0">
                <a:solidFill>
                  <a:srgbClr val="000099"/>
                </a:solidFill>
                <a:latin typeface="宋体" panose="02010600030101010101" pitchFamily="2" charset="-122"/>
                <a:cs typeface="宋体" panose="02010600030101010101" pitchFamily="2" charset="-122"/>
              </a:rPr>
              <a:t>理</a:t>
            </a:r>
            <a:endParaRPr sz="2800">
              <a:latin typeface="宋体" panose="02010600030101010101" pitchFamily="2" charset="-122"/>
              <a:cs typeface="宋体" panose="02010600030101010101" pitchFamily="2" charset="-122"/>
            </a:endParaRPr>
          </a:p>
          <a:p>
            <a:pPr marL="12700">
              <a:lnSpc>
                <a:spcPts val="3295"/>
              </a:lnSpc>
              <a:spcBef>
                <a:spcPts val="635"/>
              </a:spcBef>
            </a:pPr>
            <a:r>
              <a:rPr sz="2800" b="1" dirty="0">
                <a:solidFill>
                  <a:srgbClr val="FFFFFF"/>
                </a:solidFill>
                <a:latin typeface="宋体" panose="02010600030101010101" pitchFamily="2" charset="-122"/>
                <a:cs typeface="宋体" panose="02010600030101010101" pitchFamily="2" charset="-122"/>
              </a:rPr>
              <a:t>1</a:t>
            </a:r>
            <a:r>
              <a:rPr sz="2800" b="1" spc="-15" dirty="0">
                <a:solidFill>
                  <a:srgbClr val="FFFFFF"/>
                </a:solidFill>
                <a:latin typeface="宋体" panose="02010600030101010101" pitchFamily="2" charset="-122"/>
                <a:cs typeface="宋体" panose="02010600030101010101" pitchFamily="2" charset="-122"/>
              </a:rPr>
              <a:t>3</a:t>
            </a:r>
            <a:r>
              <a:rPr sz="2800" b="1" spc="-45" dirty="0">
                <a:solidFill>
                  <a:srgbClr val="FFFFFF"/>
                </a:solidFill>
                <a:latin typeface="宋体" panose="02010600030101010101" pitchFamily="2" charset="-122"/>
                <a:cs typeface="宋体" panose="02010600030101010101" pitchFamily="2" charset="-122"/>
              </a:rPr>
              <a:t> </a:t>
            </a:r>
            <a:r>
              <a:rPr sz="2800" b="1" dirty="0">
                <a:solidFill>
                  <a:srgbClr val="000099"/>
                </a:solidFill>
                <a:latin typeface="宋体" panose="02010600030101010101" pitchFamily="2" charset="-122"/>
                <a:cs typeface="宋体" panose="02010600030101010101" pitchFamily="2" charset="-122"/>
              </a:rPr>
              <a:t>绩效评定持续改</a:t>
            </a:r>
            <a:r>
              <a:rPr sz="2800" b="1" spc="-20" dirty="0">
                <a:solidFill>
                  <a:srgbClr val="000099"/>
                </a:solidFill>
                <a:latin typeface="宋体" panose="02010600030101010101" pitchFamily="2" charset="-122"/>
                <a:cs typeface="宋体" panose="02010600030101010101" pitchFamily="2" charset="-122"/>
              </a:rPr>
              <a:t>进</a:t>
            </a:r>
            <a:endParaRPr sz="2800">
              <a:latin typeface="宋体" panose="02010600030101010101" pitchFamily="2" charset="-122"/>
              <a:cs typeface="宋体" panose="02010600030101010101" pitchFamily="2" charset="-122"/>
            </a:endParaRPr>
          </a:p>
        </p:txBody>
      </p:sp>
      <p:sp>
        <p:nvSpPr>
          <p:cNvPr id="12" name="object 12"/>
          <p:cNvSpPr txBox="1"/>
          <p:nvPr/>
        </p:nvSpPr>
        <p:spPr>
          <a:xfrm>
            <a:off x="1072781" y="1878831"/>
            <a:ext cx="203200" cy="3425825"/>
          </a:xfrm>
          <a:prstGeom prst="rect">
            <a:avLst/>
          </a:prstGeom>
        </p:spPr>
        <p:txBody>
          <a:bodyPr vert="horz" wrap="square" lIns="0" tIns="0" rIns="0" bIns="0" rtlCol="0">
            <a:spAutoFit/>
          </a:bodyPr>
          <a:lstStyle/>
          <a:p>
            <a:pPr marL="12700">
              <a:lnSpc>
                <a:spcPct val="100000"/>
              </a:lnSpc>
            </a:pPr>
            <a:r>
              <a:rPr sz="2800" b="1" spc="-15" dirty="0">
                <a:solidFill>
                  <a:srgbClr val="FFFFFF"/>
                </a:solidFill>
                <a:latin typeface="宋体" panose="02010600030101010101" pitchFamily="2" charset="-122"/>
                <a:cs typeface="宋体" panose="02010600030101010101" pitchFamily="2" charset="-122"/>
              </a:rPr>
              <a:t>1</a:t>
            </a:r>
            <a:endParaRPr sz="2800">
              <a:latin typeface="宋体" panose="02010600030101010101" pitchFamily="2" charset="-122"/>
              <a:cs typeface="宋体" panose="02010600030101010101" pitchFamily="2" charset="-122"/>
            </a:endParaRPr>
          </a:p>
          <a:p>
            <a:pPr marL="12700">
              <a:lnSpc>
                <a:spcPct val="100000"/>
              </a:lnSpc>
              <a:spcBef>
                <a:spcPts val="635"/>
              </a:spcBef>
            </a:pPr>
            <a:r>
              <a:rPr sz="2800" b="1" spc="-15" dirty="0">
                <a:solidFill>
                  <a:srgbClr val="FFFFFF"/>
                </a:solidFill>
                <a:latin typeface="宋体" panose="02010600030101010101" pitchFamily="2" charset="-122"/>
                <a:cs typeface="宋体" panose="02010600030101010101" pitchFamily="2" charset="-122"/>
              </a:rPr>
              <a:t>2</a:t>
            </a:r>
            <a:endParaRPr sz="2800">
              <a:latin typeface="宋体" panose="02010600030101010101" pitchFamily="2" charset="-122"/>
              <a:cs typeface="宋体" panose="02010600030101010101" pitchFamily="2" charset="-122"/>
            </a:endParaRPr>
          </a:p>
          <a:p>
            <a:pPr marL="12700">
              <a:lnSpc>
                <a:spcPct val="100000"/>
              </a:lnSpc>
              <a:spcBef>
                <a:spcPts val="635"/>
              </a:spcBef>
            </a:pPr>
            <a:r>
              <a:rPr sz="2800" b="1" spc="-15" dirty="0">
                <a:solidFill>
                  <a:srgbClr val="FFFFFF"/>
                </a:solidFill>
                <a:latin typeface="宋体" panose="02010600030101010101" pitchFamily="2" charset="-122"/>
                <a:cs typeface="宋体" panose="02010600030101010101" pitchFamily="2" charset="-122"/>
              </a:rPr>
              <a:t>3</a:t>
            </a:r>
            <a:endParaRPr sz="2800">
              <a:latin typeface="宋体" panose="02010600030101010101" pitchFamily="2" charset="-122"/>
              <a:cs typeface="宋体" panose="02010600030101010101" pitchFamily="2" charset="-122"/>
            </a:endParaRPr>
          </a:p>
          <a:p>
            <a:pPr marL="12700">
              <a:lnSpc>
                <a:spcPct val="100000"/>
              </a:lnSpc>
              <a:spcBef>
                <a:spcPts val="635"/>
              </a:spcBef>
            </a:pPr>
            <a:r>
              <a:rPr sz="2800" b="1" spc="-15" dirty="0">
                <a:solidFill>
                  <a:srgbClr val="FFFFFF"/>
                </a:solidFill>
                <a:latin typeface="宋体" panose="02010600030101010101" pitchFamily="2" charset="-122"/>
                <a:cs typeface="宋体" panose="02010600030101010101" pitchFamily="2" charset="-122"/>
              </a:rPr>
              <a:t>4</a:t>
            </a:r>
            <a:endParaRPr sz="2800">
              <a:latin typeface="宋体" panose="02010600030101010101" pitchFamily="2" charset="-122"/>
              <a:cs typeface="宋体" panose="02010600030101010101" pitchFamily="2" charset="-122"/>
            </a:endParaRPr>
          </a:p>
          <a:p>
            <a:pPr marL="12700">
              <a:lnSpc>
                <a:spcPct val="100000"/>
              </a:lnSpc>
              <a:spcBef>
                <a:spcPts val="635"/>
              </a:spcBef>
            </a:pPr>
            <a:r>
              <a:rPr sz="2800" b="1" spc="-15" dirty="0">
                <a:solidFill>
                  <a:srgbClr val="FFFFFF"/>
                </a:solidFill>
                <a:latin typeface="宋体" panose="02010600030101010101" pitchFamily="2" charset="-122"/>
                <a:cs typeface="宋体" panose="02010600030101010101" pitchFamily="2" charset="-122"/>
              </a:rPr>
              <a:t>5</a:t>
            </a:r>
            <a:endParaRPr sz="2800">
              <a:latin typeface="宋体" panose="02010600030101010101" pitchFamily="2" charset="-122"/>
              <a:cs typeface="宋体" panose="02010600030101010101" pitchFamily="2" charset="-122"/>
            </a:endParaRPr>
          </a:p>
          <a:p>
            <a:pPr marL="12700">
              <a:lnSpc>
                <a:spcPct val="100000"/>
              </a:lnSpc>
              <a:spcBef>
                <a:spcPts val="645"/>
              </a:spcBef>
            </a:pPr>
            <a:r>
              <a:rPr sz="2800" b="1" spc="-15" dirty="0">
                <a:solidFill>
                  <a:srgbClr val="FFFFFF"/>
                </a:solidFill>
                <a:latin typeface="宋体" panose="02010600030101010101" pitchFamily="2" charset="-122"/>
                <a:cs typeface="宋体" panose="02010600030101010101" pitchFamily="2" charset="-122"/>
              </a:rPr>
              <a:t>6</a:t>
            </a:r>
            <a:endParaRPr sz="2800">
              <a:latin typeface="宋体" panose="02010600030101010101" pitchFamily="2" charset="-122"/>
              <a:cs typeface="宋体" panose="02010600030101010101" pitchFamily="2" charset="-122"/>
            </a:endParaRPr>
          </a:p>
          <a:p>
            <a:pPr marL="12700">
              <a:lnSpc>
                <a:spcPts val="3295"/>
              </a:lnSpc>
              <a:spcBef>
                <a:spcPts val="635"/>
              </a:spcBef>
            </a:pPr>
            <a:r>
              <a:rPr sz="2800" b="1" spc="-15" dirty="0">
                <a:solidFill>
                  <a:srgbClr val="FFFFFF"/>
                </a:solidFill>
                <a:latin typeface="宋体" panose="02010600030101010101" pitchFamily="2" charset="-122"/>
                <a:cs typeface="宋体" panose="02010600030101010101" pitchFamily="2" charset="-122"/>
              </a:rPr>
              <a:t>7</a:t>
            </a:r>
            <a:endParaRPr sz="2800">
              <a:latin typeface="宋体" panose="02010600030101010101" pitchFamily="2" charset="-122"/>
              <a:cs typeface="宋体" panose="02010600030101010101" pitchFamily="2" charset="-122"/>
            </a:endParaRPr>
          </a:p>
        </p:txBody>
      </p:sp>
      <p:sp>
        <p:nvSpPr>
          <p:cNvPr id="13" name="object 13"/>
          <p:cNvSpPr/>
          <p:nvPr/>
        </p:nvSpPr>
        <p:spPr>
          <a:xfrm>
            <a:off x="5018061" y="2347760"/>
            <a:ext cx="534695" cy="485139"/>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5018061" y="1829993"/>
            <a:ext cx="534695" cy="485139"/>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5018061" y="3362426"/>
            <a:ext cx="534695" cy="485139"/>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5018061" y="2855099"/>
            <a:ext cx="534695" cy="485139"/>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5024628" y="3876014"/>
            <a:ext cx="521868" cy="473011"/>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5018061" y="3869753"/>
            <a:ext cx="534695" cy="993952"/>
          </a:xfrm>
          <a:prstGeom prst="rect">
            <a:avLst/>
          </a:prstGeom>
          <a:blipFill>
            <a:blip r:embed="rId13" cstate="print"/>
            <a:stretch>
              <a:fillRect/>
            </a:stretch>
          </a:blipFill>
        </p:spPr>
        <p:txBody>
          <a:bodyPr wrap="square" lIns="0" tIns="0" rIns="0" bIns="0" rtlCol="0"/>
          <a:lstStyle/>
          <a:p>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61</a:t>
            </a:fld>
            <a:endParaRPr spc="-5" dirty="0">
              <a:solidFill>
                <a:srgbClr val="FFFF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056130">
              <a:lnSpc>
                <a:spcPts val="4205"/>
              </a:lnSpc>
            </a:pPr>
            <a:r>
              <a:rPr b="0" dirty="0">
                <a:latin typeface="宋体" panose="02010600030101010101" pitchFamily="2" charset="-122"/>
                <a:cs typeface="宋体" panose="02010600030101010101" pitchFamily="2" charset="-122"/>
              </a:rPr>
              <a:t>第七条</a:t>
            </a:r>
            <a:r>
              <a:rPr b="0" spc="-170" dirty="0">
                <a:latin typeface="宋体" panose="02010600030101010101" pitchFamily="2" charset="-122"/>
                <a:cs typeface="宋体" panose="02010600030101010101" pitchFamily="2" charset="-122"/>
              </a:rPr>
              <a:t> </a:t>
            </a:r>
            <a:r>
              <a:rPr b="0" dirty="0">
                <a:latin typeface="宋体" panose="02010600030101010101" pitchFamily="2" charset="-122"/>
                <a:cs typeface="宋体" panose="02010600030101010101" pitchFamily="2" charset="-122"/>
              </a:rPr>
              <a:t>工会作用</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62</a:t>
            </a:fld>
            <a:endParaRPr spc="-5" dirty="0">
              <a:solidFill>
                <a:srgbClr val="FFFF00"/>
              </a:solidFill>
            </a:endParaRPr>
          </a:p>
        </p:txBody>
      </p:sp>
      <p:sp>
        <p:nvSpPr>
          <p:cNvPr id="3" name="object 3"/>
          <p:cNvSpPr txBox="1"/>
          <p:nvPr/>
        </p:nvSpPr>
        <p:spPr>
          <a:xfrm>
            <a:off x="78739" y="1811337"/>
            <a:ext cx="7988300" cy="2597785"/>
          </a:xfrm>
          <a:prstGeom prst="rect">
            <a:avLst/>
          </a:prstGeom>
        </p:spPr>
        <p:txBody>
          <a:bodyPr vert="horz" wrap="square" lIns="0" tIns="0" rIns="0" bIns="0" rtlCol="0">
            <a:spAutoFit/>
          </a:bodyPr>
          <a:lstStyle/>
          <a:p>
            <a:pPr marL="12700">
              <a:lnSpc>
                <a:spcPct val="100000"/>
              </a:lnSpc>
              <a:tabLst>
                <a:tab pos="354965" algn="l"/>
              </a:tabLst>
            </a:pPr>
            <a:r>
              <a:rPr sz="2400"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工会依法对安全生产工作进行监督。</a:t>
            </a:r>
            <a:endParaRPr sz="2400">
              <a:latin typeface="宋体" panose="02010600030101010101" pitchFamily="2" charset="-122"/>
              <a:cs typeface="宋体" panose="02010600030101010101" pitchFamily="2" charset="-122"/>
            </a:endParaRPr>
          </a:p>
          <a:p>
            <a:pPr marL="355600" marR="5080" indent="-342900" algn="just">
              <a:lnSpc>
                <a:spcPct val="150000"/>
              </a:lnSpc>
              <a:spcBef>
                <a:spcPts val="575"/>
              </a:spcBef>
            </a:pPr>
            <a:r>
              <a:rPr sz="2400" dirty="0">
                <a:latin typeface="Arial" panose="020B0604020202020204"/>
                <a:cs typeface="Arial" panose="020B0604020202020204"/>
              </a:rPr>
              <a:t>•  </a:t>
            </a:r>
            <a:r>
              <a:rPr sz="2400" spc="-145"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生产经营单位的工会依法组织职工参加本单位安全生产工 作的民主管理和民主监督，维护职工在安全生产方面的合 法权益。</a:t>
            </a:r>
            <a:r>
              <a:rPr sz="2400" dirty="0">
                <a:solidFill>
                  <a:srgbClr val="FF0000"/>
                </a:solidFill>
                <a:latin typeface="宋体" panose="02010600030101010101" pitchFamily="2" charset="-122"/>
                <a:cs typeface="宋体" panose="02010600030101010101" pitchFamily="2" charset="-122"/>
              </a:rPr>
              <a:t>生产经营单位制定或者修改有关安全生产的规章 制度，应当听取工会的意见。</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0069" y="94773"/>
            <a:ext cx="8023859" cy="482600"/>
          </a:xfrm>
          <a:prstGeom prst="rect">
            <a:avLst/>
          </a:prstGeom>
        </p:spPr>
        <p:txBody>
          <a:bodyPr vert="horz" wrap="square" lIns="0" tIns="0" rIns="0" bIns="0" rtlCol="0">
            <a:spAutoFit/>
          </a:bodyPr>
          <a:lstStyle/>
          <a:p>
            <a:pPr marL="12700">
              <a:lnSpc>
                <a:spcPts val="4205"/>
              </a:lnSpc>
            </a:pPr>
            <a:r>
              <a:rPr b="0" dirty="0">
                <a:latin typeface="黑体" panose="02010609060101010101" charset="-122"/>
                <a:cs typeface="黑体" panose="02010609060101010101" charset="-122"/>
              </a:rPr>
              <a:t>第八条</a:t>
            </a:r>
            <a:r>
              <a:rPr b="0" spc="-170" dirty="0">
                <a:latin typeface="黑体" panose="02010609060101010101" charset="-122"/>
                <a:cs typeface="黑体" panose="02010609060101010101" charset="-122"/>
              </a:rPr>
              <a:t> </a:t>
            </a:r>
            <a:r>
              <a:rPr dirty="0">
                <a:latin typeface="宋体" panose="02010600030101010101" pitchFamily="2" charset="-122"/>
                <a:cs typeface="宋体" panose="02010600030101010101" pitchFamily="2" charset="-122"/>
              </a:rPr>
              <a:t>国务院和县级以上地方</a:t>
            </a:r>
            <a:r>
              <a:rPr b="0" dirty="0">
                <a:latin typeface="黑体" panose="02010609060101010101" charset="-122"/>
                <a:cs typeface="黑体" panose="02010609060101010101" charset="-122"/>
              </a:rPr>
              <a:t>政府职责</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63</a:t>
            </a:fld>
            <a:endParaRPr spc="-5" dirty="0">
              <a:solidFill>
                <a:srgbClr val="FFFF00"/>
              </a:solidFill>
            </a:endParaRPr>
          </a:p>
        </p:txBody>
      </p:sp>
      <p:sp>
        <p:nvSpPr>
          <p:cNvPr id="3" name="object 3"/>
          <p:cNvSpPr txBox="1"/>
          <p:nvPr/>
        </p:nvSpPr>
        <p:spPr>
          <a:xfrm>
            <a:off x="78739" y="1399857"/>
            <a:ext cx="7988300" cy="4297045"/>
          </a:xfrm>
          <a:prstGeom prst="rect">
            <a:avLst/>
          </a:prstGeom>
        </p:spPr>
        <p:txBody>
          <a:bodyPr vert="horz" wrap="square" lIns="0" tIns="0" rIns="0" bIns="0" rtlCol="0">
            <a:spAutoFit/>
          </a:bodyPr>
          <a:lstStyle/>
          <a:p>
            <a:pPr marL="355600" marR="5080" indent="-342900" algn="just">
              <a:lnSpc>
                <a:spcPts val="2590"/>
              </a:lnSpc>
            </a:pPr>
            <a:r>
              <a:rPr sz="2400" dirty="0">
                <a:latin typeface="Arial" panose="020B0604020202020204"/>
                <a:cs typeface="Arial" panose="020B0604020202020204"/>
              </a:rPr>
              <a:t>•  </a:t>
            </a:r>
            <a:r>
              <a:rPr sz="2400" spc="-145"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制定</a:t>
            </a:r>
            <a:r>
              <a:rPr sz="2400" dirty="0">
                <a:solidFill>
                  <a:srgbClr val="FF0000"/>
                </a:solidFill>
                <a:latin typeface="宋体" panose="02010600030101010101" pitchFamily="2" charset="-122"/>
                <a:cs typeface="宋体" panose="02010600030101010101" pitchFamily="2" charset="-122"/>
              </a:rPr>
              <a:t>安全生产规划</a:t>
            </a:r>
            <a:r>
              <a:rPr sz="2400" dirty="0">
                <a:latin typeface="宋体" panose="02010600030101010101" pitchFamily="2" charset="-122"/>
                <a:cs typeface="宋体" panose="02010600030101010101" pitchFamily="2" charset="-122"/>
              </a:rPr>
              <a:t>，并组织实施。安全生产规划应当与城 乡规划相衔接。</a:t>
            </a:r>
            <a:endParaRPr sz="2400">
              <a:latin typeface="宋体" panose="02010600030101010101" pitchFamily="2" charset="-122"/>
              <a:cs typeface="宋体" panose="02010600030101010101" pitchFamily="2" charset="-122"/>
            </a:endParaRPr>
          </a:p>
          <a:p>
            <a:pPr marL="355600" marR="5080" indent="-342900" algn="just">
              <a:lnSpc>
                <a:spcPct val="120000"/>
              </a:lnSpc>
              <a:spcBef>
                <a:spcPts val="390"/>
              </a:spcBef>
            </a:pPr>
            <a:r>
              <a:rPr sz="2400" dirty="0">
                <a:latin typeface="Arial" panose="020B0604020202020204"/>
                <a:cs typeface="Arial" panose="020B0604020202020204"/>
              </a:rPr>
              <a:t>•  </a:t>
            </a:r>
            <a:r>
              <a:rPr sz="2400" spc="-145"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加强对安全生产工作的领导，支持、督促各有关部门依法 履行安全生产监督管理职责；</a:t>
            </a:r>
            <a:r>
              <a:rPr sz="2400" dirty="0">
                <a:solidFill>
                  <a:srgbClr val="FF0000"/>
                </a:solidFill>
                <a:latin typeface="宋体" panose="02010600030101010101" pitchFamily="2" charset="-122"/>
                <a:cs typeface="宋体" panose="02010600030101010101" pitchFamily="2" charset="-122"/>
              </a:rPr>
              <a:t>建立健全安全生产工作协调 机制，</a:t>
            </a:r>
            <a:r>
              <a:rPr sz="2400" dirty="0">
                <a:latin typeface="宋体" panose="02010600030101010101" pitchFamily="2" charset="-122"/>
                <a:cs typeface="宋体" panose="02010600030101010101" pitchFamily="2" charset="-122"/>
              </a:rPr>
              <a:t>及时协调、解决安全生产监督管理中存在的重大问 题。</a:t>
            </a:r>
            <a:endParaRPr sz="2400">
              <a:latin typeface="宋体" panose="02010600030101010101" pitchFamily="2" charset="-122"/>
              <a:cs typeface="宋体" panose="02010600030101010101" pitchFamily="2" charset="-122"/>
            </a:endParaRPr>
          </a:p>
          <a:p>
            <a:pPr marL="355600" marR="5080" indent="-342900" algn="just">
              <a:lnSpc>
                <a:spcPct val="120000"/>
              </a:lnSpc>
              <a:spcBef>
                <a:spcPts val="575"/>
              </a:spcBef>
            </a:pPr>
            <a:r>
              <a:rPr sz="2400" dirty="0">
                <a:solidFill>
                  <a:srgbClr val="FF0000"/>
                </a:solidFill>
                <a:latin typeface="Arial" panose="020B0604020202020204"/>
                <a:cs typeface="Arial" panose="020B0604020202020204"/>
              </a:rPr>
              <a:t>•  </a:t>
            </a:r>
            <a:r>
              <a:rPr sz="2400" spc="-145"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乡、镇人民政府以及街道办事处、开发区</a:t>
            </a:r>
            <a:r>
              <a:rPr sz="2400" dirty="0">
                <a:latin typeface="宋体" panose="02010600030101010101" pitchFamily="2" charset="-122"/>
                <a:cs typeface="宋体" panose="02010600030101010101" pitchFamily="2" charset="-122"/>
              </a:rPr>
              <a:t>管理机构等地方 政府的派出机关应当按照职责，加强对本行政区域内生产 经营单位安全生产状况的监督检查，</a:t>
            </a:r>
            <a:r>
              <a:rPr sz="2400" dirty="0">
                <a:solidFill>
                  <a:srgbClr val="FF0000"/>
                </a:solidFill>
                <a:latin typeface="宋体" panose="02010600030101010101" pitchFamily="2" charset="-122"/>
                <a:cs typeface="宋体" panose="02010600030101010101" pitchFamily="2" charset="-122"/>
              </a:rPr>
              <a:t>协助</a:t>
            </a:r>
            <a:r>
              <a:rPr sz="2400" dirty="0">
                <a:latin typeface="宋体" panose="02010600030101010101" pitchFamily="2" charset="-122"/>
                <a:cs typeface="宋体" panose="02010600030101010101" pitchFamily="2" charset="-122"/>
              </a:rPr>
              <a:t>上级政府有关部 门依法履行安全生产监督管理职责。</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001662"/>
            <a:ext cx="5332730" cy="518159"/>
          </a:xfrm>
          <a:prstGeom prst="rect">
            <a:avLst/>
          </a:prstGeom>
        </p:spPr>
        <p:txBody>
          <a:bodyPr vert="horz" wrap="square" lIns="0" tIns="0" rIns="0" bIns="0" rtlCol="0">
            <a:spAutoFit/>
          </a:bodyPr>
          <a:lstStyle/>
          <a:p>
            <a:pPr marL="12700">
              <a:lnSpc>
                <a:spcPct val="100000"/>
              </a:lnSpc>
            </a:pPr>
            <a:r>
              <a:rPr sz="3700" b="0" dirty="0">
                <a:solidFill>
                  <a:srgbClr val="FFFF00"/>
                </a:solidFill>
                <a:latin typeface="613-CAI978"/>
                <a:cs typeface="613-CAI978"/>
              </a:rPr>
              <a:t>Ø</a:t>
            </a:r>
            <a:r>
              <a:rPr sz="3700" b="0" dirty="0">
                <a:latin typeface="宋体" panose="02010600030101010101" pitchFamily="2" charset="-122"/>
                <a:cs typeface="宋体" panose="02010600030101010101" pitchFamily="2" charset="-122"/>
              </a:rPr>
              <a:t>对乡镇办事处委托执法</a:t>
            </a:r>
            <a:r>
              <a:rPr sz="3700" b="0" spc="-5" dirty="0">
                <a:latin typeface="宋体" panose="02010600030101010101" pitchFamily="2" charset="-122"/>
                <a:cs typeface="宋体" panose="02010600030101010101" pitchFamily="2" charset="-122"/>
              </a:rPr>
              <a:t>:</a:t>
            </a:r>
            <a:endParaRPr sz="3700">
              <a:latin typeface="宋体" panose="02010600030101010101" pitchFamily="2" charset="-122"/>
              <a:cs typeface="宋体" panose="02010600030101010101" pitchFamily="2" charset="-122"/>
            </a:endParaRPr>
          </a:p>
        </p:txBody>
      </p:sp>
      <p:sp>
        <p:nvSpPr>
          <p:cNvPr id="3" name="object 3"/>
          <p:cNvSpPr/>
          <p:nvPr/>
        </p:nvSpPr>
        <p:spPr>
          <a:xfrm>
            <a:off x="0" y="1929383"/>
            <a:ext cx="2664460" cy="4643755"/>
          </a:xfrm>
          <a:custGeom>
            <a:avLst/>
            <a:gdLst/>
            <a:ahLst/>
            <a:cxnLst/>
            <a:rect l="l" t="t" r="r" b="b"/>
            <a:pathLst>
              <a:path w="2664460" h="4643755">
                <a:moveTo>
                  <a:pt x="0" y="4643628"/>
                </a:moveTo>
                <a:lnTo>
                  <a:pt x="0" y="0"/>
                </a:lnTo>
                <a:lnTo>
                  <a:pt x="2663952" y="928116"/>
                </a:lnTo>
                <a:lnTo>
                  <a:pt x="2663952" y="3713988"/>
                </a:lnTo>
                <a:lnTo>
                  <a:pt x="0" y="4643628"/>
                </a:lnTo>
                <a:close/>
              </a:path>
            </a:pathLst>
          </a:custGeom>
          <a:solidFill>
            <a:srgbClr val="1F487C"/>
          </a:solidFill>
        </p:spPr>
        <p:txBody>
          <a:bodyPr wrap="square" lIns="0" tIns="0" rIns="0" bIns="0" rtlCol="0"/>
          <a:lstStyle/>
          <a:p>
            <a:endParaRPr/>
          </a:p>
        </p:txBody>
      </p:sp>
      <p:sp>
        <p:nvSpPr>
          <p:cNvPr id="4" name="object 4"/>
          <p:cNvSpPr/>
          <p:nvPr/>
        </p:nvSpPr>
        <p:spPr>
          <a:xfrm>
            <a:off x="0" y="1916171"/>
            <a:ext cx="2676525" cy="4669155"/>
          </a:xfrm>
          <a:custGeom>
            <a:avLst/>
            <a:gdLst/>
            <a:ahLst/>
            <a:cxnLst/>
            <a:rect l="l" t="t" r="r" b="b"/>
            <a:pathLst>
              <a:path w="2676525" h="4669155">
                <a:moveTo>
                  <a:pt x="0" y="21648"/>
                </a:moveTo>
                <a:lnTo>
                  <a:pt x="0" y="0"/>
                </a:lnTo>
                <a:lnTo>
                  <a:pt x="1562" y="29"/>
                </a:lnTo>
                <a:lnTo>
                  <a:pt x="4178" y="639"/>
                </a:lnTo>
                <a:lnTo>
                  <a:pt x="38561" y="12628"/>
                </a:lnTo>
                <a:lnTo>
                  <a:pt x="12700" y="12628"/>
                </a:lnTo>
                <a:lnTo>
                  <a:pt x="0" y="21648"/>
                </a:lnTo>
                <a:close/>
              </a:path>
              <a:path w="2676525" h="4669155">
                <a:moveTo>
                  <a:pt x="12700" y="30502"/>
                </a:moveTo>
                <a:lnTo>
                  <a:pt x="0" y="26073"/>
                </a:lnTo>
                <a:lnTo>
                  <a:pt x="0" y="21648"/>
                </a:lnTo>
                <a:lnTo>
                  <a:pt x="12700" y="12628"/>
                </a:lnTo>
                <a:lnTo>
                  <a:pt x="12700" y="30502"/>
                </a:lnTo>
                <a:close/>
              </a:path>
              <a:path w="2676525" h="4669155">
                <a:moveTo>
                  <a:pt x="2650731" y="950345"/>
                </a:moveTo>
                <a:lnTo>
                  <a:pt x="12700" y="30502"/>
                </a:lnTo>
                <a:lnTo>
                  <a:pt x="12700" y="12628"/>
                </a:lnTo>
                <a:lnTo>
                  <a:pt x="38561" y="12628"/>
                </a:lnTo>
                <a:lnTo>
                  <a:pt x="2667609" y="929326"/>
                </a:lnTo>
                <a:lnTo>
                  <a:pt x="2676131" y="941328"/>
                </a:lnTo>
                <a:lnTo>
                  <a:pt x="2650731" y="941328"/>
                </a:lnTo>
                <a:lnTo>
                  <a:pt x="2650731" y="950345"/>
                </a:lnTo>
                <a:close/>
              </a:path>
              <a:path w="2676525" h="4669155">
                <a:moveTo>
                  <a:pt x="0" y="4642645"/>
                </a:moveTo>
                <a:lnTo>
                  <a:pt x="0" y="26073"/>
                </a:lnTo>
                <a:lnTo>
                  <a:pt x="12700" y="30502"/>
                </a:lnTo>
                <a:lnTo>
                  <a:pt x="12700" y="4638216"/>
                </a:lnTo>
                <a:lnTo>
                  <a:pt x="0" y="4642645"/>
                </a:lnTo>
                <a:close/>
              </a:path>
              <a:path w="2676525" h="4669155">
                <a:moveTo>
                  <a:pt x="2659253" y="953317"/>
                </a:moveTo>
                <a:lnTo>
                  <a:pt x="2650731" y="950345"/>
                </a:lnTo>
                <a:lnTo>
                  <a:pt x="2650731" y="941328"/>
                </a:lnTo>
                <a:lnTo>
                  <a:pt x="2659253" y="953317"/>
                </a:lnTo>
                <a:close/>
              </a:path>
              <a:path w="2676525" h="4669155">
                <a:moveTo>
                  <a:pt x="2676131" y="953317"/>
                </a:moveTo>
                <a:lnTo>
                  <a:pt x="2659253" y="953317"/>
                </a:lnTo>
                <a:lnTo>
                  <a:pt x="2650731" y="941328"/>
                </a:lnTo>
                <a:lnTo>
                  <a:pt x="2676131" y="941328"/>
                </a:lnTo>
                <a:lnTo>
                  <a:pt x="2676131" y="953317"/>
                </a:lnTo>
                <a:close/>
              </a:path>
              <a:path w="2676525" h="4669155">
                <a:moveTo>
                  <a:pt x="2650731" y="3718385"/>
                </a:moveTo>
                <a:lnTo>
                  <a:pt x="2650731" y="950345"/>
                </a:lnTo>
                <a:lnTo>
                  <a:pt x="2659253" y="953317"/>
                </a:lnTo>
                <a:lnTo>
                  <a:pt x="2676131" y="953317"/>
                </a:lnTo>
                <a:lnTo>
                  <a:pt x="2676131" y="3715414"/>
                </a:lnTo>
                <a:lnTo>
                  <a:pt x="2659253" y="3715414"/>
                </a:lnTo>
                <a:lnTo>
                  <a:pt x="2650731" y="3718385"/>
                </a:lnTo>
                <a:close/>
              </a:path>
              <a:path w="2676525" h="4669155">
                <a:moveTo>
                  <a:pt x="2650731" y="3727403"/>
                </a:moveTo>
                <a:lnTo>
                  <a:pt x="2650731" y="3718385"/>
                </a:lnTo>
                <a:lnTo>
                  <a:pt x="2659253" y="3715414"/>
                </a:lnTo>
                <a:lnTo>
                  <a:pt x="2650731" y="3727403"/>
                </a:lnTo>
                <a:close/>
              </a:path>
              <a:path w="2676525" h="4669155">
                <a:moveTo>
                  <a:pt x="2676131" y="3727403"/>
                </a:moveTo>
                <a:lnTo>
                  <a:pt x="2650731" y="3727403"/>
                </a:lnTo>
                <a:lnTo>
                  <a:pt x="2659253" y="3715414"/>
                </a:lnTo>
                <a:lnTo>
                  <a:pt x="2676131" y="3715414"/>
                </a:lnTo>
                <a:lnTo>
                  <a:pt x="2676131" y="3727403"/>
                </a:lnTo>
                <a:close/>
              </a:path>
              <a:path w="2676525" h="4669155">
                <a:moveTo>
                  <a:pt x="38561" y="4656103"/>
                </a:moveTo>
                <a:lnTo>
                  <a:pt x="12700" y="4656103"/>
                </a:lnTo>
                <a:lnTo>
                  <a:pt x="12700" y="4638216"/>
                </a:lnTo>
                <a:lnTo>
                  <a:pt x="2650731" y="3718385"/>
                </a:lnTo>
                <a:lnTo>
                  <a:pt x="2650731" y="3727403"/>
                </a:lnTo>
                <a:lnTo>
                  <a:pt x="2676131" y="3727403"/>
                </a:lnTo>
                <a:lnTo>
                  <a:pt x="2667609" y="3739392"/>
                </a:lnTo>
                <a:lnTo>
                  <a:pt x="38561" y="4656103"/>
                </a:lnTo>
                <a:close/>
              </a:path>
              <a:path w="2676525" h="4669155">
                <a:moveTo>
                  <a:pt x="12700" y="4656103"/>
                </a:moveTo>
                <a:lnTo>
                  <a:pt x="0" y="4647073"/>
                </a:lnTo>
                <a:lnTo>
                  <a:pt x="0" y="4642645"/>
                </a:lnTo>
                <a:lnTo>
                  <a:pt x="12700" y="4638216"/>
                </a:lnTo>
                <a:lnTo>
                  <a:pt x="12700" y="4656103"/>
                </a:lnTo>
                <a:close/>
              </a:path>
              <a:path w="2676525" h="4669155">
                <a:moveTo>
                  <a:pt x="0" y="4668731"/>
                </a:moveTo>
                <a:lnTo>
                  <a:pt x="0" y="4647073"/>
                </a:lnTo>
                <a:lnTo>
                  <a:pt x="12700" y="4656103"/>
                </a:lnTo>
                <a:lnTo>
                  <a:pt x="38561" y="4656103"/>
                </a:lnTo>
                <a:lnTo>
                  <a:pt x="4178" y="4668092"/>
                </a:lnTo>
                <a:lnTo>
                  <a:pt x="1562" y="4668702"/>
                </a:lnTo>
                <a:lnTo>
                  <a:pt x="0" y="4668731"/>
                </a:lnTo>
                <a:close/>
              </a:path>
            </a:pathLst>
          </a:custGeom>
          <a:solidFill>
            <a:srgbClr val="EDEBE0"/>
          </a:solidFill>
        </p:spPr>
        <p:txBody>
          <a:bodyPr wrap="square" lIns="0" tIns="0" rIns="0" bIns="0" rtlCol="0"/>
          <a:lstStyle/>
          <a:p>
            <a:endParaRPr/>
          </a:p>
        </p:txBody>
      </p:sp>
      <p:sp>
        <p:nvSpPr>
          <p:cNvPr id="5" name="object 5"/>
          <p:cNvSpPr txBox="1"/>
          <p:nvPr/>
        </p:nvSpPr>
        <p:spPr>
          <a:xfrm>
            <a:off x="165100" y="2128735"/>
            <a:ext cx="2158365" cy="4190365"/>
          </a:xfrm>
          <a:prstGeom prst="rect">
            <a:avLst/>
          </a:prstGeom>
        </p:spPr>
        <p:txBody>
          <a:bodyPr vert="horz" wrap="square" lIns="0" tIns="0" rIns="0" bIns="0" rtlCol="0">
            <a:spAutoFit/>
          </a:bodyPr>
          <a:lstStyle/>
          <a:p>
            <a:pPr marL="12700" marR="5080">
              <a:lnSpc>
                <a:spcPts val="3000"/>
              </a:lnSpc>
            </a:pPr>
            <a:r>
              <a:rPr sz="2800" dirty="0">
                <a:solidFill>
                  <a:srgbClr val="FFFFFF"/>
                </a:solidFill>
                <a:latin typeface="华文新魏" panose="02010800040101010101" charset="-122"/>
                <a:cs typeface="华文新魏" panose="02010800040101010101" charset="-122"/>
              </a:rPr>
              <a:t>镇人民政府</a:t>
            </a:r>
            <a:r>
              <a:rPr sz="2800" spc="-5" dirty="0">
                <a:solidFill>
                  <a:srgbClr val="FFFFFF"/>
                </a:solidFill>
                <a:latin typeface="华文新魏" panose="02010800040101010101" charset="-122"/>
                <a:cs typeface="华文新魏" panose="02010800040101010101" charset="-122"/>
              </a:rPr>
              <a:t>、 </a:t>
            </a:r>
            <a:r>
              <a:rPr sz="2800" dirty="0">
                <a:solidFill>
                  <a:srgbClr val="FFFFFF"/>
                </a:solidFill>
                <a:latin typeface="华文新魏" panose="02010800040101010101" charset="-122"/>
                <a:cs typeface="华文新魏" panose="02010800040101010101" charset="-122"/>
              </a:rPr>
              <a:t>街道办事</a:t>
            </a:r>
            <a:r>
              <a:rPr sz="2800" spc="-5" dirty="0">
                <a:solidFill>
                  <a:srgbClr val="FFFFFF"/>
                </a:solidFill>
                <a:latin typeface="华文新魏" panose="02010800040101010101" charset="-122"/>
                <a:cs typeface="华文新魏" panose="02010800040101010101" charset="-122"/>
              </a:rPr>
              <a:t>处 </a:t>
            </a:r>
            <a:r>
              <a:rPr sz="2800" dirty="0">
                <a:solidFill>
                  <a:srgbClr val="FFFFFF"/>
                </a:solidFill>
                <a:latin typeface="华文新魏" panose="02010800040101010101" charset="-122"/>
                <a:cs typeface="华文新魏" panose="02010800040101010101" charset="-122"/>
              </a:rPr>
              <a:t>应当确定</a:t>
            </a:r>
            <a:r>
              <a:rPr sz="2800" spc="-5" dirty="0">
                <a:solidFill>
                  <a:srgbClr val="FFFFFF"/>
                </a:solidFill>
                <a:latin typeface="华文新魏" panose="02010800040101010101" charset="-122"/>
                <a:cs typeface="华文新魏" panose="02010800040101010101" charset="-122"/>
              </a:rPr>
              <a:t>安 </a:t>
            </a:r>
            <a:r>
              <a:rPr sz="2800" dirty="0">
                <a:solidFill>
                  <a:srgbClr val="FFFFFF"/>
                </a:solidFill>
                <a:latin typeface="华文新魏" panose="02010800040101010101" charset="-122"/>
                <a:cs typeface="华文新魏" panose="02010800040101010101" charset="-122"/>
              </a:rPr>
              <a:t>全生产监</a:t>
            </a:r>
            <a:r>
              <a:rPr sz="2800" spc="-5" dirty="0">
                <a:solidFill>
                  <a:srgbClr val="FFFFFF"/>
                </a:solidFill>
                <a:latin typeface="华文新魏" panose="02010800040101010101" charset="-122"/>
                <a:cs typeface="华文新魏" panose="02010800040101010101" charset="-122"/>
              </a:rPr>
              <a:t>督 </a:t>
            </a:r>
            <a:r>
              <a:rPr sz="2800" dirty="0">
                <a:solidFill>
                  <a:srgbClr val="FFFFFF"/>
                </a:solidFill>
                <a:latin typeface="华文新魏" panose="02010800040101010101" charset="-122"/>
                <a:cs typeface="华文新魏" panose="02010800040101010101" charset="-122"/>
              </a:rPr>
              <a:t>管理机构</a:t>
            </a:r>
            <a:r>
              <a:rPr sz="2800" spc="-5" dirty="0">
                <a:solidFill>
                  <a:srgbClr val="FFFFFF"/>
                </a:solidFill>
                <a:latin typeface="华文新魏" panose="02010800040101010101" charset="-122"/>
                <a:cs typeface="华文新魏" panose="02010800040101010101" charset="-122"/>
              </a:rPr>
              <a:t>和 </a:t>
            </a:r>
            <a:r>
              <a:rPr sz="2800" dirty="0">
                <a:solidFill>
                  <a:srgbClr val="FFFFFF"/>
                </a:solidFill>
                <a:latin typeface="华文新魏" panose="02010800040101010101" charset="-122"/>
                <a:cs typeface="华文新魏" panose="02010800040101010101" charset="-122"/>
              </a:rPr>
              <a:t>安全生产</a:t>
            </a:r>
            <a:r>
              <a:rPr sz="2800" spc="-5" dirty="0">
                <a:solidFill>
                  <a:srgbClr val="FFFFFF"/>
                </a:solidFill>
                <a:latin typeface="华文新魏" panose="02010800040101010101" charset="-122"/>
                <a:cs typeface="华文新魏" panose="02010800040101010101" charset="-122"/>
              </a:rPr>
              <a:t>监 </a:t>
            </a:r>
            <a:r>
              <a:rPr sz="2800" dirty="0">
                <a:solidFill>
                  <a:srgbClr val="FFFFFF"/>
                </a:solidFill>
                <a:latin typeface="华文新魏" panose="02010800040101010101" charset="-122"/>
                <a:cs typeface="华文新魏" panose="02010800040101010101" charset="-122"/>
              </a:rPr>
              <a:t>督管理人员</a:t>
            </a:r>
            <a:r>
              <a:rPr sz="2800" spc="-5" dirty="0">
                <a:solidFill>
                  <a:srgbClr val="FFFFFF"/>
                </a:solidFill>
                <a:latin typeface="华文新魏" panose="02010800040101010101" charset="-122"/>
                <a:cs typeface="华文新魏" panose="02010800040101010101" charset="-122"/>
              </a:rPr>
              <a:t>， </a:t>
            </a:r>
            <a:r>
              <a:rPr sz="2800" dirty="0">
                <a:solidFill>
                  <a:srgbClr val="FFFFFF"/>
                </a:solidFill>
                <a:latin typeface="华文新魏" panose="02010800040101010101" charset="-122"/>
                <a:cs typeface="华文新魏" panose="02010800040101010101" charset="-122"/>
              </a:rPr>
              <a:t>承担本辖</a:t>
            </a:r>
            <a:r>
              <a:rPr sz="2800" spc="-5" dirty="0">
                <a:solidFill>
                  <a:srgbClr val="FFFFFF"/>
                </a:solidFill>
                <a:latin typeface="华文新魏" panose="02010800040101010101" charset="-122"/>
                <a:cs typeface="华文新魏" panose="02010800040101010101" charset="-122"/>
              </a:rPr>
              <a:t>区 </a:t>
            </a:r>
            <a:r>
              <a:rPr sz="2800" dirty="0">
                <a:solidFill>
                  <a:srgbClr val="FFFFFF"/>
                </a:solidFill>
                <a:latin typeface="华文新魏" panose="02010800040101010101" charset="-122"/>
                <a:cs typeface="华文新魏" panose="02010800040101010101" charset="-122"/>
              </a:rPr>
              <a:t>安全生产</a:t>
            </a:r>
            <a:r>
              <a:rPr sz="2800" spc="-5" dirty="0">
                <a:solidFill>
                  <a:srgbClr val="FFFFFF"/>
                </a:solidFill>
                <a:latin typeface="华文新魏" panose="02010800040101010101" charset="-122"/>
                <a:cs typeface="华文新魏" panose="02010800040101010101" charset="-122"/>
              </a:rPr>
              <a:t>监 </a:t>
            </a:r>
            <a:r>
              <a:rPr sz="2800" dirty="0">
                <a:solidFill>
                  <a:srgbClr val="FFFFFF"/>
                </a:solidFill>
                <a:latin typeface="华文新魏" panose="02010800040101010101" charset="-122"/>
                <a:cs typeface="华文新魏" panose="02010800040101010101" charset="-122"/>
              </a:rPr>
              <a:t>督管理具</a:t>
            </a:r>
            <a:r>
              <a:rPr sz="2800" spc="-5" dirty="0">
                <a:solidFill>
                  <a:srgbClr val="FFFFFF"/>
                </a:solidFill>
                <a:latin typeface="华文新魏" panose="02010800040101010101" charset="-122"/>
                <a:cs typeface="华文新魏" panose="02010800040101010101" charset="-122"/>
              </a:rPr>
              <a:t>体 </a:t>
            </a:r>
            <a:r>
              <a:rPr sz="2800" dirty="0">
                <a:solidFill>
                  <a:srgbClr val="FFFFFF"/>
                </a:solidFill>
                <a:latin typeface="华文新魏" panose="02010800040101010101" charset="-122"/>
                <a:cs typeface="华文新魏" panose="02010800040101010101" charset="-122"/>
              </a:rPr>
              <a:t>工作</a:t>
            </a:r>
            <a:r>
              <a:rPr sz="2800" spc="-5" dirty="0">
                <a:solidFill>
                  <a:srgbClr val="FFFFFF"/>
                </a:solidFill>
                <a:latin typeface="华文新魏" panose="02010800040101010101" charset="-122"/>
                <a:cs typeface="华文新魏" panose="02010800040101010101" charset="-122"/>
              </a:rPr>
              <a:t>。</a:t>
            </a:r>
            <a:endParaRPr sz="2800">
              <a:latin typeface="华文新魏" panose="02010800040101010101" charset="-122"/>
              <a:cs typeface="华文新魏" panose="02010800040101010101" charset="-122"/>
            </a:endParaRPr>
          </a:p>
        </p:txBody>
      </p:sp>
      <p:sp>
        <p:nvSpPr>
          <p:cNvPr id="6" name="object 6"/>
          <p:cNvSpPr/>
          <p:nvPr/>
        </p:nvSpPr>
        <p:spPr>
          <a:xfrm>
            <a:off x="2884932" y="1929383"/>
            <a:ext cx="2368550" cy="4643755"/>
          </a:xfrm>
          <a:custGeom>
            <a:avLst/>
            <a:gdLst/>
            <a:ahLst/>
            <a:cxnLst/>
            <a:rect l="l" t="t" r="r" b="b"/>
            <a:pathLst>
              <a:path w="2368550" h="4643755">
                <a:moveTo>
                  <a:pt x="0" y="4643628"/>
                </a:moveTo>
                <a:lnTo>
                  <a:pt x="0" y="0"/>
                </a:lnTo>
                <a:lnTo>
                  <a:pt x="2368296" y="928116"/>
                </a:lnTo>
                <a:lnTo>
                  <a:pt x="2368296" y="3713988"/>
                </a:lnTo>
                <a:lnTo>
                  <a:pt x="0" y="4643628"/>
                </a:lnTo>
                <a:close/>
              </a:path>
            </a:pathLst>
          </a:custGeom>
          <a:solidFill>
            <a:srgbClr val="1F487C"/>
          </a:solidFill>
        </p:spPr>
        <p:txBody>
          <a:bodyPr wrap="square" lIns="0" tIns="0" rIns="0" bIns="0" rtlCol="0"/>
          <a:lstStyle/>
          <a:p>
            <a:endParaRPr/>
          </a:p>
        </p:txBody>
      </p:sp>
      <p:sp>
        <p:nvSpPr>
          <p:cNvPr id="7" name="object 7"/>
          <p:cNvSpPr/>
          <p:nvPr/>
        </p:nvSpPr>
        <p:spPr>
          <a:xfrm>
            <a:off x="2871990" y="1916125"/>
            <a:ext cx="2394585" cy="4669155"/>
          </a:xfrm>
          <a:custGeom>
            <a:avLst/>
            <a:gdLst/>
            <a:ahLst/>
            <a:cxnLst/>
            <a:rect l="l" t="t" r="r" b="b"/>
            <a:pathLst>
              <a:path w="2394585" h="4669155">
                <a:moveTo>
                  <a:pt x="11963" y="4668824"/>
                </a:moveTo>
                <a:lnTo>
                  <a:pt x="0" y="4656150"/>
                </a:lnTo>
                <a:lnTo>
                  <a:pt x="0" y="12674"/>
                </a:lnTo>
                <a:lnTo>
                  <a:pt x="11963" y="0"/>
                </a:lnTo>
                <a:lnTo>
                  <a:pt x="14693" y="139"/>
                </a:lnTo>
                <a:lnTo>
                  <a:pt x="17335" y="850"/>
                </a:lnTo>
                <a:lnTo>
                  <a:pt x="47492" y="12674"/>
                </a:lnTo>
                <a:lnTo>
                  <a:pt x="25400" y="12674"/>
                </a:lnTo>
                <a:lnTo>
                  <a:pt x="8064" y="24498"/>
                </a:lnTo>
                <a:lnTo>
                  <a:pt x="25399" y="31295"/>
                </a:lnTo>
                <a:lnTo>
                  <a:pt x="25400" y="4637529"/>
                </a:lnTo>
                <a:lnTo>
                  <a:pt x="8064" y="4644326"/>
                </a:lnTo>
                <a:lnTo>
                  <a:pt x="25400" y="4656150"/>
                </a:lnTo>
                <a:lnTo>
                  <a:pt x="47492" y="4656150"/>
                </a:lnTo>
                <a:lnTo>
                  <a:pt x="17335" y="4667973"/>
                </a:lnTo>
                <a:lnTo>
                  <a:pt x="14693" y="4668685"/>
                </a:lnTo>
                <a:lnTo>
                  <a:pt x="11963" y="4668824"/>
                </a:lnTo>
                <a:close/>
              </a:path>
              <a:path w="2394585" h="4669155">
                <a:moveTo>
                  <a:pt x="25400" y="31295"/>
                </a:moveTo>
                <a:lnTo>
                  <a:pt x="8064" y="24498"/>
                </a:lnTo>
                <a:lnTo>
                  <a:pt x="25400" y="12674"/>
                </a:lnTo>
                <a:lnTo>
                  <a:pt x="25400" y="31295"/>
                </a:lnTo>
                <a:close/>
              </a:path>
              <a:path w="2394585" h="4669155">
                <a:moveTo>
                  <a:pt x="2368689" y="950036"/>
                </a:moveTo>
                <a:lnTo>
                  <a:pt x="25400" y="31295"/>
                </a:lnTo>
                <a:lnTo>
                  <a:pt x="25400" y="12674"/>
                </a:lnTo>
                <a:lnTo>
                  <a:pt x="47492" y="12674"/>
                </a:lnTo>
                <a:lnTo>
                  <a:pt x="2386025" y="929551"/>
                </a:lnTo>
                <a:lnTo>
                  <a:pt x="2394089" y="941374"/>
                </a:lnTo>
                <a:lnTo>
                  <a:pt x="2368689" y="941374"/>
                </a:lnTo>
                <a:lnTo>
                  <a:pt x="2368689" y="950036"/>
                </a:lnTo>
                <a:close/>
              </a:path>
              <a:path w="2394585" h="4669155">
                <a:moveTo>
                  <a:pt x="2376754" y="953198"/>
                </a:moveTo>
                <a:lnTo>
                  <a:pt x="2368689" y="950036"/>
                </a:lnTo>
                <a:lnTo>
                  <a:pt x="2368689" y="941374"/>
                </a:lnTo>
                <a:lnTo>
                  <a:pt x="2376754" y="953198"/>
                </a:lnTo>
                <a:close/>
              </a:path>
              <a:path w="2394585" h="4669155">
                <a:moveTo>
                  <a:pt x="2394089" y="953198"/>
                </a:moveTo>
                <a:lnTo>
                  <a:pt x="2376754" y="953198"/>
                </a:lnTo>
                <a:lnTo>
                  <a:pt x="2368689" y="941374"/>
                </a:lnTo>
                <a:lnTo>
                  <a:pt x="2394089" y="941374"/>
                </a:lnTo>
                <a:lnTo>
                  <a:pt x="2394089" y="953198"/>
                </a:lnTo>
                <a:close/>
              </a:path>
              <a:path w="2394585" h="4669155">
                <a:moveTo>
                  <a:pt x="2368689" y="3718788"/>
                </a:moveTo>
                <a:lnTo>
                  <a:pt x="2368689" y="950036"/>
                </a:lnTo>
                <a:lnTo>
                  <a:pt x="2376754" y="953198"/>
                </a:lnTo>
                <a:lnTo>
                  <a:pt x="2394089" y="953198"/>
                </a:lnTo>
                <a:lnTo>
                  <a:pt x="2394089" y="3715626"/>
                </a:lnTo>
                <a:lnTo>
                  <a:pt x="2376754" y="3715626"/>
                </a:lnTo>
                <a:lnTo>
                  <a:pt x="2368689" y="3718788"/>
                </a:lnTo>
                <a:close/>
              </a:path>
              <a:path w="2394585" h="4669155">
                <a:moveTo>
                  <a:pt x="2368689" y="3727450"/>
                </a:moveTo>
                <a:lnTo>
                  <a:pt x="2368689" y="3718788"/>
                </a:lnTo>
                <a:lnTo>
                  <a:pt x="2376754" y="3715626"/>
                </a:lnTo>
                <a:lnTo>
                  <a:pt x="2368689" y="3727450"/>
                </a:lnTo>
                <a:close/>
              </a:path>
              <a:path w="2394585" h="4669155">
                <a:moveTo>
                  <a:pt x="2394089" y="3727450"/>
                </a:moveTo>
                <a:lnTo>
                  <a:pt x="2368689" y="3727450"/>
                </a:lnTo>
                <a:lnTo>
                  <a:pt x="2376754" y="3715626"/>
                </a:lnTo>
                <a:lnTo>
                  <a:pt x="2394089" y="3715626"/>
                </a:lnTo>
                <a:lnTo>
                  <a:pt x="2394089" y="3727450"/>
                </a:lnTo>
                <a:close/>
              </a:path>
              <a:path w="2394585" h="4669155">
                <a:moveTo>
                  <a:pt x="47492" y="4656150"/>
                </a:moveTo>
                <a:lnTo>
                  <a:pt x="25400" y="4656150"/>
                </a:lnTo>
                <a:lnTo>
                  <a:pt x="25400" y="4637529"/>
                </a:lnTo>
                <a:lnTo>
                  <a:pt x="2368689" y="3718788"/>
                </a:lnTo>
                <a:lnTo>
                  <a:pt x="2368689" y="3727450"/>
                </a:lnTo>
                <a:lnTo>
                  <a:pt x="2394089" y="3727450"/>
                </a:lnTo>
                <a:lnTo>
                  <a:pt x="2386025" y="3739273"/>
                </a:lnTo>
                <a:lnTo>
                  <a:pt x="47492" y="4656150"/>
                </a:lnTo>
                <a:close/>
              </a:path>
              <a:path w="2394585" h="4669155">
                <a:moveTo>
                  <a:pt x="25400" y="4656150"/>
                </a:moveTo>
                <a:lnTo>
                  <a:pt x="8064" y="4644326"/>
                </a:lnTo>
                <a:lnTo>
                  <a:pt x="25400" y="4637529"/>
                </a:lnTo>
                <a:lnTo>
                  <a:pt x="25400" y="4656150"/>
                </a:lnTo>
                <a:close/>
              </a:path>
            </a:pathLst>
          </a:custGeom>
          <a:solidFill>
            <a:srgbClr val="EDEBE0"/>
          </a:solidFill>
        </p:spPr>
        <p:txBody>
          <a:bodyPr wrap="square" lIns="0" tIns="0" rIns="0" bIns="0" rtlCol="0"/>
          <a:lstStyle/>
          <a:p>
            <a:endParaRPr/>
          </a:p>
        </p:txBody>
      </p:sp>
      <p:sp>
        <p:nvSpPr>
          <p:cNvPr id="8" name="object 8"/>
          <p:cNvSpPr txBox="1"/>
          <p:nvPr/>
        </p:nvSpPr>
        <p:spPr>
          <a:xfrm>
            <a:off x="3049790" y="2509735"/>
            <a:ext cx="2158365" cy="3428365"/>
          </a:xfrm>
          <a:prstGeom prst="rect">
            <a:avLst/>
          </a:prstGeom>
        </p:spPr>
        <p:txBody>
          <a:bodyPr vert="horz" wrap="square" lIns="0" tIns="0" rIns="0" bIns="0" rtlCol="0">
            <a:spAutoFit/>
          </a:bodyPr>
          <a:lstStyle/>
          <a:p>
            <a:pPr marL="12700" marR="5080">
              <a:lnSpc>
                <a:spcPts val="3000"/>
              </a:lnSpc>
            </a:pPr>
            <a:r>
              <a:rPr sz="2800" dirty="0">
                <a:solidFill>
                  <a:srgbClr val="FFFFFF"/>
                </a:solidFill>
                <a:latin typeface="华文新魏" panose="02010800040101010101" charset="-122"/>
                <a:cs typeface="华文新魏" panose="02010800040101010101" charset="-122"/>
              </a:rPr>
              <a:t>区（市</a:t>
            </a:r>
            <a:r>
              <a:rPr sz="2800" spc="-5" dirty="0">
                <a:solidFill>
                  <a:srgbClr val="FFFFFF"/>
                </a:solidFill>
                <a:latin typeface="华文新魏" panose="02010800040101010101" charset="-122"/>
                <a:cs typeface="华文新魏" panose="02010800040101010101" charset="-122"/>
              </a:rPr>
              <a:t>） </a:t>
            </a:r>
            <a:r>
              <a:rPr sz="2800" dirty="0">
                <a:solidFill>
                  <a:srgbClr val="FFFFFF"/>
                </a:solidFill>
                <a:latin typeface="华文新魏" panose="02010800040101010101" charset="-122"/>
                <a:cs typeface="华文新魏" panose="02010800040101010101" charset="-122"/>
              </a:rPr>
              <a:t>安全生产</a:t>
            </a:r>
            <a:r>
              <a:rPr sz="2800" spc="-5" dirty="0">
                <a:solidFill>
                  <a:srgbClr val="FFFFFF"/>
                </a:solidFill>
                <a:latin typeface="华文新魏" panose="02010800040101010101" charset="-122"/>
                <a:cs typeface="华文新魏" panose="02010800040101010101" charset="-122"/>
              </a:rPr>
              <a:t>监 </a:t>
            </a:r>
            <a:r>
              <a:rPr sz="2800" dirty="0">
                <a:solidFill>
                  <a:srgbClr val="FFFFFF"/>
                </a:solidFill>
                <a:latin typeface="华文新魏" panose="02010800040101010101" charset="-122"/>
                <a:cs typeface="华文新魏" panose="02010800040101010101" charset="-122"/>
              </a:rPr>
              <a:t>督管理部</a:t>
            </a:r>
            <a:r>
              <a:rPr sz="2800" spc="-5" dirty="0">
                <a:solidFill>
                  <a:srgbClr val="FFFFFF"/>
                </a:solidFill>
                <a:latin typeface="华文新魏" panose="02010800040101010101" charset="-122"/>
                <a:cs typeface="华文新魏" panose="02010800040101010101" charset="-122"/>
              </a:rPr>
              <a:t>门 </a:t>
            </a:r>
            <a:r>
              <a:rPr sz="2800" dirty="0">
                <a:solidFill>
                  <a:srgbClr val="FFFFFF"/>
                </a:solidFill>
                <a:latin typeface="华文新魏" panose="02010800040101010101" charset="-122"/>
                <a:cs typeface="华文新魏" panose="02010800040101010101" charset="-122"/>
              </a:rPr>
              <a:t>可以委托</a:t>
            </a:r>
            <a:r>
              <a:rPr sz="2800" spc="-5" dirty="0">
                <a:solidFill>
                  <a:srgbClr val="FFFFFF"/>
                </a:solidFill>
                <a:latin typeface="华文新魏" panose="02010800040101010101" charset="-122"/>
                <a:cs typeface="华文新魏" panose="02010800040101010101" charset="-122"/>
              </a:rPr>
              <a:t>镇 </a:t>
            </a:r>
            <a:r>
              <a:rPr sz="2800" dirty="0">
                <a:solidFill>
                  <a:srgbClr val="FFFFFF"/>
                </a:solidFill>
                <a:latin typeface="华文新魏" panose="02010800040101010101" charset="-122"/>
                <a:cs typeface="华文新魏" panose="02010800040101010101" charset="-122"/>
              </a:rPr>
              <a:t>人民政府</a:t>
            </a:r>
            <a:r>
              <a:rPr sz="2800" spc="-5" dirty="0">
                <a:solidFill>
                  <a:srgbClr val="FFFFFF"/>
                </a:solidFill>
                <a:latin typeface="华文新魏" panose="02010800040101010101" charset="-122"/>
                <a:cs typeface="华文新魏" panose="02010800040101010101" charset="-122"/>
              </a:rPr>
              <a:t>、 </a:t>
            </a:r>
            <a:r>
              <a:rPr sz="2800" dirty="0">
                <a:solidFill>
                  <a:srgbClr val="FFFFFF"/>
                </a:solidFill>
                <a:latin typeface="华文新魏" panose="02010800040101010101" charset="-122"/>
                <a:cs typeface="华文新魏" panose="02010800040101010101" charset="-122"/>
              </a:rPr>
              <a:t>街道办事处</a:t>
            </a:r>
            <a:r>
              <a:rPr sz="2800" spc="-5" dirty="0">
                <a:solidFill>
                  <a:srgbClr val="FFFFFF"/>
                </a:solidFill>
                <a:latin typeface="华文新魏" panose="02010800040101010101" charset="-122"/>
                <a:cs typeface="华文新魏" panose="02010800040101010101" charset="-122"/>
              </a:rPr>
              <a:t>、 </a:t>
            </a:r>
            <a:r>
              <a:rPr sz="2800" dirty="0">
                <a:solidFill>
                  <a:srgbClr val="FFFFFF"/>
                </a:solidFill>
                <a:latin typeface="华文新魏" panose="02010800040101010101" charset="-122"/>
                <a:cs typeface="华文新魏" panose="02010800040101010101" charset="-122"/>
              </a:rPr>
              <a:t>安全生产</a:t>
            </a:r>
            <a:r>
              <a:rPr sz="2800" spc="-5" dirty="0">
                <a:solidFill>
                  <a:srgbClr val="FFFFFF"/>
                </a:solidFill>
                <a:latin typeface="华文新魏" panose="02010800040101010101" charset="-122"/>
                <a:cs typeface="华文新魏" panose="02010800040101010101" charset="-122"/>
              </a:rPr>
              <a:t>监 </a:t>
            </a:r>
            <a:r>
              <a:rPr sz="2800" dirty="0">
                <a:solidFill>
                  <a:srgbClr val="FFFFFF"/>
                </a:solidFill>
                <a:latin typeface="华文新魏" panose="02010800040101010101" charset="-122"/>
                <a:cs typeface="华文新魏" panose="02010800040101010101" charset="-122"/>
              </a:rPr>
              <a:t>督管理机</a:t>
            </a:r>
            <a:r>
              <a:rPr sz="2800" spc="-5" dirty="0">
                <a:solidFill>
                  <a:srgbClr val="FFFFFF"/>
                </a:solidFill>
                <a:latin typeface="华文新魏" panose="02010800040101010101" charset="-122"/>
                <a:cs typeface="华文新魏" panose="02010800040101010101" charset="-122"/>
              </a:rPr>
              <a:t>构 </a:t>
            </a:r>
            <a:r>
              <a:rPr sz="2800" dirty="0">
                <a:solidFill>
                  <a:srgbClr val="FFFFFF"/>
                </a:solidFill>
                <a:latin typeface="华文新魏" panose="02010800040101010101" charset="-122"/>
                <a:cs typeface="华文新魏" panose="02010800040101010101" charset="-122"/>
              </a:rPr>
              <a:t>行使职</a:t>
            </a:r>
            <a:r>
              <a:rPr sz="2800" spc="-5" dirty="0">
                <a:solidFill>
                  <a:srgbClr val="FFFFFF"/>
                </a:solidFill>
                <a:latin typeface="华文新魏" panose="02010800040101010101" charset="-122"/>
                <a:cs typeface="华文新魏" panose="02010800040101010101" charset="-122"/>
              </a:rPr>
              <a:t>权</a:t>
            </a:r>
            <a:endParaRPr sz="2800">
              <a:latin typeface="华文新魏" panose="02010800040101010101" charset="-122"/>
              <a:cs typeface="华文新魏" panose="02010800040101010101" charset="-122"/>
            </a:endParaRPr>
          </a:p>
        </p:txBody>
      </p:sp>
      <p:sp>
        <p:nvSpPr>
          <p:cNvPr id="9" name="object 9"/>
          <p:cNvSpPr/>
          <p:nvPr/>
        </p:nvSpPr>
        <p:spPr>
          <a:xfrm>
            <a:off x="5474208" y="1929383"/>
            <a:ext cx="3385185" cy="4643755"/>
          </a:xfrm>
          <a:custGeom>
            <a:avLst/>
            <a:gdLst/>
            <a:ahLst/>
            <a:cxnLst/>
            <a:rect l="l" t="t" r="r" b="b"/>
            <a:pathLst>
              <a:path w="3385184" h="4643755">
                <a:moveTo>
                  <a:pt x="0" y="4643628"/>
                </a:moveTo>
                <a:lnTo>
                  <a:pt x="0" y="0"/>
                </a:lnTo>
                <a:lnTo>
                  <a:pt x="3384803" y="928116"/>
                </a:lnTo>
                <a:lnTo>
                  <a:pt x="3384803" y="3713988"/>
                </a:lnTo>
                <a:lnTo>
                  <a:pt x="0" y="4643628"/>
                </a:lnTo>
                <a:close/>
              </a:path>
            </a:pathLst>
          </a:custGeom>
          <a:solidFill>
            <a:srgbClr val="1F487C"/>
          </a:solidFill>
        </p:spPr>
        <p:txBody>
          <a:bodyPr wrap="square" lIns="0" tIns="0" rIns="0" bIns="0" rtlCol="0"/>
          <a:lstStyle/>
          <a:p>
            <a:endParaRPr/>
          </a:p>
        </p:txBody>
      </p:sp>
      <p:sp>
        <p:nvSpPr>
          <p:cNvPr id="10" name="object 10"/>
          <p:cNvSpPr/>
          <p:nvPr/>
        </p:nvSpPr>
        <p:spPr>
          <a:xfrm>
            <a:off x="5461939" y="1916125"/>
            <a:ext cx="3409315" cy="4669155"/>
          </a:xfrm>
          <a:custGeom>
            <a:avLst/>
            <a:gdLst/>
            <a:ahLst/>
            <a:cxnLst/>
            <a:rect l="l" t="t" r="r" b="b"/>
            <a:pathLst>
              <a:path w="3409315" h="4669155">
                <a:moveTo>
                  <a:pt x="13500" y="4668824"/>
                </a:moveTo>
                <a:lnTo>
                  <a:pt x="0" y="4656150"/>
                </a:lnTo>
                <a:lnTo>
                  <a:pt x="0" y="12674"/>
                </a:lnTo>
                <a:lnTo>
                  <a:pt x="13500" y="0"/>
                </a:lnTo>
                <a:lnTo>
                  <a:pt x="16052" y="431"/>
                </a:lnTo>
                <a:lnTo>
                  <a:pt x="60659" y="12674"/>
                </a:lnTo>
                <a:lnTo>
                  <a:pt x="25400" y="12674"/>
                </a:lnTo>
                <a:lnTo>
                  <a:pt x="9334" y="24930"/>
                </a:lnTo>
                <a:lnTo>
                  <a:pt x="25400" y="29339"/>
                </a:lnTo>
                <a:lnTo>
                  <a:pt x="25400" y="4639485"/>
                </a:lnTo>
                <a:lnTo>
                  <a:pt x="9334" y="4643894"/>
                </a:lnTo>
                <a:lnTo>
                  <a:pt x="25400" y="4656150"/>
                </a:lnTo>
                <a:lnTo>
                  <a:pt x="60659" y="4656150"/>
                </a:lnTo>
                <a:lnTo>
                  <a:pt x="16052" y="4668393"/>
                </a:lnTo>
                <a:lnTo>
                  <a:pt x="13500" y="4668824"/>
                </a:lnTo>
                <a:close/>
              </a:path>
              <a:path w="3409315" h="4669155">
                <a:moveTo>
                  <a:pt x="25400" y="29339"/>
                </a:moveTo>
                <a:lnTo>
                  <a:pt x="9334" y="24930"/>
                </a:lnTo>
                <a:lnTo>
                  <a:pt x="25400" y="12674"/>
                </a:lnTo>
                <a:lnTo>
                  <a:pt x="25400" y="29339"/>
                </a:lnTo>
                <a:close/>
              </a:path>
              <a:path w="3409315" h="4669155">
                <a:moveTo>
                  <a:pt x="3383635" y="951052"/>
                </a:moveTo>
                <a:lnTo>
                  <a:pt x="25400" y="29339"/>
                </a:lnTo>
                <a:lnTo>
                  <a:pt x="25400" y="12674"/>
                </a:lnTo>
                <a:lnTo>
                  <a:pt x="60659" y="12674"/>
                </a:lnTo>
                <a:lnTo>
                  <a:pt x="3399701" y="929119"/>
                </a:lnTo>
                <a:lnTo>
                  <a:pt x="3409035" y="941374"/>
                </a:lnTo>
                <a:lnTo>
                  <a:pt x="3383635" y="941374"/>
                </a:lnTo>
                <a:lnTo>
                  <a:pt x="3383635" y="951052"/>
                </a:lnTo>
                <a:close/>
              </a:path>
              <a:path w="3409315" h="4669155">
                <a:moveTo>
                  <a:pt x="3392982" y="953617"/>
                </a:moveTo>
                <a:lnTo>
                  <a:pt x="3383635" y="951052"/>
                </a:lnTo>
                <a:lnTo>
                  <a:pt x="3383635" y="941374"/>
                </a:lnTo>
                <a:lnTo>
                  <a:pt x="3392982" y="953617"/>
                </a:lnTo>
                <a:close/>
              </a:path>
              <a:path w="3409315" h="4669155">
                <a:moveTo>
                  <a:pt x="3409035" y="953617"/>
                </a:moveTo>
                <a:lnTo>
                  <a:pt x="3392982" y="953617"/>
                </a:lnTo>
                <a:lnTo>
                  <a:pt x="3383635" y="941374"/>
                </a:lnTo>
                <a:lnTo>
                  <a:pt x="3409035" y="941374"/>
                </a:lnTo>
                <a:lnTo>
                  <a:pt x="3409035" y="953617"/>
                </a:lnTo>
                <a:close/>
              </a:path>
              <a:path w="3409315" h="4669155">
                <a:moveTo>
                  <a:pt x="3383635" y="3717772"/>
                </a:moveTo>
                <a:lnTo>
                  <a:pt x="3383635" y="951052"/>
                </a:lnTo>
                <a:lnTo>
                  <a:pt x="3392982" y="953617"/>
                </a:lnTo>
                <a:lnTo>
                  <a:pt x="3409035" y="953617"/>
                </a:lnTo>
                <a:lnTo>
                  <a:pt x="3409035" y="3715207"/>
                </a:lnTo>
                <a:lnTo>
                  <a:pt x="3392982" y="3715207"/>
                </a:lnTo>
                <a:lnTo>
                  <a:pt x="3383635" y="3717772"/>
                </a:lnTo>
                <a:close/>
              </a:path>
              <a:path w="3409315" h="4669155">
                <a:moveTo>
                  <a:pt x="3383635" y="3727450"/>
                </a:moveTo>
                <a:lnTo>
                  <a:pt x="3383635" y="3717772"/>
                </a:lnTo>
                <a:lnTo>
                  <a:pt x="3392982" y="3715207"/>
                </a:lnTo>
                <a:lnTo>
                  <a:pt x="3383635" y="3727450"/>
                </a:lnTo>
                <a:close/>
              </a:path>
              <a:path w="3409315" h="4669155">
                <a:moveTo>
                  <a:pt x="3409035" y="3727450"/>
                </a:moveTo>
                <a:lnTo>
                  <a:pt x="3383635" y="3727450"/>
                </a:lnTo>
                <a:lnTo>
                  <a:pt x="3392982" y="3715207"/>
                </a:lnTo>
                <a:lnTo>
                  <a:pt x="3409035" y="3715207"/>
                </a:lnTo>
                <a:lnTo>
                  <a:pt x="3409035" y="3727450"/>
                </a:lnTo>
                <a:close/>
              </a:path>
              <a:path w="3409315" h="4669155">
                <a:moveTo>
                  <a:pt x="60659" y="4656150"/>
                </a:moveTo>
                <a:lnTo>
                  <a:pt x="25400" y="4656150"/>
                </a:lnTo>
                <a:lnTo>
                  <a:pt x="25400" y="4639485"/>
                </a:lnTo>
                <a:lnTo>
                  <a:pt x="3383635" y="3717772"/>
                </a:lnTo>
                <a:lnTo>
                  <a:pt x="3383635" y="3727450"/>
                </a:lnTo>
                <a:lnTo>
                  <a:pt x="3409035" y="3727450"/>
                </a:lnTo>
                <a:lnTo>
                  <a:pt x="3399701" y="3739705"/>
                </a:lnTo>
                <a:lnTo>
                  <a:pt x="60659" y="4656150"/>
                </a:lnTo>
                <a:close/>
              </a:path>
              <a:path w="3409315" h="4669155">
                <a:moveTo>
                  <a:pt x="25400" y="4656150"/>
                </a:moveTo>
                <a:lnTo>
                  <a:pt x="9334" y="4643894"/>
                </a:lnTo>
                <a:lnTo>
                  <a:pt x="25400" y="4639485"/>
                </a:lnTo>
                <a:lnTo>
                  <a:pt x="25400" y="4656150"/>
                </a:lnTo>
                <a:close/>
              </a:path>
            </a:pathLst>
          </a:custGeom>
          <a:solidFill>
            <a:srgbClr val="EDEBE0"/>
          </a:solidFill>
        </p:spPr>
        <p:txBody>
          <a:bodyPr wrap="square" lIns="0" tIns="0" rIns="0" bIns="0" rtlCol="0"/>
          <a:lstStyle/>
          <a:p>
            <a:endParaRPr/>
          </a:p>
        </p:txBody>
      </p:sp>
      <p:sp>
        <p:nvSpPr>
          <p:cNvPr id="11" name="object 11"/>
          <p:cNvSpPr txBox="1"/>
          <p:nvPr/>
        </p:nvSpPr>
        <p:spPr>
          <a:xfrm>
            <a:off x="5639739" y="2555455"/>
            <a:ext cx="3225165" cy="3809365"/>
          </a:xfrm>
          <a:prstGeom prst="rect">
            <a:avLst/>
          </a:prstGeom>
        </p:spPr>
        <p:txBody>
          <a:bodyPr vert="horz" wrap="square" lIns="0" tIns="0" rIns="0" bIns="0" rtlCol="0">
            <a:spAutoFit/>
          </a:bodyPr>
          <a:lstStyle/>
          <a:p>
            <a:pPr marL="12700" marR="5080">
              <a:lnSpc>
                <a:spcPts val="2700"/>
              </a:lnSpc>
            </a:pPr>
            <a:r>
              <a:rPr sz="2800" spc="-5" dirty="0">
                <a:solidFill>
                  <a:srgbClr val="FFFFFF"/>
                </a:solidFill>
                <a:latin typeface="华文新魏" panose="02010800040101010101" charset="-122"/>
                <a:cs typeface="华文新魏" panose="02010800040101010101" charset="-122"/>
              </a:rPr>
              <a:t>1.</a:t>
            </a:r>
            <a:r>
              <a:rPr sz="2800" dirty="0">
                <a:solidFill>
                  <a:srgbClr val="FFFFFF"/>
                </a:solidFill>
                <a:latin typeface="华文新魏" panose="02010800040101010101" charset="-122"/>
                <a:cs typeface="华文新魏" panose="02010800040101010101" charset="-122"/>
              </a:rPr>
              <a:t>进入生</a:t>
            </a:r>
            <a:r>
              <a:rPr sz="2800" spc="-5" dirty="0">
                <a:solidFill>
                  <a:srgbClr val="FFFFFF"/>
                </a:solidFill>
                <a:latin typeface="华文新魏" panose="02010800040101010101" charset="-122"/>
                <a:cs typeface="华文新魏" panose="02010800040101010101" charset="-122"/>
              </a:rPr>
              <a:t>产 </a:t>
            </a:r>
            <a:r>
              <a:rPr sz="2800" dirty="0">
                <a:solidFill>
                  <a:srgbClr val="FFFFFF"/>
                </a:solidFill>
                <a:latin typeface="华文新魏" panose="02010800040101010101" charset="-122"/>
                <a:cs typeface="华文新魏" panose="02010800040101010101" charset="-122"/>
              </a:rPr>
              <a:t>经营单位进行检查</a:t>
            </a:r>
            <a:r>
              <a:rPr sz="2800" spc="-5" dirty="0">
                <a:solidFill>
                  <a:srgbClr val="FFFFFF"/>
                </a:solidFill>
                <a:latin typeface="华文新魏" panose="02010800040101010101" charset="-122"/>
                <a:cs typeface="华文新魏" panose="02010800040101010101" charset="-122"/>
              </a:rPr>
              <a:t>， </a:t>
            </a:r>
            <a:r>
              <a:rPr sz="2800" dirty="0">
                <a:solidFill>
                  <a:srgbClr val="FFFFFF"/>
                </a:solidFill>
                <a:latin typeface="华文新魏" panose="02010800040101010101" charset="-122"/>
                <a:cs typeface="华文新魏" panose="02010800040101010101" charset="-122"/>
              </a:rPr>
              <a:t>调阅有关资料，</a:t>
            </a:r>
            <a:r>
              <a:rPr sz="2800" spc="-5" dirty="0">
                <a:solidFill>
                  <a:srgbClr val="FFFFFF"/>
                </a:solidFill>
                <a:latin typeface="华文新魏" panose="02010800040101010101" charset="-122"/>
                <a:cs typeface="华文新魏" panose="02010800040101010101" charset="-122"/>
              </a:rPr>
              <a:t>向 </a:t>
            </a:r>
            <a:r>
              <a:rPr sz="2800" dirty="0">
                <a:solidFill>
                  <a:srgbClr val="FFFFFF"/>
                </a:solidFill>
                <a:latin typeface="华文新魏" panose="02010800040101010101" charset="-122"/>
                <a:cs typeface="华文新魏" panose="02010800040101010101" charset="-122"/>
              </a:rPr>
              <a:t>有关单位和人员</a:t>
            </a:r>
            <a:r>
              <a:rPr sz="2800" spc="-5" dirty="0">
                <a:solidFill>
                  <a:srgbClr val="FFFFFF"/>
                </a:solidFill>
                <a:latin typeface="华文新魏" panose="02010800040101010101" charset="-122"/>
                <a:cs typeface="华文新魏" panose="02010800040101010101" charset="-122"/>
              </a:rPr>
              <a:t>了 </a:t>
            </a:r>
            <a:r>
              <a:rPr sz="2800" dirty="0">
                <a:solidFill>
                  <a:srgbClr val="FFFFFF"/>
                </a:solidFill>
                <a:latin typeface="华文新魏" panose="02010800040101010101" charset="-122"/>
                <a:cs typeface="华文新魏" panose="02010800040101010101" charset="-122"/>
              </a:rPr>
              <a:t>解情况</a:t>
            </a:r>
            <a:r>
              <a:rPr sz="2800" spc="-5" dirty="0">
                <a:solidFill>
                  <a:srgbClr val="FFFFFF"/>
                </a:solidFill>
                <a:latin typeface="华文新魏" panose="02010800040101010101" charset="-122"/>
                <a:cs typeface="华文新魏" panose="02010800040101010101" charset="-122"/>
              </a:rPr>
              <a:t>； 2.</a:t>
            </a:r>
            <a:r>
              <a:rPr sz="2800" dirty="0">
                <a:solidFill>
                  <a:srgbClr val="FFFFFF"/>
                </a:solidFill>
                <a:latin typeface="华文新魏" panose="02010800040101010101" charset="-122"/>
                <a:cs typeface="华文新魏" panose="02010800040101010101" charset="-122"/>
              </a:rPr>
              <a:t>对检查中发现</a:t>
            </a:r>
            <a:r>
              <a:rPr sz="2800" spc="-5" dirty="0">
                <a:solidFill>
                  <a:srgbClr val="FFFFFF"/>
                </a:solidFill>
                <a:latin typeface="华文新魏" panose="02010800040101010101" charset="-122"/>
                <a:cs typeface="华文新魏" panose="02010800040101010101" charset="-122"/>
              </a:rPr>
              <a:t>的 </a:t>
            </a:r>
            <a:r>
              <a:rPr sz="2800" dirty="0">
                <a:solidFill>
                  <a:srgbClr val="FFFFFF"/>
                </a:solidFill>
                <a:latin typeface="华文新魏" panose="02010800040101010101" charset="-122"/>
                <a:cs typeface="华文新魏" panose="02010800040101010101" charset="-122"/>
              </a:rPr>
              <a:t>安全生产违法行</a:t>
            </a:r>
            <a:r>
              <a:rPr sz="2800" spc="-5" dirty="0">
                <a:solidFill>
                  <a:srgbClr val="FFFFFF"/>
                </a:solidFill>
                <a:latin typeface="华文新魏" panose="02010800040101010101" charset="-122"/>
                <a:cs typeface="华文新魏" panose="02010800040101010101" charset="-122"/>
              </a:rPr>
              <a:t>为 </a:t>
            </a:r>
            <a:r>
              <a:rPr sz="2800" dirty="0">
                <a:solidFill>
                  <a:srgbClr val="FFFFFF"/>
                </a:solidFill>
                <a:latin typeface="华文新魏" panose="02010800040101010101" charset="-122"/>
                <a:cs typeface="华文新魏" panose="02010800040101010101" charset="-122"/>
              </a:rPr>
              <a:t>责令改正</a:t>
            </a:r>
            <a:r>
              <a:rPr sz="2800" spc="-5" dirty="0">
                <a:solidFill>
                  <a:srgbClr val="FFFFFF"/>
                </a:solidFill>
                <a:latin typeface="华文新魏" panose="02010800040101010101" charset="-122"/>
                <a:cs typeface="华文新魏" panose="02010800040101010101" charset="-122"/>
              </a:rPr>
              <a:t>； 3.</a:t>
            </a:r>
            <a:r>
              <a:rPr sz="2800" dirty="0">
                <a:solidFill>
                  <a:srgbClr val="FFFFFF"/>
                </a:solidFill>
                <a:latin typeface="华文新魏" panose="02010800040101010101" charset="-122"/>
                <a:cs typeface="华文新魏" panose="02010800040101010101" charset="-122"/>
              </a:rPr>
              <a:t>对检查中发现</a:t>
            </a:r>
            <a:r>
              <a:rPr sz="2800" spc="-5" dirty="0">
                <a:solidFill>
                  <a:srgbClr val="FFFFFF"/>
                </a:solidFill>
                <a:latin typeface="华文新魏" panose="02010800040101010101" charset="-122"/>
                <a:cs typeface="华文新魏" panose="02010800040101010101" charset="-122"/>
              </a:rPr>
              <a:t>事 </a:t>
            </a:r>
            <a:r>
              <a:rPr sz="2800" dirty="0">
                <a:solidFill>
                  <a:srgbClr val="FFFFFF"/>
                </a:solidFill>
                <a:latin typeface="华文新魏" panose="02010800040101010101" charset="-122"/>
                <a:cs typeface="华文新魏" panose="02010800040101010101" charset="-122"/>
              </a:rPr>
              <a:t>故隐患责</a:t>
            </a:r>
            <a:r>
              <a:rPr sz="2800" spc="-5" dirty="0">
                <a:solidFill>
                  <a:srgbClr val="FFFFFF"/>
                </a:solidFill>
                <a:latin typeface="华文新魏" panose="02010800040101010101" charset="-122"/>
                <a:cs typeface="华文新魏" panose="02010800040101010101" charset="-122"/>
              </a:rPr>
              <a:t>令</a:t>
            </a:r>
            <a:endParaRPr sz="2800">
              <a:latin typeface="华文新魏" panose="02010800040101010101" charset="-122"/>
              <a:cs typeface="华文新魏" panose="02010800040101010101" charset="-122"/>
            </a:endParaRPr>
          </a:p>
          <a:p>
            <a:pPr marL="12700">
              <a:lnSpc>
                <a:spcPts val="2720"/>
              </a:lnSpc>
            </a:pPr>
            <a:r>
              <a:rPr sz="2800" dirty="0">
                <a:solidFill>
                  <a:srgbClr val="FFFFFF"/>
                </a:solidFill>
                <a:latin typeface="华文新魏" panose="02010800040101010101" charset="-122"/>
                <a:cs typeface="华文新魏" panose="02010800040101010101" charset="-122"/>
              </a:rPr>
              <a:t>排除</a:t>
            </a:r>
            <a:r>
              <a:rPr sz="2800" spc="-5" dirty="0">
                <a:solidFill>
                  <a:srgbClr val="FFFFFF"/>
                </a:solidFill>
                <a:latin typeface="华文新魏" panose="02010800040101010101" charset="-122"/>
                <a:cs typeface="华文新魏" panose="02010800040101010101" charset="-122"/>
              </a:rPr>
              <a:t>。</a:t>
            </a:r>
            <a:endParaRPr sz="2800">
              <a:latin typeface="华文新魏" panose="02010800040101010101" charset="-122"/>
              <a:cs typeface="华文新魏" panose="02010800040101010101" charset="-122"/>
            </a:endParaRPr>
          </a:p>
        </p:txBody>
      </p:sp>
      <p:sp>
        <p:nvSpPr>
          <p:cNvPr id="12" name="object 12"/>
          <p:cNvSpPr/>
          <p:nvPr/>
        </p:nvSpPr>
        <p:spPr>
          <a:xfrm>
            <a:off x="2642616" y="3928871"/>
            <a:ext cx="358140" cy="485140"/>
          </a:xfrm>
          <a:custGeom>
            <a:avLst/>
            <a:gdLst/>
            <a:ahLst/>
            <a:cxnLst/>
            <a:rect l="l" t="t" r="r" b="b"/>
            <a:pathLst>
              <a:path w="358139" h="485139">
                <a:moveTo>
                  <a:pt x="179831" y="484631"/>
                </a:moveTo>
                <a:lnTo>
                  <a:pt x="179831" y="362712"/>
                </a:lnTo>
                <a:lnTo>
                  <a:pt x="0" y="362712"/>
                </a:lnTo>
                <a:lnTo>
                  <a:pt x="0" y="121919"/>
                </a:lnTo>
                <a:lnTo>
                  <a:pt x="179831" y="121919"/>
                </a:lnTo>
                <a:lnTo>
                  <a:pt x="179831" y="0"/>
                </a:lnTo>
                <a:lnTo>
                  <a:pt x="358139" y="242315"/>
                </a:lnTo>
                <a:lnTo>
                  <a:pt x="179831" y="484631"/>
                </a:lnTo>
                <a:close/>
              </a:path>
            </a:pathLst>
          </a:custGeom>
          <a:solidFill>
            <a:srgbClr val="FFFF00"/>
          </a:solidFill>
        </p:spPr>
        <p:txBody>
          <a:bodyPr wrap="square" lIns="0" tIns="0" rIns="0" bIns="0" rtlCol="0"/>
          <a:lstStyle/>
          <a:p>
            <a:endParaRPr/>
          </a:p>
        </p:txBody>
      </p:sp>
      <p:sp>
        <p:nvSpPr>
          <p:cNvPr id="13" name="object 13"/>
          <p:cNvSpPr/>
          <p:nvPr/>
        </p:nvSpPr>
        <p:spPr>
          <a:xfrm>
            <a:off x="2630487" y="3916438"/>
            <a:ext cx="382905" cy="509905"/>
          </a:xfrm>
          <a:custGeom>
            <a:avLst/>
            <a:gdLst/>
            <a:ahLst/>
            <a:cxnLst/>
            <a:rect l="l" t="t" r="r" b="b"/>
            <a:pathLst>
              <a:path w="382905" h="509904">
                <a:moveTo>
                  <a:pt x="178600" y="133667"/>
                </a:moveTo>
                <a:lnTo>
                  <a:pt x="178600" y="12623"/>
                </a:lnTo>
                <a:lnTo>
                  <a:pt x="178866" y="9994"/>
                </a:lnTo>
                <a:lnTo>
                  <a:pt x="189915" y="0"/>
                </a:lnTo>
                <a:lnTo>
                  <a:pt x="192619" y="0"/>
                </a:lnTo>
                <a:lnTo>
                  <a:pt x="207076" y="12623"/>
                </a:lnTo>
                <a:lnTo>
                  <a:pt x="204000" y="12623"/>
                </a:lnTo>
                <a:lnTo>
                  <a:pt x="181076" y="20167"/>
                </a:lnTo>
                <a:lnTo>
                  <a:pt x="204000" y="51241"/>
                </a:lnTo>
                <a:lnTo>
                  <a:pt x="204000" y="120967"/>
                </a:lnTo>
                <a:lnTo>
                  <a:pt x="191300" y="120967"/>
                </a:lnTo>
                <a:lnTo>
                  <a:pt x="178600" y="133667"/>
                </a:lnTo>
                <a:close/>
              </a:path>
              <a:path w="382905" h="509904">
                <a:moveTo>
                  <a:pt x="204000" y="51241"/>
                </a:moveTo>
                <a:lnTo>
                  <a:pt x="181076" y="20167"/>
                </a:lnTo>
                <a:lnTo>
                  <a:pt x="204000" y="12623"/>
                </a:lnTo>
                <a:lnTo>
                  <a:pt x="204000" y="51241"/>
                </a:lnTo>
                <a:close/>
              </a:path>
              <a:path w="382905" h="509904">
                <a:moveTo>
                  <a:pt x="354103" y="254717"/>
                </a:moveTo>
                <a:lnTo>
                  <a:pt x="204000" y="51241"/>
                </a:lnTo>
                <a:lnTo>
                  <a:pt x="204000" y="12623"/>
                </a:lnTo>
                <a:lnTo>
                  <a:pt x="207076" y="12623"/>
                </a:lnTo>
                <a:lnTo>
                  <a:pt x="380111" y="247180"/>
                </a:lnTo>
                <a:lnTo>
                  <a:pt x="359663" y="247180"/>
                </a:lnTo>
                <a:lnTo>
                  <a:pt x="354103" y="254717"/>
                </a:lnTo>
                <a:close/>
              </a:path>
              <a:path w="382905" h="509904">
                <a:moveTo>
                  <a:pt x="178600" y="388467"/>
                </a:moveTo>
                <a:lnTo>
                  <a:pt x="12700" y="388467"/>
                </a:lnTo>
                <a:lnTo>
                  <a:pt x="10223" y="388226"/>
                </a:lnTo>
                <a:lnTo>
                  <a:pt x="0" y="375767"/>
                </a:lnTo>
                <a:lnTo>
                  <a:pt x="0" y="133667"/>
                </a:lnTo>
                <a:lnTo>
                  <a:pt x="12700" y="120967"/>
                </a:lnTo>
                <a:lnTo>
                  <a:pt x="178600" y="120967"/>
                </a:lnTo>
                <a:lnTo>
                  <a:pt x="178600" y="133667"/>
                </a:lnTo>
                <a:lnTo>
                  <a:pt x="25400" y="133667"/>
                </a:lnTo>
                <a:lnTo>
                  <a:pt x="12700" y="146367"/>
                </a:lnTo>
                <a:lnTo>
                  <a:pt x="25400" y="146367"/>
                </a:lnTo>
                <a:lnTo>
                  <a:pt x="25400" y="363067"/>
                </a:lnTo>
                <a:lnTo>
                  <a:pt x="12700" y="363067"/>
                </a:lnTo>
                <a:lnTo>
                  <a:pt x="25400" y="375767"/>
                </a:lnTo>
                <a:lnTo>
                  <a:pt x="178600" y="375767"/>
                </a:lnTo>
                <a:lnTo>
                  <a:pt x="178600" y="388467"/>
                </a:lnTo>
                <a:close/>
              </a:path>
              <a:path w="382905" h="509904">
                <a:moveTo>
                  <a:pt x="191300" y="146367"/>
                </a:moveTo>
                <a:lnTo>
                  <a:pt x="25400" y="146367"/>
                </a:lnTo>
                <a:lnTo>
                  <a:pt x="25400" y="133667"/>
                </a:lnTo>
                <a:lnTo>
                  <a:pt x="178600" y="133667"/>
                </a:lnTo>
                <a:lnTo>
                  <a:pt x="191300" y="120967"/>
                </a:lnTo>
                <a:lnTo>
                  <a:pt x="204000" y="120967"/>
                </a:lnTo>
                <a:lnTo>
                  <a:pt x="204000" y="133667"/>
                </a:lnTo>
                <a:lnTo>
                  <a:pt x="193776" y="146126"/>
                </a:lnTo>
                <a:lnTo>
                  <a:pt x="191300" y="146367"/>
                </a:lnTo>
                <a:close/>
              </a:path>
              <a:path w="382905" h="509904">
                <a:moveTo>
                  <a:pt x="25400" y="146367"/>
                </a:moveTo>
                <a:lnTo>
                  <a:pt x="12700" y="146367"/>
                </a:lnTo>
                <a:lnTo>
                  <a:pt x="25400" y="133667"/>
                </a:lnTo>
                <a:lnTo>
                  <a:pt x="25400" y="146367"/>
                </a:lnTo>
                <a:close/>
              </a:path>
              <a:path w="382905" h="509904">
                <a:moveTo>
                  <a:pt x="359663" y="262255"/>
                </a:moveTo>
                <a:lnTo>
                  <a:pt x="354103" y="254717"/>
                </a:lnTo>
                <a:lnTo>
                  <a:pt x="359663" y="247180"/>
                </a:lnTo>
                <a:lnTo>
                  <a:pt x="359663" y="262255"/>
                </a:lnTo>
                <a:close/>
              </a:path>
              <a:path w="382905" h="509904">
                <a:moveTo>
                  <a:pt x="380111" y="262255"/>
                </a:moveTo>
                <a:lnTo>
                  <a:pt x="359663" y="262255"/>
                </a:lnTo>
                <a:lnTo>
                  <a:pt x="359663" y="247180"/>
                </a:lnTo>
                <a:lnTo>
                  <a:pt x="380111" y="247180"/>
                </a:lnTo>
                <a:lnTo>
                  <a:pt x="381469" y="249491"/>
                </a:lnTo>
                <a:lnTo>
                  <a:pt x="382308" y="252044"/>
                </a:lnTo>
                <a:lnTo>
                  <a:pt x="382587" y="254723"/>
                </a:lnTo>
                <a:lnTo>
                  <a:pt x="382308" y="257390"/>
                </a:lnTo>
                <a:lnTo>
                  <a:pt x="381469" y="259943"/>
                </a:lnTo>
                <a:lnTo>
                  <a:pt x="380111" y="262255"/>
                </a:lnTo>
                <a:close/>
              </a:path>
              <a:path w="382905" h="509904">
                <a:moveTo>
                  <a:pt x="207076" y="496811"/>
                </a:moveTo>
                <a:lnTo>
                  <a:pt x="204000" y="496811"/>
                </a:lnTo>
                <a:lnTo>
                  <a:pt x="204000" y="458193"/>
                </a:lnTo>
                <a:lnTo>
                  <a:pt x="354103" y="254717"/>
                </a:lnTo>
                <a:lnTo>
                  <a:pt x="359663" y="262255"/>
                </a:lnTo>
                <a:lnTo>
                  <a:pt x="380111" y="262255"/>
                </a:lnTo>
                <a:lnTo>
                  <a:pt x="207076" y="496811"/>
                </a:lnTo>
                <a:close/>
              </a:path>
              <a:path w="382905" h="509904">
                <a:moveTo>
                  <a:pt x="25400" y="375767"/>
                </a:moveTo>
                <a:lnTo>
                  <a:pt x="12700" y="363067"/>
                </a:lnTo>
                <a:lnTo>
                  <a:pt x="25400" y="363067"/>
                </a:lnTo>
                <a:lnTo>
                  <a:pt x="25400" y="375767"/>
                </a:lnTo>
                <a:close/>
              </a:path>
              <a:path w="382905" h="509904">
                <a:moveTo>
                  <a:pt x="204000" y="388467"/>
                </a:moveTo>
                <a:lnTo>
                  <a:pt x="191300" y="388467"/>
                </a:lnTo>
                <a:lnTo>
                  <a:pt x="178600" y="375767"/>
                </a:lnTo>
                <a:lnTo>
                  <a:pt x="25400" y="375767"/>
                </a:lnTo>
                <a:lnTo>
                  <a:pt x="25400" y="363067"/>
                </a:lnTo>
                <a:lnTo>
                  <a:pt x="191300" y="363067"/>
                </a:lnTo>
                <a:lnTo>
                  <a:pt x="204000" y="375767"/>
                </a:lnTo>
                <a:lnTo>
                  <a:pt x="204000" y="388467"/>
                </a:lnTo>
                <a:close/>
              </a:path>
              <a:path w="382905" h="509904">
                <a:moveTo>
                  <a:pt x="192557" y="509447"/>
                </a:moveTo>
                <a:lnTo>
                  <a:pt x="178600" y="496811"/>
                </a:lnTo>
                <a:lnTo>
                  <a:pt x="178600" y="375767"/>
                </a:lnTo>
                <a:lnTo>
                  <a:pt x="191300" y="388467"/>
                </a:lnTo>
                <a:lnTo>
                  <a:pt x="204000" y="388467"/>
                </a:lnTo>
                <a:lnTo>
                  <a:pt x="204000" y="458193"/>
                </a:lnTo>
                <a:lnTo>
                  <a:pt x="181076" y="489267"/>
                </a:lnTo>
                <a:lnTo>
                  <a:pt x="204000" y="496811"/>
                </a:lnTo>
                <a:lnTo>
                  <a:pt x="207076" y="496811"/>
                </a:lnTo>
                <a:lnTo>
                  <a:pt x="201510" y="504355"/>
                </a:lnTo>
                <a:lnTo>
                  <a:pt x="199732" y="506310"/>
                </a:lnTo>
                <a:lnTo>
                  <a:pt x="197573" y="507847"/>
                </a:lnTo>
                <a:lnTo>
                  <a:pt x="195148" y="508914"/>
                </a:lnTo>
                <a:lnTo>
                  <a:pt x="192557" y="509447"/>
                </a:lnTo>
                <a:close/>
              </a:path>
              <a:path w="382905" h="509904">
                <a:moveTo>
                  <a:pt x="204000" y="496811"/>
                </a:moveTo>
                <a:lnTo>
                  <a:pt x="181076" y="489267"/>
                </a:lnTo>
                <a:lnTo>
                  <a:pt x="204000" y="458193"/>
                </a:lnTo>
                <a:lnTo>
                  <a:pt x="204000" y="496811"/>
                </a:lnTo>
                <a:close/>
              </a:path>
            </a:pathLst>
          </a:custGeom>
          <a:solidFill>
            <a:srgbClr val="385D89"/>
          </a:solidFill>
        </p:spPr>
        <p:txBody>
          <a:bodyPr wrap="square" lIns="0" tIns="0" rIns="0" bIns="0" rtlCol="0"/>
          <a:lstStyle/>
          <a:p>
            <a:endParaRPr/>
          </a:p>
        </p:txBody>
      </p:sp>
      <p:sp>
        <p:nvSpPr>
          <p:cNvPr id="14" name="object 14"/>
          <p:cNvSpPr/>
          <p:nvPr/>
        </p:nvSpPr>
        <p:spPr>
          <a:xfrm>
            <a:off x="5215128" y="4000500"/>
            <a:ext cx="356870" cy="485140"/>
          </a:xfrm>
          <a:custGeom>
            <a:avLst/>
            <a:gdLst/>
            <a:ahLst/>
            <a:cxnLst/>
            <a:rect l="l" t="t" r="r" b="b"/>
            <a:pathLst>
              <a:path w="356870" h="485139">
                <a:moveTo>
                  <a:pt x="178308" y="484632"/>
                </a:moveTo>
                <a:lnTo>
                  <a:pt x="178308" y="362712"/>
                </a:lnTo>
                <a:lnTo>
                  <a:pt x="0" y="362712"/>
                </a:lnTo>
                <a:lnTo>
                  <a:pt x="0" y="120396"/>
                </a:lnTo>
                <a:lnTo>
                  <a:pt x="178308" y="120396"/>
                </a:lnTo>
                <a:lnTo>
                  <a:pt x="178308" y="0"/>
                </a:lnTo>
                <a:lnTo>
                  <a:pt x="356616" y="242315"/>
                </a:lnTo>
                <a:lnTo>
                  <a:pt x="178308" y="484632"/>
                </a:lnTo>
                <a:close/>
              </a:path>
            </a:pathLst>
          </a:custGeom>
          <a:solidFill>
            <a:srgbClr val="FFFF00"/>
          </a:solidFill>
        </p:spPr>
        <p:txBody>
          <a:bodyPr wrap="square" lIns="0" tIns="0" rIns="0" bIns="0" rtlCol="0"/>
          <a:lstStyle/>
          <a:p>
            <a:endParaRPr/>
          </a:p>
        </p:txBody>
      </p:sp>
      <p:sp>
        <p:nvSpPr>
          <p:cNvPr id="15" name="object 15"/>
          <p:cNvSpPr/>
          <p:nvPr/>
        </p:nvSpPr>
        <p:spPr>
          <a:xfrm>
            <a:off x="5202237" y="3987876"/>
            <a:ext cx="382905" cy="509905"/>
          </a:xfrm>
          <a:custGeom>
            <a:avLst/>
            <a:gdLst/>
            <a:ahLst/>
            <a:cxnLst/>
            <a:rect l="l" t="t" r="r" b="b"/>
            <a:pathLst>
              <a:path w="382904" h="509904">
                <a:moveTo>
                  <a:pt x="178600" y="133667"/>
                </a:moveTo>
                <a:lnTo>
                  <a:pt x="178600" y="12623"/>
                </a:lnTo>
                <a:lnTo>
                  <a:pt x="178866" y="9994"/>
                </a:lnTo>
                <a:lnTo>
                  <a:pt x="189915" y="0"/>
                </a:lnTo>
                <a:lnTo>
                  <a:pt x="192619" y="0"/>
                </a:lnTo>
                <a:lnTo>
                  <a:pt x="207076" y="12623"/>
                </a:lnTo>
                <a:lnTo>
                  <a:pt x="204000" y="12623"/>
                </a:lnTo>
                <a:lnTo>
                  <a:pt x="181076" y="20167"/>
                </a:lnTo>
                <a:lnTo>
                  <a:pt x="204000" y="51241"/>
                </a:lnTo>
                <a:lnTo>
                  <a:pt x="204000" y="120967"/>
                </a:lnTo>
                <a:lnTo>
                  <a:pt x="191300" y="120967"/>
                </a:lnTo>
                <a:lnTo>
                  <a:pt x="178600" y="133667"/>
                </a:lnTo>
                <a:close/>
              </a:path>
              <a:path w="382904" h="509904">
                <a:moveTo>
                  <a:pt x="204000" y="51241"/>
                </a:moveTo>
                <a:lnTo>
                  <a:pt x="181076" y="20167"/>
                </a:lnTo>
                <a:lnTo>
                  <a:pt x="204000" y="12623"/>
                </a:lnTo>
                <a:lnTo>
                  <a:pt x="204000" y="51241"/>
                </a:lnTo>
                <a:close/>
              </a:path>
              <a:path w="382904" h="509904">
                <a:moveTo>
                  <a:pt x="354103" y="254717"/>
                </a:moveTo>
                <a:lnTo>
                  <a:pt x="204000" y="51241"/>
                </a:lnTo>
                <a:lnTo>
                  <a:pt x="204000" y="12623"/>
                </a:lnTo>
                <a:lnTo>
                  <a:pt x="207076" y="12623"/>
                </a:lnTo>
                <a:lnTo>
                  <a:pt x="380111" y="247180"/>
                </a:lnTo>
                <a:lnTo>
                  <a:pt x="359663" y="247180"/>
                </a:lnTo>
                <a:lnTo>
                  <a:pt x="354103" y="254717"/>
                </a:lnTo>
                <a:close/>
              </a:path>
              <a:path w="382904" h="509904">
                <a:moveTo>
                  <a:pt x="178600" y="388467"/>
                </a:moveTo>
                <a:lnTo>
                  <a:pt x="12700" y="388467"/>
                </a:lnTo>
                <a:lnTo>
                  <a:pt x="10223" y="388226"/>
                </a:lnTo>
                <a:lnTo>
                  <a:pt x="0" y="375767"/>
                </a:lnTo>
                <a:lnTo>
                  <a:pt x="0" y="133667"/>
                </a:lnTo>
                <a:lnTo>
                  <a:pt x="12700" y="120967"/>
                </a:lnTo>
                <a:lnTo>
                  <a:pt x="178600" y="120967"/>
                </a:lnTo>
                <a:lnTo>
                  <a:pt x="178600" y="133667"/>
                </a:lnTo>
                <a:lnTo>
                  <a:pt x="25400" y="133667"/>
                </a:lnTo>
                <a:lnTo>
                  <a:pt x="12700" y="146367"/>
                </a:lnTo>
                <a:lnTo>
                  <a:pt x="25400" y="146367"/>
                </a:lnTo>
                <a:lnTo>
                  <a:pt x="25400" y="363067"/>
                </a:lnTo>
                <a:lnTo>
                  <a:pt x="12700" y="363067"/>
                </a:lnTo>
                <a:lnTo>
                  <a:pt x="25400" y="375767"/>
                </a:lnTo>
                <a:lnTo>
                  <a:pt x="178600" y="375767"/>
                </a:lnTo>
                <a:lnTo>
                  <a:pt x="178600" y="388467"/>
                </a:lnTo>
                <a:close/>
              </a:path>
              <a:path w="382904" h="509904">
                <a:moveTo>
                  <a:pt x="191300" y="146367"/>
                </a:moveTo>
                <a:lnTo>
                  <a:pt x="25400" y="146367"/>
                </a:lnTo>
                <a:lnTo>
                  <a:pt x="25400" y="133667"/>
                </a:lnTo>
                <a:lnTo>
                  <a:pt x="178600" y="133667"/>
                </a:lnTo>
                <a:lnTo>
                  <a:pt x="191300" y="120967"/>
                </a:lnTo>
                <a:lnTo>
                  <a:pt x="204000" y="120967"/>
                </a:lnTo>
                <a:lnTo>
                  <a:pt x="204000" y="133667"/>
                </a:lnTo>
                <a:lnTo>
                  <a:pt x="193776" y="146126"/>
                </a:lnTo>
                <a:lnTo>
                  <a:pt x="191300" y="146367"/>
                </a:lnTo>
                <a:close/>
              </a:path>
              <a:path w="382904" h="509904">
                <a:moveTo>
                  <a:pt x="25400" y="146367"/>
                </a:moveTo>
                <a:lnTo>
                  <a:pt x="12700" y="146367"/>
                </a:lnTo>
                <a:lnTo>
                  <a:pt x="25400" y="133667"/>
                </a:lnTo>
                <a:lnTo>
                  <a:pt x="25400" y="146367"/>
                </a:lnTo>
                <a:close/>
              </a:path>
              <a:path w="382904" h="509904">
                <a:moveTo>
                  <a:pt x="359663" y="262255"/>
                </a:moveTo>
                <a:lnTo>
                  <a:pt x="354103" y="254717"/>
                </a:lnTo>
                <a:lnTo>
                  <a:pt x="359663" y="247180"/>
                </a:lnTo>
                <a:lnTo>
                  <a:pt x="359663" y="262255"/>
                </a:lnTo>
                <a:close/>
              </a:path>
              <a:path w="382904" h="509904">
                <a:moveTo>
                  <a:pt x="380111" y="262255"/>
                </a:moveTo>
                <a:lnTo>
                  <a:pt x="359663" y="262255"/>
                </a:lnTo>
                <a:lnTo>
                  <a:pt x="359663" y="247180"/>
                </a:lnTo>
                <a:lnTo>
                  <a:pt x="380111" y="247180"/>
                </a:lnTo>
                <a:lnTo>
                  <a:pt x="381469" y="249491"/>
                </a:lnTo>
                <a:lnTo>
                  <a:pt x="382308" y="252044"/>
                </a:lnTo>
                <a:lnTo>
                  <a:pt x="382587" y="254723"/>
                </a:lnTo>
                <a:lnTo>
                  <a:pt x="382308" y="257390"/>
                </a:lnTo>
                <a:lnTo>
                  <a:pt x="381469" y="259943"/>
                </a:lnTo>
                <a:lnTo>
                  <a:pt x="380111" y="262255"/>
                </a:lnTo>
                <a:close/>
              </a:path>
              <a:path w="382904" h="509904">
                <a:moveTo>
                  <a:pt x="207076" y="496811"/>
                </a:moveTo>
                <a:lnTo>
                  <a:pt x="204000" y="496811"/>
                </a:lnTo>
                <a:lnTo>
                  <a:pt x="204000" y="458193"/>
                </a:lnTo>
                <a:lnTo>
                  <a:pt x="354103" y="254717"/>
                </a:lnTo>
                <a:lnTo>
                  <a:pt x="359663" y="262255"/>
                </a:lnTo>
                <a:lnTo>
                  <a:pt x="380111" y="262255"/>
                </a:lnTo>
                <a:lnTo>
                  <a:pt x="207076" y="496811"/>
                </a:lnTo>
                <a:close/>
              </a:path>
              <a:path w="382904" h="509904">
                <a:moveTo>
                  <a:pt x="25400" y="375767"/>
                </a:moveTo>
                <a:lnTo>
                  <a:pt x="12700" y="363067"/>
                </a:lnTo>
                <a:lnTo>
                  <a:pt x="25400" y="363067"/>
                </a:lnTo>
                <a:lnTo>
                  <a:pt x="25400" y="375767"/>
                </a:lnTo>
                <a:close/>
              </a:path>
              <a:path w="382904" h="509904">
                <a:moveTo>
                  <a:pt x="204000" y="388467"/>
                </a:moveTo>
                <a:lnTo>
                  <a:pt x="191300" y="388467"/>
                </a:lnTo>
                <a:lnTo>
                  <a:pt x="178600" y="375767"/>
                </a:lnTo>
                <a:lnTo>
                  <a:pt x="25400" y="375767"/>
                </a:lnTo>
                <a:lnTo>
                  <a:pt x="25400" y="363067"/>
                </a:lnTo>
                <a:lnTo>
                  <a:pt x="191300" y="363067"/>
                </a:lnTo>
                <a:lnTo>
                  <a:pt x="204000" y="375767"/>
                </a:lnTo>
                <a:lnTo>
                  <a:pt x="204000" y="388467"/>
                </a:lnTo>
                <a:close/>
              </a:path>
              <a:path w="382904" h="509904">
                <a:moveTo>
                  <a:pt x="192557" y="509447"/>
                </a:moveTo>
                <a:lnTo>
                  <a:pt x="178600" y="496811"/>
                </a:lnTo>
                <a:lnTo>
                  <a:pt x="178600" y="375767"/>
                </a:lnTo>
                <a:lnTo>
                  <a:pt x="191300" y="388467"/>
                </a:lnTo>
                <a:lnTo>
                  <a:pt x="204000" y="388467"/>
                </a:lnTo>
                <a:lnTo>
                  <a:pt x="204000" y="458193"/>
                </a:lnTo>
                <a:lnTo>
                  <a:pt x="181076" y="489267"/>
                </a:lnTo>
                <a:lnTo>
                  <a:pt x="204000" y="496811"/>
                </a:lnTo>
                <a:lnTo>
                  <a:pt x="207076" y="496811"/>
                </a:lnTo>
                <a:lnTo>
                  <a:pt x="201510" y="504355"/>
                </a:lnTo>
                <a:lnTo>
                  <a:pt x="199732" y="506310"/>
                </a:lnTo>
                <a:lnTo>
                  <a:pt x="197573" y="507847"/>
                </a:lnTo>
                <a:lnTo>
                  <a:pt x="195148" y="508914"/>
                </a:lnTo>
                <a:lnTo>
                  <a:pt x="192557" y="509447"/>
                </a:lnTo>
                <a:close/>
              </a:path>
              <a:path w="382904" h="509904">
                <a:moveTo>
                  <a:pt x="204000" y="496811"/>
                </a:moveTo>
                <a:lnTo>
                  <a:pt x="181076" y="489267"/>
                </a:lnTo>
                <a:lnTo>
                  <a:pt x="204000" y="458193"/>
                </a:lnTo>
                <a:lnTo>
                  <a:pt x="204000" y="496811"/>
                </a:lnTo>
                <a:close/>
              </a:path>
            </a:pathLst>
          </a:custGeom>
          <a:solidFill>
            <a:srgbClr val="385D89"/>
          </a:solidFill>
        </p:spPr>
        <p:txBody>
          <a:bodyPr wrap="square" lIns="0" tIns="0" rIns="0" bIns="0" rtlCol="0"/>
          <a:lstStyle/>
          <a:p>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64</a:t>
            </a:fld>
            <a:endParaRPr spc="-5" dirty="0">
              <a:solidFill>
                <a:srgbClr val="FFFF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78765">
              <a:lnSpc>
                <a:spcPts val="4205"/>
              </a:lnSpc>
            </a:pPr>
            <a:r>
              <a:rPr b="0" dirty="0">
                <a:latin typeface="宋体" panose="02010600030101010101" pitchFamily="2" charset="-122"/>
                <a:cs typeface="宋体" panose="02010600030101010101" pitchFamily="2" charset="-122"/>
              </a:rPr>
              <a:t>第九条</a:t>
            </a:r>
            <a:r>
              <a:rPr b="0" spc="-985" dirty="0">
                <a:latin typeface="宋体" panose="02010600030101010101" pitchFamily="2" charset="-122"/>
                <a:cs typeface="宋体" panose="02010600030101010101" pitchFamily="2" charset="-122"/>
              </a:rPr>
              <a:t> </a:t>
            </a:r>
            <a:r>
              <a:rPr b="0" dirty="0">
                <a:latin typeface="宋体" panose="02010600030101010101" pitchFamily="2" charset="-122"/>
                <a:cs typeface="宋体" panose="02010600030101010101" pitchFamily="2" charset="-122"/>
              </a:rPr>
              <a:t>负有安全监管职责部门职责</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65</a:t>
            </a:fld>
            <a:endParaRPr spc="-5" dirty="0">
              <a:solidFill>
                <a:srgbClr val="FFFF00"/>
              </a:solidFill>
            </a:endParaRPr>
          </a:p>
        </p:txBody>
      </p:sp>
      <p:sp>
        <p:nvSpPr>
          <p:cNvPr id="3" name="object 3"/>
          <p:cNvSpPr txBox="1"/>
          <p:nvPr/>
        </p:nvSpPr>
        <p:spPr>
          <a:xfrm>
            <a:off x="78739" y="1644481"/>
            <a:ext cx="8330565" cy="4024629"/>
          </a:xfrm>
          <a:prstGeom prst="rect">
            <a:avLst/>
          </a:prstGeom>
        </p:spPr>
        <p:txBody>
          <a:bodyPr vert="horz" wrap="square" lIns="0" tIns="0" rIns="0" bIns="0" rtlCol="0">
            <a:spAutoFit/>
          </a:bodyPr>
          <a:lstStyle/>
          <a:p>
            <a:pPr marL="355600" marR="424180" indent="-342900">
              <a:lnSpc>
                <a:spcPct val="150000"/>
              </a:lnSpc>
              <a:tabLst>
                <a:tab pos="354965" algn="l"/>
              </a:tabLst>
            </a:pPr>
            <a:r>
              <a:rPr sz="2200" spc="-5" dirty="0">
                <a:latin typeface="Arial" panose="020B0604020202020204"/>
                <a:cs typeface="Arial" panose="020B0604020202020204"/>
              </a:rPr>
              <a:t>•	</a:t>
            </a:r>
            <a:r>
              <a:rPr sz="2200" dirty="0">
                <a:latin typeface="宋体" panose="02010600030101010101" pitchFamily="2" charset="-122"/>
                <a:cs typeface="宋体" panose="02010600030101010101" pitchFamily="2" charset="-122"/>
              </a:rPr>
              <a:t>县级以上地方各级政府</a:t>
            </a:r>
            <a:r>
              <a:rPr sz="2200" dirty="0">
                <a:solidFill>
                  <a:srgbClr val="FF0000"/>
                </a:solidFill>
                <a:latin typeface="宋体" panose="02010600030101010101" pitchFamily="2" charset="-122"/>
                <a:cs typeface="宋体" panose="02010600030101010101" pitchFamily="2" charset="-122"/>
              </a:rPr>
              <a:t>安监部门</a:t>
            </a:r>
            <a:r>
              <a:rPr sz="2200" dirty="0">
                <a:latin typeface="宋体" panose="02010600030101010101" pitchFamily="2" charset="-122"/>
                <a:cs typeface="宋体" panose="02010600030101010101" pitchFamily="2" charset="-122"/>
              </a:rPr>
              <a:t>对本行政区域内安全生产工</a:t>
            </a:r>
            <a:r>
              <a:rPr sz="2200" spc="-5" dirty="0">
                <a:latin typeface="宋体" panose="02010600030101010101" pitchFamily="2" charset="-122"/>
                <a:cs typeface="宋体" panose="02010600030101010101" pitchFamily="2" charset="-122"/>
              </a:rPr>
              <a:t>作 </a:t>
            </a:r>
            <a:r>
              <a:rPr sz="2200" dirty="0">
                <a:latin typeface="宋体" panose="02010600030101010101" pitchFamily="2" charset="-122"/>
                <a:cs typeface="宋体" panose="02010600030101010101" pitchFamily="2" charset="-122"/>
              </a:rPr>
              <a:t>实施综合监督管理</a:t>
            </a:r>
            <a:r>
              <a:rPr sz="2200" spc="-5" dirty="0">
                <a:latin typeface="宋体" panose="02010600030101010101" pitchFamily="2" charset="-122"/>
                <a:cs typeface="宋体" panose="02010600030101010101" pitchFamily="2" charset="-122"/>
              </a:rPr>
              <a:t>。</a:t>
            </a:r>
            <a:endParaRPr sz="2200">
              <a:latin typeface="宋体" panose="02010600030101010101" pitchFamily="2" charset="-122"/>
              <a:cs typeface="宋体" panose="02010600030101010101" pitchFamily="2" charset="-122"/>
            </a:endParaRPr>
          </a:p>
          <a:p>
            <a:pPr marL="355600" marR="424180" indent="-342900">
              <a:lnSpc>
                <a:spcPct val="150000"/>
              </a:lnSpc>
              <a:spcBef>
                <a:spcPts val="525"/>
              </a:spcBef>
              <a:tabLst>
                <a:tab pos="354965" algn="l"/>
              </a:tabLst>
            </a:pPr>
            <a:r>
              <a:rPr sz="2200" spc="-5" dirty="0">
                <a:latin typeface="Arial" panose="020B0604020202020204"/>
                <a:cs typeface="Arial" panose="020B0604020202020204"/>
              </a:rPr>
              <a:t>•	</a:t>
            </a:r>
            <a:r>
              <a:rPr sz="2200" dirty="0">
                <a:latin typeface="宋体" panose="02010600030101010101" pitchFamily="2" charset="-122"/>
                <a:cs typeface="宋体" panose="02010600030101010101" pitchFamily="2" charset="-122"/>
              </a:rPr>
              <a:t>县级以上地方各级政府有关部门在各自的职责范围内对</a:t>
            </a:r>
            <a:r>
              <a:rPr sz="2200" dirty="0">
                <a:solidFill>
                  <a:srgbClr val="FF0000"/>
                </a:solidFill>
                <a:latin typeface="宋体" panose="02010600030101010101" pitchFamily="2" charset="-122"/>
                <a:cs typeface="宋体" panose="02010600030101010101" pitchFamily="2" charset="-122"/>
              </a:rPr>
              <a:t>有关</a:t>
            </a:r>
            <a:r>
              <a:rPr sz="2200" spc="-5" dirty="0">
                <a:solidFill>
                  <a:srgbClr val="FF0000"/>
                </a:solidFill>
                <a:latin typeface="宋体" panose="02010600030101010101" pitchFamily="2" charset="-122"/>
                <a:cs typeface="宋体" panose="02010600030101010101" pitchFamily="2" charset="-122"/>
              </a:rPr>
              <a:t>行 </a:t>
            </a:r>
            <a:r>
              <a:rPr sz="2200" dirty="0">
                <a:solidFill>
                  <a:srgbClr val="FF0000"/>
                </a:solidFill>
                <a:latin typeface="宋体" panose="02010600030101010101" pitchFamily="2" charset="-122"/>
                <a:cs typeface="宋体" panose="02010600030101010101" pitchFamily="2" charset="-122"/>
              </a:rPr>
              <a:t>业、领域</a:t>
            </a:r>
            <a:r>
              <a:rPr sz="2200" dirty="0">
                <a:latin typeface="宋体" panose="02010600030101010101" pitchFamily="2" charset="-122"/>
                <a:cs typeface="宋体" panose="02010600030101010101" pitchFamily="2" charset="-122"/>
              </a:rPr>
              <a:t>的安全生产工作实施监督管理</a:t>
            </a:r>
            <a:r>
              <a:rPr sz="2200" spc="-5" dirty="0">
                <a:latin typeface="宋体" panose="02010600030101010101" pitchFamily="2" charset="-122"/>
                <a:cs typeface="宋体" panose="02010600030101010101" pitchFamily="2" charset="-122"/>
              </a:rPr>
              <a:t>。</a:t>
            </a:r>
            <a:endParaRPr sz="2200">
              <a:latin typeface="宋体" panose="02010600030101010101" pitchFamily="2" charset="-122"/>
              <a:cs typeface="宋体" panose="02010600030101010101" pitchFamily="2" charset="-122"/>
            </a:endParaRPr>
          </a:p>
          <a:p>
            <a:pPr marL="355600" marR="5080" indent="-342900">
              <a:lnSpc>
                <a:spcPct val="150000"/>
              </a:lnSpc>
              <a:spcBef>
                <a:spcPts val="525"/>
              </a:spcBef>
              <a:tabLst>
                <a:tab pos="354965" algn="l"/>
              </a:tabLst>
            </a:pPr>
            <a:r>
              <a:rPr sz="2200" spc="-5" dirty="0">
                <a:solidFill>
                  <a:srgbClr val="FF0000"/>
                </a:solidFill>
                <a:latin typeface="Arial" panose="020B0604020202020204"/>
                <a:cs typeface="Arial" panose="020B0604020202020204"/>
              </a:rPr>
              <a:t>•	</a:t>
            </a:r>
            <a:r>
              <a:rPr sz="2200" dirty="0">
                <a:solidFill>
                  <a:srgbClr val="FF0000"/>
                </a:solidFill>
                <a:latin typeface="宋体" panose="02010600030101010101" pitchFamily="2" charset="-122"/>
                <a:cs typeface="宋体" panose="02010600030101010101" pitchFamily="2" charset="-122"/>
              </a:rPr>
              <a:t>安监部门和对有关行业、领域的安全生产工作实施监督管理</a:t>
            </a:r>
            <a:r>
              <a:rPr sz="2200" spc="-5" dirty="0">
                <a:solidFill>
                  <a:srgbClr val="FF0000"/>
                </a:solidFill>
                <a:latin typeface="宋体" panose="02010600030101010101" pitchFamily="2" charset="-122"/>
                <a:cs typeface="宋体" panose="02010600030101010101" pitchFamily="2" charset="-122"/>
              </a:rPr>
              <a:t>的 </a:t>
            </a:r>
            <a:r>
              <a:rPr sz="2200" dirty="0">
                <a:solidFill>
                  <a:srgbClr val="FF0000"/>
                </a:solidFill>
                <a:latin typeface="宋体" panose="02010600030101010101" pitchFamily="2" charset="-122"/>
                <a:cs typeface="宋体" panose="02010600030101010101" pitchFamily="2" charset="-122"/>
              </a:rPr>
              <a:t>部门，统称负有安全生产监督管理职责的部门</a:t>
            </a:r>
            <a:r>
              <a:rPr sz="2200" dirty="0">
                <a:latin typeface="宋体" panose="02010600030101010101" pitchFamily="2" charset="-122"/>
                <a:cs typeface="宋体" panose="02010600030101010101" pitchFamily="2" charset="-122"/>
              </a:rPr>
              <a:t>（职责</a:t>
            </a:r>
            <a:r>
              <a:rPr sz="2200" spc="-5" dirty="0">
                <a:latin typeface="宋体" panose="02010600030101010101" pitchFamily="2" charset="-122"/>
                <a:cs typeface="宋体" panose="02010600030101010101" pitchFamily="2" charset="-122"/>
              </a:rPr>
              <a:t>59-62</a:t>
            </a:r>
            <a:r>
              <a:rPr sz="2200" dirty="0">
                <a:latin typeface="宋体" panose="02010600030101010101" pitchFamily="2" charset="-122"/>
                <a:cs typeface="宋体" panose="02010600030101010101" pitchFamily="2" charset="-122"/>
              </a:rPr>
              <a:t>条）</a:t>
            </a:r>
            <a:r>
              <a:rPr sz="2200" spc="-5" dirty="0">
                <a:latin typeface="宋体" panose="02010600030101010101" pitchFamily="2" charset="-122"/>
                <a:cs typeface="宋体" panose="02010600030101010101" pitchFamily="2" charset="-122"/>
              </a:rPr>
              <a:t>。</a:t>
            </a:r>
            <a:endParaRPr sz="2200">
              <a:latin typeface="宋体" panose="02010600030101010101" pitchFamily="2" charset="-122"/>
              <a:cs typeface="宋体" panose="02010600030101010101" pitchFamily="2" charset="-122"/>
            </a:endParaRPr>
          </a:p>
          <a:p>
            <a:pPr marL="355600" marR="424180" indent="-342900">
              <a:lnSpc>
                <a:spcPct val="150000"/>
              </a:lnSpc>
              <a:spcBef>
                <a:spcPts val="525"/>
              </a:spcBef>
              <a:tabLst>
                <a:tab pos="354965" algn="l"/>
              </a:tabLst>
            </a:pPr>
            <a:r>
              <a:rPr sz="2200" spc="-5" dirty="0">
                <a:latin typeface="Arial" panose="020B0604020202020204"/>
                <a:cs typeface="Arial" panose="020B0604020202020204"/>
              </a:rPr>
              <a:t>•	</a:t>
            </a:r>
            <a:r>
              <a:rPr sz="2200" dirty="0">
                <a:latin typeface="宋体" panose="02010600030101010101" pitchFamily="2" charset="-122"/>
                <a:cs typeface="宋体" panose="02010600030101010101" pitchFamily="2" charset="-122"/>
              </a:rPr>
              <a:t>贯彻</a:t>
            </a:r>
            <a:r>
              <a:rPr sz="2200" dirty="0">
                <a:solidFill>
                  <a:srgbClr val="FF0000"/>
                </a:solidFill>
                <a:latin typeface="宋体" panose="02010600030101010101" pitchFamily="2" charset="-122"/>
                <a:cs typeface="宋体" panose="02010600030101010101" pitchFamily="2" charset="-122"/>
              </a:rPr>
              <a:t>“管业务必须管安全、管行业必须管安全、管生产经营</a:t>
            </a:r>
            <a:r>
              <a:rPr sz="2200" spc="-5" dirty="0">
                <a:solidFill>
                  <a:srgbClr val="FF0000"/>
                </a:solidFill>
                <a:latin typeface="宋体" panose="02010600030101010101" pitchFamily="2" charset="-122"/>
                <a:cs typeface="宋体" panose="02010600030101010101" pitchFamily="2" charset="-122"/>
              </a:rPr>
              <a:t>必 </a:t>
            </a:r>
            <a:r>
              <a:rPr sz="2200" dirty="0">
                <a:solidFill>
                  <a:srgbClr val="FF0000"/>
                </a:solidFill>
                <a:latin typeface="宋体" panose="02010600030101010101" pitchFamily="2" charset="-122"/>
                <a:cs typeface="宋体" panose="02010600030101010101" pitchFamily="2" charset="-122"/>
              </a:rPr>
              <a:t>须管安全”</a:t>
            </a:r>
            <a:r>
              <a:rPr sz="2200" dirty="0">
                <a:latin typeface="宋体" panose="02010600030101010101" pitchFamily="2" charset="-122"/>
                <a:cs typeface="宋体" panose="02010600030101010101" pitchFamily="2" charset="-122"/>
              </a:rPr>
              <a:t>的原则。</a:t>
            </a:r>
            <a:r>
              <a:rPr sz="2200" spc="-5" dirty="0">
                <a:latin typeface="宋体" panose="02010600030101010101" pitchFamily="2" charset="-122"/>
                <a:cs typeface="宋体" panose="02010600030101010101" pitchFamily="2" charset="-122"/>
              </a:rPr>
              <a:t>-----</a:t>
            </a:r>
            <a:r>
              <a:rPr sz="2200" dirty="0">
                <a:latin typeface="宋体" panose="02010600030101010101" pitchFamily="2" charset="-122"/>
                <a:cs typeface="宋体" panose="02010600030101010101" pitchFamily="2" charset="-122"/>
              </a:rPr>
              <a:t>责任追</a:t>
            </a:r>
            <a:r>
              <a:rPr sz="2200" spc="-5" dirty="0">
                <a:latin typeface="宋体" panose="02010600030101010101" pitchFamily="2" charset="-122"/>
                <a:cs typeface="宋体" panose="02010600030101010101" pitchFamily="2" charset="-122"/>
              </a:rPr>
              <a:t>究</a:t>
            </a:r>
            <a:endParaRPr sz="2200">
              <a:latin typeface="宋体" panose="02010600030101010101" pitchFamily="2" charset="-122"/>
              <a:cs typeface="宋体"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59435">
              <a:lnSpc>
                <a:spcPts val="4205"/>
              </a:lnSpc>
            </a:pPr>
            <a:r>
              <a:rPr b="0" dirty="0">
                <a:latin typeface="宋体" panose="02010600030101010101" pitchFamily="2" charset="-122"/>
                <a:cs typeface="宋体" panose="02010600030101010101" pitchFamily="2" charset="-122"/>
              </a:rPr>
              <a:t>关于安监理部门综合监管的内涵</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66</a:t>
            </a:fld>
            <a:endParaRPr spc="-5" dirty="0">
              <a:solidFill>
                <a:srgbClr val="FFFF00"/>
              </a:solidFill>
            </a:endParaRPr>
          </a:p>
        </p:txBody>
      </p:sp>
      <p:sp>
        <p:nvSpPr>
          <p:cNvPr id="3" name="object 3"/>
          <p:cNvSpPr txBox="1"/>
          <p:nvPr/>
        </p:nvSpPr>
        <p:spPr>
          <a:xfrm>
            <a:off x="78739" y="1780222"/>
            <a:ext cx="8018780" cy="4257040"/>
          </a:xfrm>
          <a:prstGeom prst="rect">
            <a:avLst/>
          </a:prstGeom>
        </p:spPr>
        <p:txBody>
          <a:bodyPr vert="horz" wrap="square" lIns="0" tIns="0" rIns="0" bIns="0" rtlCol="0">
            <a:spAutoFit/>
          </a:bodyPr>
          <a:lstStyle/>
          <a:p>
            <a:pPr marL="355600" marR="5080" indent="-342900" algn="just">
              <a:lnSpc>
                <a:spcPct val="140000"/>
              </a:lnSpc>
            </a:pPr>
            <a:r>
              <a:rPr sz="2400" b="1" dirty="0">
                <a:latin typeface="宋体" panose="02010600030101010101" pitchFamily="2" charset="-122"/>
                <a:cs typeface="宋体" panose="02010600030101010101" pitchFamily="2" charset="-122"/>
              </a:rPr>
              <a:t>第一个层面，综合监管是指按照分级、属地原则，各级人</a:t>
            </a:r>
            <a:r>
              <a:rPr sz="2400" b="1" spc="-10" dirty="0">
                <a:latin typeface="宋体" panose="02010600030101010101" pitchFamily="2" charset="-122"/>
                <a:cs typeface="宋体" panose="02010600030101010101" pitchFamily="2" charset="-122"/>
              </a:rPr>
              <a:t>民</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政府安全生产监督管理部门依法</a:t>
            </a:r>
            <a:r>
              <a:rPr sz="2400" b="1" dirty="0">
                <a:solidFill>
                  <a:srgbClr val="FF0000"/>
                </a:solidFill>
                <a:latin typeface="宋体" panose="02010600030101010101" pitchFamily="2" charset="-122"/>
                <a:cs typeface="宋体" panose="02010600030101010101" pitchFamily="2" charset="-122"/>
              </a:rPr>
              <a:t>对下级人民政府</a:t>
            </a:r>
            <a:r>
              <a:rPr sz="2400" b="1" dirty="0">
                <a:latin typeface="宋体" panose="02010600030101010101" pitchFamily="2" charset="-122"/>
                <a:cs typeface="宋体" panose="02010600030101010101" pitchFamily="2" charset="-122"/>
              </a:rPr>
              <a:t>安全生</a:t>
            </a:r>
            <a:r>
              <a:rPr sz="2400" b="1" spc="-10" dirty="0">
                <a:latin typeface="宋体" panose="02010600030101010101" pitchFamily="2" charset="-122"/>
                <a:cs typeface="宋体" panose="02010600030101010101" pitchFamily="2" charset="-122"/>
              </a:rPr>
              <a:t>产</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工作实施宏观指导、综合协调和监督检查</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5080" indent="-342900" algn="just">
              <a:lnSpc>
                <a:spcPct val="140000"/>
              </a:lnSpc>
              <a:spcBef>
                <a:spcPts val="1440"/>
              </a:spcBef>
            </a:pPr>
            <a:r>
              <a:rPr sz="2400" b="1" dirty="0">
                <a:latin typeface="宋体" panose="02010600030101010101" pitchFamily="2" charset="-122"/>
                <a:cs typeface="宋体" panose="02010600030101010101" pitchFamily="2" charset="-122"/>
              </a:rPr>
              <a:t>第二个层面，综合监管就是安全生产监督管理部门</a:t>
            </a:r>
            <a:r>
              <a:rPr sz="2400" b="1" dirty="0">
                <a:solidFill>
                  <a:srgbClr val="FF0000"/>
                </a:solidFill>
                <a:latin typeface="宋体" panose="02010600030101010101" pitchFamily="2" charset="-122"/>
                <a:cs typeface="宋体" panose="02010600030101010101" pitchFamily="2" charset="-122"/>
              </a:rPr>
              <a:t>对同级</a:t>
            </a:r>
            <a:r>
              <a:rPr sz="2400" b="1" spc="-10" dirty="0">
                <a:solidFill>
                  <a:srgbClr val="FF0000"/>
                </a:solidFill>
                <a:latin typeface="宋体" panose="02010600030101010101" pitchFamily="2" charset="-122"/>
                <a:cs typeface="宋体" panose="02010600030101010101" pitchFamily="2" charset="-122"/>
              </a:rPr>
              <a:t>人</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民政府负有安全生产监督管理职责的部门</a:t>
            </a:r>
            <a:r>
              <a:rPr sz="2400" b="1" dirty="0">
                <a:latin typeface="宋体" panose="02010600030101010101" pitchFamily="2" charset="-122"/>
                <a:cs typeface="宋体" panose="02010600030101010101" pitchFamily="2" charset="-122"/>
              </a:rPr>
              <a:t>安全生产工作</a:t>
            </a:r>
            <a:r>
              <a:rPr sz="2400" b="1" spc="-10" dirty="0">
                <a:latin typeface="宋体" panose="02010600030101010101" pitchFamily="2" charset="-122"/>
                <a:cs typeface="宋体" panose="02010600030101010101" pitchFamily="2" charset="-122"/>
              </a:rPr>
              <a:t>进</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行的指导、协调和监督检查</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a:lnSpc>
                <a:spcPct val="100000"/>
              </a:lnSpc>
              <a:spcBef>
                <a:spcPts val="172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综合监管载体：</a:t>
            </a:r>
            <a:r>
              <a:rPr sz="2400" b="1" dirty="0">
                <a:latin typeface="宋体" panose="02010600030101010101" pitchFamily="2" charset="-122"/>
                <a:cs typeface="宋体" panose="02010600030101010101" pitchFamily="2" charset="-122"/>
              </a:rPr>
              <a:t>安委会及安委会办公室</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a:lnSpc>
                <a:spcPct val="100000"/>
              </a:lnSpc>
              <a:spcBef>
                <a:spcPts val="172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综合监管主要方式</a:t>
            </a:r>
            <a:r>
              <a:rPr sz="2400" b="1" dirty="0">
                <a:latin typeface="宋体" panose="02010600030101010101" pitchFamily="2" charset="-122"/>
                <a:cs typeface="宋体" panose="02010600030101010101" pitchFamily="2" charset="-122"/>
              </a:rPr>
              <a:t>：指导、协调、监督、检查</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780222"/>
            <a:ext cx="7988300" cy="1426845"/>
          </a:xfrm>
          <a:prstGeom prst="rect">
            <a:avLst/>
          </a:prstGeom>
        </p:spPr>
        <p:txBody>
          <a:bodyPr vert="horz" wrap="square" lIns="0" tIns="0" rIns="0" bIns="0" rtlCol="0">
            <a:spAutoFit/>
          </a:bodyPr>
          <a:lstStyle/>
          <a:p>
            <a:pPr marL="12700">
              <a:lnSpc>
                <a:spcPct val="100000"/>
              </a:lnSpc>
              <a:tabLst>
                <a:tab pos="354965" algn="l"/>
              </a:tabLst>
            </a:pPr>
            <a:r>
              <a:rPr sz="2400"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第十二条</a:t>
            </a:r>
            <a:r>
              <a:rPr sz="2400" spc="-110" dirty="0">
                <a:solidFill>
                  <a:srgbClr val="FF0000"/>
                </a:solidFill>
                <a:latin typeface="宋体" panose="02010600030101010101" pitchFamily="2" charset="-122"/>
                <a:cs typeface="宋体" panose="02010600030101010101" pitchFamily="2" charset="-122"/>
              </a:rPr>
              <a:t> </a:t>
            </a:r>
            <a:r>
              <a:rPr sz="2400" dirty="0">
                <a:solidFill>
                  <a:srgbClr val="FF0000"/>
                </a:solidFill>
                <a:latin typeface="宋体" panose="02010600030101010101" pitchFamily="2" charset="-122"/>
                <a:cs typeface="宋体" panose="02010600030101010101" pitchFamily="2" charset="-122"/>
              </a:rPr>
              <a:t>协会组织</a:t>
            </a:r>
            <a:r>
              <a:rPr sz="2400" dirty="0">
                <a:latin typeface="Calibri" panose="020F0502020204030204"/>
                <a:cs typeface="Calibri" panose="020F0502020204030204"/>
              </a:rPr>
              <a:t>—</a:t>
            </a:r>
            <a:r>
              <a:rPr sz="2400" dirty="0">
                <a:latin typeface="宋体" panose="02010600030101010101" pitchFamily="2" charset="-122"/>
                <a:cs typeface="宋体" panose="02010600030101010101" pitchFamily="2" charset="-122"/>
              </a:rPr>
              <a:t>行业自律是方向</a:t>
            </a:r>
            <a:endParaRPr sz="2400">
              <a:latin typeface="宋体" panose="02010600030101010101" pitchFamily="2" charset="-122"/>
              <a:cs typeface="宋体" panose="02010600030101010101" pitchFamily="2" charset="-122"/>
            </a:endParaRPr>
          </a:p>
          <a:p>
            <a:pPr marL="355600" marR="5080" indent="-342900">
              <a:lnSpc>
                <a:spcPct val="140000"/>
              </a:lnSpc>
              <a:spcBef>
                <a:spcPts val="575"/>
              </a:spcBef>
              <a:tabLst>
                <a:tab pos="354965" algn="l"/>
              </a:tabLst>
            </a:pPr>
            <a:r>
              <a:rPr sz="2400"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依照法律、行政法规和章程，为生产经营单位提供安全生 产方面的信息、培训等服务。</a:t>
            </a:r>
            <a:endParaRPr sz="2400">
              <a:latin typeface="宋体" panose="02010600030101010101" pitchFamily="2" charset="-122"/>
              <a:cs typeface="宋体" panose="02010600030101010101" pitchFamily="2" charset="-122"/>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67</a:t>
            </a:fld>
            <a:endParaRPr spc="-5" dirty="0">
              <a:solidFill>
                <a:srgbClr val="FFFF00"/>
              </a:solidFill>
            </a:endParaRPr>
          </a:p>
        </p:txBody>
      </p:sp>
      <p:sp>
        <p:nvSpPr>
          <p:cNvPr id="3" name="object 3"/>
          <p:cNvSpPr txBox="1"/>
          <p:nvPr/>
        </p:nvSpPr>
        <p:spPr>
          <a:xfrm>
            <a:off x="78739" y="3461702"/>
            <a:ext cx="1587500" cy="345440"/>
          </a:xfrm>
          <a:prstGeom prst="rect">
            <a:avLst/>
          </a:prstGeom>
        </p:spPr>
        <p:txBody>
          <a:bodyPr vert="horz" wrap="square" lIns="0" tIns="0" rIns="0" bIns="0" rtlCol="0">
            <a:spAutoFit/>
          </a:bodyPr>
          <a:lstStyle/>
          <a:p>
            <a:pPr marL="12700">
              <a:lnSpc>
                <a:spcPct val="100000"/>
              </a:lnSpc>
              <a:tabLst>
                <a:tab pos="354965" algn="l"/>
              </a:tabLst>
            </a:pPr>
            <a:r>
              <a:rPr sz="2400"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第十三条</a:t>
            </a:r>
            <a:endParaRPr sz="2400">
              <a:latin typeface="宋体" panose="02010600030101010101" pitchFamily="2" charset="-122"/>
              <a:cs typeface="宋体" panose="02010600030101010101" pitchFamily="2" charset="-122"/>
            </a:endParaRPr>
          </a:p>
        </p:txBody>
      </p:sp>
      <p:sp>
        <p:nvSpPr>
          <p:cNvPr id="4" name="object 4"/>
          <p:cNvSpPr txBox="1"/>
          <p:nvPr/>
        </p:nvSpPr>
        <p:spPr>
          <a:xfrm>
            <a:off x="1945639" y="3461702"/>
            <a:ext cx="6121400" cy="330200"/>
          </a:xfrm>
          <a:prstGeom prst="rect">
            <a:avLst/>
          </a:prstGeom>
        </p:spPr>
        <p:txBody>
          <a:bodyPr vert="horz" wrap="square" lIns="0" tIns="0" rIns="0" bIns="0" rtlCol="0">
            <a:spAutoFit/>
          </a:bodyPr>
          <a:lstStyle/>
          <a:p>
            <a:pPr marL="12700">
              <a:lnSpc>
                <a:spcPts val="2840"/>
              </a:lnSpc>
            </a:pPr>
            <a:r>
              <a:rPr sz="2400" dirty="0">
                <a:solidFill>
                  <a:srgbClr val="FF0000"/>
                </a:solidFill>
                <a:latin typeface="宋体" panose="02010600030101010101" pitchFamily="2" charset="-122"/>
                <a:cs typeface="宋体" panose="02010600030101010101" pitchFamily="2" charset="-122"/>
              </a:rPr>
              <a:t>依法设立</a:t>
            </a:r>
            <a:r>
              <a:rPr sz="2400" dirty="0">
                <a:latin typeface="宋体" panose="02010600030101010101" pitchFamily="2" charset="-122"/>
                <a:cs typeface="宋体" panose="02010600030101010101" pitchFamily="2" charset="-122"/>
              </a:rPr>
              <a:t>的技术、</a:t>
            </a:r>
            <a:r>
              <a:rPr sz="2400" dirty="0">
                <a:solidFill>
                  <a:srgbClr val="FF0000"/>
                </a:solidFill>
                <a:latin typeface="宋体" panose="02010600030101010101" pitchFamily="2" charset="-122"/>
                <a:cs typeface="宋体" panose="02010600030101010101" pitchFamily="2" charset="-122"/>
              </a:rPr>
              <a:t>管理服务机构</a:t>
            </a:r>
            <a:r>
              <a:rPr sz="2400" dirty="0">
                <a:latin typeface="宋体" panose="02010600030101010101" pitchFamily="2" charset="-122"/>
                <a:cs typeface="宋体" panose="02010600030101010101" pitchFamily="2" charset="-122"/>
              </a:rPr>
              <a:t>，依照法律、</a:t>
            </a:r>
            <a:endParaRPr sz="2400">
              <a:latin typeface="宋体" panose="02010600030101010101" pitchFamily="2" charset="-122"/>
              <a:cs typeface="宋体" panose="02010600030101010101" pitchFamily="2" charset="-122"/>
            </a:endParaRPr>
          </a:p>
        </p:txBody>
      </p:sp>
      <p:sp>
        <p:nvSpPr>
          <p:cNvPr id="5" name="object 5"/>
          <p:cNvSpPr txBox="1"/>
          <p:nvPr/>
        </p:nvSpPr>
        <p:spPr>
          <a:xfrm>
            <a:off x="78739" y="3973512"/>
            <a:ext cx="7988300" cy="1938655"/>
          </a:xfrm>
          <a:prstGeom prst="rect">
            <a:avLst/>
          </a:prstGeom>
        </p:spPr>
        <p:txBody>
          <a:bodyPr vert="horz" wrap="square" lIns="0" tIns="0" rIns="0" bIns="0" rtlCol="0">
            <a:spAutoFit/>
          </a:bodyPr>
          <a:lstStyle/>
          <a:p>
            <a:pPr marL="355600" marR="5080">
              <a:lnSpc>
                <a:spcPct val="140000"/>
              </a:lnSpc>
            </a:pPr>
            <a:r>
              <a:rPr sz="2400" dirty="0">
                <a:latin typeface="宋体" panose="02010600030101010101" pitchFamily="2" charset="-122"/>
                <a:cs typeface="宋体" panose="02010600030101010101" pitchFamily="2" charset="-122"/>
              </a:rPr>
              <a:t>行政法规和执业准则，接受生产经营单位的委托为其安全 生产工作提供技术、管理服务。</a:t>
            </a:r>
            <a:endParaRPr sz="2400">
              <a:latin typeface="宋体" panose="02010600030101010101" pitchFamily="2" charset="-122"/>
              <a:cs typeface="宋体" panose="02010600030101010101" pitchFamily="2" charset="-122"/>
            </a:endParaRPr>
          </a:p>
          <a:p>
            <a:pPr marL="355600" marR="5080" indent="-342900">
              <a:lnSpc>
                <a:spcPct val="140000"/>
              </a:lnSpc>
              <a:spcBef>
                <a:spcPts val="575"/>
              </a:spcBef>
              <a:tabLst>
                <a:tab pos="354965" algn="l"/>
              </a:tabLst>
            </a:pPr>
            <a:r>
              <a:rPr sz="2400"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生产经营单位委托前款规定的机构提供安全生产技术、管 理服务的，</a:t>
            </a:r>
            <a:r>
              <a:rPr sz="2400" dirty="0">
                <a:solidFill>
                  <a:srgbClr val="FF0000"/>
                </a:solidFill>
                <a:latin typeface="宋体" panose="02010600030101010101" pitchFamily="2" charset="-122"/>
                <a:cs typeface="宋体" panose="02010600030101010101" pitchFamily="2" charset="-122"/>
              </a:rPr>
              <a:t>保证安全生产的责任仍由本单位负责。</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618685"/>
            <a:ext cx="3998595" cy="4986655"/>
          </a:xfrm>
          <a:prstGeom prst="rect">
            <a:avLst/>
          </a:prstGeom>
        </p:spPr>
        <p:txBody>
          <a:bodyPr vert="horz" wrap="square" lIns="0" tIns="0" rIns="0" bIns="0" rtlCol="0">
            <a:spAutoFit/>
          </a:bodyPr>
          <a:lstStyle/>
          <a:p>
            <a:pPr marL="12700">
              <a:lnSpc>
                <a:spcPct val="100000"/>
              </a:lnSpc>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第十七</a:t>
            </a:r>
            <a:r>
              <a:rPr sz="2000" b="1" spc="-5" dirty="0">
                <a:solidFill>
                  <a:srgbClr val="000099"/>
                </a:solidFill>
                <a:latin typeface="宋体" panose="02010600030101010101" pitchFamily="2" charset="-122"/>
                <a:cs typeface="宋体" panose="02010600030101010101" pitchFamily="2" charset="-122"/>
              </a:rPr>
              <a:t>条</a:t>
            </a:r>
            <a:r>
              <a:rPr sz="2000" b="1" spc="-555" dirty="0">
                <a:solidFill>
                  <a:srgbClr val="000099"/>
                </a:solidFill>
                <a:latin typeface="宋体" panose="02010600030101010101" pitchFamily="2" charset="-122"/>
                <a:cs typeface="宋体" panose="02010600030101010101" pitchFamily="2" charset="-122"/>
              </a:rPr>
              <a:t> </a:t>
            </a:r>
            <a:r>
              <a:rPr sz="2000" b="1" dirty="0">
                <a:solidFill>
                  <a:srgbClr val="000099"/>
                </a:solidFill>
                <a:latin typeface="宋体" panose="02010600030101010101" pitchFamily="2" charset="-122"/>
                <a:cs typeface="宋体" panose="02010600030101010101" pitchFamily="2" charset="-122"/>
              </a:rPr>
              <a:t>安全生产条</a:t>
            </a:r>
            <a:r>
              <a:rPr sz="2000" b="1" spc="-5" dirty="0">
                <a:solidFill>
                  <a:srgbClr val="000099"/>
                </a:solidFill>
                <a:latin typeface="宋体" panose="02010600030101010101" pitchFamily="2" charset="-122"/>
                <a:cs typeface="宋体" panose="02010600030101010101" pitchFamily="2" charset="-122"/>
              </a:rPr>
              <a:t>件</a:t>
            </a:r>
            <a:endParaRPr sz="2000">
              <a:latin typeface="宋体" panose="02010600030101010101" pitchFamily="2" charset="-122"/>
              <a:cs typeface="宋体" panose="02010600030101010101" pitchFamily="2" charset="-122"/>
            </a:endParaRPr>
          </a:p>
          <a:p>
            <a:pPr marL="12700">
              <a:lnSpc>
                <a:spcPct val="100000"/>
              </a:lnSpc>
              <a:spcBef>
                <a:spcPts val="240"/>
              </a:spcBef>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第十八</a:t>
            </a:r>
            <a:r>
              <a:rPr sz="2000" b="1" spc="-5" dirty="0">
                <a:solidFill>
                  <a:srgbClr val="000099"/>
                </a:solidFill>
                <a:latin typeface="宋体" panose="02010600030101010101" pitchFamily="2" charset="-122"/>
                <a:cs typeface="宋体" panose="02010600030101010101" pitchFamily="2" charset="-122"/>
              </a:rPr>
              <a:t>条</a:t>
            </a:r>
            <a:r>
              <a:rPr sz="2000" b="1" spc="-555" dirty="0">
                <a:solidFill>
                  <a:srgbClr val="000099"/>
                </a:solidFill>
                <a:latin typeface="宋体" panose="02010600030101010101" pitchFamily="2" charset="-122"/>
                <a:cs typeface="宋体" panose="02010600030101010101" pitchFamily="2" charset="-122"/>
              </a:rPr>
              <a:t> </a:t>
            </a:r>
            <a:r>
              <a:rPr sz="2000" b="1" dirty="0">
                <a:solidFill>
                  <a:srgbClr val="000099"/>
                </a:solidFill>
                <a:latin typeface="宋体" panose="02010600030101010101" pitchFamily="2" charset="-122"/>
                <a:cs typeface="宋体" panose="02010600030101010101" pitchFamily="2" charset="-122"/>
              </a:rPr>
              <a:t>负责人职</a:t>
            </a:r>
            <a:r>
              <a:rPr sz="2000" b="1" spc="-5" dirty="0">
                <a:solidFill>
                  <a:srgbClr val="000099"/>
                </a:solidFill>
                <a:latin typeface="宋体" panose="02010600030101010101" pitchFamily="2" charset="-122"/>
                <a:cs typeface="宋体" panose="02010600030101010101" pitchFamily="2" charset="-122"/>
              </a:rPr>
              <a:t>责</a:t>
            </a:r>
            <a:endParaRPr sz="2000">
              <a:latin typeface="宋体" panose="02010600030101010101" pitchFamily="2" charset="-122"/>
              <a:cs typeface="宋体" panose="02010600030101010101" pitchFamily="2" charset="-122"/>
            </a:endParaRPr>
          </a:p>
          <a:p>
            <a:pPr marL="12700">
              <a:lnSpc>
                <a:spcPct val="100000"/>
              </a:lnSpc>
              <a:spcBef>
                <a:spcPts val="240"/>
              </a:spcBef>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第十九</a:t>
            </a:r>
            <a:r>
              <a:rPr sz="2000" b="1" spc="-5" dirty="0">
                <a:solidFill>
                  <a:srgbClr val="000099"/>
                </a:solidFill>
                <a:latin typeface="宋体" panose="02010600030101010101" pitchFamily="2" charset="-122"/>
                <a:cs typeface="宋体" panose="02010600030101010101" pitchFamily="2" charset="-122"/>
              </a:rPr>
              <a:t>条</a:t>
            </a:r>
            <a:r>
              <a:rPr sz="2000" b="1" spc="-555" dirty="0">
                <a:solidFill>
                  <a:srgbClr val="000099"/>
                </a:solidFill>
                <a:latin typeface="宋体" panose="02010600030101010101" pitchFamily="2" charset="-122"/>
                <a:cs typeface="宋体" panose="02010600030101010101" pitchFamily="2" charset="-122"/>
              </a:rPr>
              <a:t> </a:t>
            </a:r>
            <a:r>
              <a:rPr sz="2000" b="1" dirty="0">
                <a:solidFill>
                  <a:srgbClr val="000099"/>
                </a:solidFill>
                <a:latin typeface="宋体" panose="02010600030101010101" pitchFamily="2" charset="-122"/>
                <a:cs typeface="宋体" panose="02010600030101010101" pitchFamily="2" charset="-122"/>
              </a:rPr>
              <a:t>责任制考核与落</a:t>
            </a:r>
            <a:r>
              <a:rPr sz="2000" b="1" spc="-5" dirty="0">
                <a:solidFill>
                  <a:srgbClr val="000099"/>
                </a:solidFill>
                <a:latin typeface="宋体" panose="02010600030101010101" pitchFamily="2" charset="-122"/>
                <a:cs typeface="宋体" panose="02010600030101010101" pitchFamily="2" charset="-122"/>
              </a:rPr>
              <a:t>实</a:t>
            </a:r>
            <a:endParaRPr sz="2000">
              <a:latin typeface="宋体" panose="02010600030101010101" pitchFamily="2" charset="-122"/>
              <a:cs typeface="宋体" panose="02010600030101010101" pitchFamily="2" charset="-122"/>
            </a:endParaRPr>
          </a:p>
          <a:p>
            <a:pPr marL="12700">
              <a:lnSpc>
                <a:spcPct val="100000"/>
              </a:lnSpc>
              <a:spcBef>
                <a:spcPts val="240"/>
              </a:spcBef>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第二十</a:t>
            </a:r>
            <a:r>
              <a:rPr sz="2000" b="1" spc="-5" dirty="0">
                <a:solidFill>
                  <a:srgbClr val="000099"/>
                </a:solidFill>
                <a:latin typeface="宋体" panose="02010600030101010101" pitchFamily="2" charset="-122"/>
                <a:cs typeface="宋体" panose="02010600030101010101" pitchFamily="2" charset="-122"/>
              </a:rPr>
              <a:t>条</a:t>
            </a:r>
            <a:r>
              <a:rPr sz="2000" b="1" spc="-555" dirty="0">
                <a:solidFill>
                  <a:srgbClr val="000099"/>
                </a:solidFill>
                <a:latin typeface="宋体" panose="02010600030101010101" pitchFamily="2" charset="-122"/>
                <a:cs typeface="宋体" panose="02010600030101010101" pitchFamily="2" charset="-122"/>
              </a:rPr>
              <a:t> </a:t>
            </a:r>
            <a:r>
              <a:rPr sz="2000" b="1" dirty="0">
                <a:solidFill>
                  <a:srgbClr val="000099"/>
                </a:solidFill>
                <a:latin typeface="宋体" panose="02010600030101010101" pitchFamily="2" charset="-122"/>
                <a:cs typeface="宋体" panose="02010600030101010101" pitchFamily="2" charset="-122"/>
              </a:rPr>
              <a:t>安全投</a:t>
            </a:r>
            <a:r>
              <a:rPr sz="2000" b="1" spc="-5" dirty="0">
                <a:solidFill>
                  <a:srgbClr val="000099"/>
                </a:solidFill>
                <a:latin typeface="宋体" panose="02010600030101010101" pitchFamily="2" charset="-122"/>
                <a:cs typeface="宋体" panose="02010600030101010101" pitchFamily="2" charset="-122"/>
              </a:rPr>
              <a:t>入</a:t>
            </a:r>
            <a:endParaRPr sz="2000">
              <a:latin typeface="宋体" panose="02010600030101010101" pitchFamily="2" charset="-122"/>
              <a:cs typeface="宋体" panose="02010600030101010101" pitchFamily="2" charset="-122"/>
            </a:endParaRPr>
          </a:p>
          <a:p>
            <a:pPr marL="12700">
              <a:lnSpc>
                <a:spcPct val="100000"/>
              </a:lnSpc>
              <a:spcBef>
                <a:spcPts val="240"/>
              </a:spcBef>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第二十一</a:t>
            </a:r>
            <a:r>
              <a:rPr sz="2000" b="1" spc="-5" dirty="0">
                <a:solidFill>
                  <a:srgbClr val="FF0000"/>
                </a:solidFill>
                <a:latin typeface="宋体" panose="02010600030101010101" pitchFamily="2" charset="-122"/>
                <a:cs typeface="宋体" panose="02010600030101010101" pitchFamily="2" charset="-122"/>
              </a:rPr>
              <a:t>条</a:t>
            </a:r>
            <a:r>
              <a:rPr sz="2000" b="1" spc="-55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机构与人员配</a:t>
            </a:r>
            <a:r>
              <a:rPr sz="2000" b="1" spc="-5" dirty="0">
                <a:solidFill>
                  <a:srgbClr val="FF0000"/>
                </a:solidFill>
                <a:latin typeface="宋体" panose="02010600030101010101" pitchFamily="2" charset="-122"/>
                <a:cs typeface="宋体" panose="02010600030101010101" pitchFamily="2" charset="-122"/>
              </a:rPr>
              <a:t>备</a:t>
            </a:r>
            <a:endParaRPr sz="2000">
              <a:latin typeface="宋体" panose="02010600030101010101" pitchFamily="2" charset="-122"/>
              <a:cs typeface="宋体" panose="02010600030101010101" pitchFamily="2" charset="-122"/>
            </a:endParaRPr>
          </a:p>
          <a:p>
            <a:pPr marL="12700">
              <a:lnSpc>
                <a:spcPct val="100000"/>
              </a:lnSpc>
              <a:spcBef>
                <a:spcPts val="240"/>
              </a:spcBef>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第二十二</a:t>
            </a:r>
            <a:r>
              <a:rPr sz="2000" b="1" spc="-5" dirty="0">
                <a:solidFill>
                  <a:srgbClr val="FF0000"/>
                </a:solidFill>
                <a:latin typeface="宋体" panose="02010600030101010101" pitchFamily="2" charset="-122"/>
                <a:cs typeface="宋体" panose="02010600030101010101" pitchFamily="2" charset="-122"/>
              </a:rPr>
              <a:t>条</a:t>
            </a:r>
            <a:r>
              <a:rPr sz="2000" b="1" spc="-55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安管人</a:t>
            </a:r>
            <a:r>
              <a:rPr sz="2000" b="1" spc="-5" dirty="0">
                <a:solidFill>
                  <a:srgbClr val="FF0000"/>
                </a:solidFill>
                <a:latin typeface="宋体" panose="02010600030101010101" pitchFamily="2" charset="-122"/>
                <a:cs typeface="宋体" panose="02010600030101010101" pitchFamily="2" charset="-122"/>
              </a:rPr>
              <a:t>员</a:t>
            </a:r>
            <a:r>
              <a:rPr sz="2000" b="1" spc="-55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职</a:t>
            </a:r>
            <a:r>
              <a:rPr sz="2000" b="1" spc="-5" dirty="0">
                <a:solidFill>
                  <a:srgbClr val="FF0000"/>
                </a:solidFill>
                <a:latin typeface="宋体" panose="02010600030101010101" pitchFamily="2" charset="-122"/>
                <a:cs typeface="宋体" panose="02010600030101010101" pitchFamily="2" charset="-122"/>
              </a:rPr>
              <a:t>责</a:t>
            </a:r>
            <a:endParaRPr sz="2000">
              <a:latin typeface="宋体" panose="02010600030101010101" pitchFamily="2" charset="-122"/>
              <a:cs typeface="宋体" panose="02010600030101010101" pitchFamily="2" charset="-122"/>
            </a:endParaRPr>
          </a:p>
          <a:p>
            <a:pPr marL="12700">
              <a:lnSpc>
                <a:spcPct val="100000"/>
              </a:lnSpc>
              <a:spcBef>
                <a:spcPts val="240"/>
              </a:spcBef>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第二十三条：履职要</a:t>
            </a:r>
            <a:r>
              <a:rPr sz="2000" b="1" spc="-5" dirty="0">
                <a:solidFill>
                  <a:srgbClr val="FF0000"/>
                </a:solidFill>
                <a:latin typeface="宋体" panose="02010600030101010101" pitchFamily="2" charset="-122"/>
                <a:cs typeface="宋体" panose="02010600030101010101" pitchFamily="2" charset="-122"/>
              </a:rPr>
              <a:t>求</a:t>
            </a:r>
            <a:endParaRPr sz="2000">
              <a:latin typeface="宋体" panose="02010600030101010101" pitchFamily="2" charset="-122"/>
              <a:cs typeface="宋体" panose="02010600030101010101" pitchFamily="2" charset="-122"/>
            </a:endParaRPr>
          </a:p>
          <a:p>
            <a:pPr marL="12700">
              <a:lnSpc>
                <a:spcPct val="100000"/>
              </a:lnSpc>
              <a:spcBef>
                <a:spcPts val="240"/>
              </a:spcBef>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第二十四</a:t>
            </a:r>
            <a:r>
              <a:rPr sz="2000" b="1" spc="-5" dirty="0">
                <a:solidFill>
                  <a:srgbClr val="000099"/>
                </a:solidFill>
                <a:latin typeface="宋体" panose="02010600030101010101" pitchFamily="2" charset="-122"/>
                <a:cs typeface="宋体" panose="02010600030101010101" pitchFamily="2" charset="-122"/>
              </a:rPr>
              <a:t>条</a:t>
            </a:r>
            <a:r>
              <a:rPr sz="2000" b="1" spc="-105" dirty="0">
                <a:solidFill>
                  <a:srgbClr val="000099"/>
                </a:solidFill>
                <a:latin typeface="宋体" panose="02010600030101010101" pitchFamily="2" charset="-122"/>
                <a:cs typeface="宋体" panose="02010600030101010101" pitchFamily="2" charset="-122"/>
              </a:rPr>
              <a:t> </a:t>
            </a:r>
            <a:r>
              <a:rPr sz="2000" b="1" dirty="0">
                <a:solidFill>
                  <a:srgbClr val="000099"/>
                </a:solidFill>
                <a:latin typeface="宋体" panose="02010600030101010101" pitchFamily="2" charset="-122"/>
                <a:cs typeface="宋体" panose="02010600030101010101" pitchFamily="2" charset="-122"/>
              </a:rPr>
              <a:t>管理人员培</a:t>
            </a:r>
            <a:r>
              <a:rPr sz="2000" b="1" spc="-5" dirty="0">
                <a:solidFill>
                  <a:srgbClr val="000099"/>
                </a:solidFill>
                <a:latin typeface="宋体" panose="02010600030101010101" pitchFamily="2" charset="-122"/>
                <a:cs typeface="宋体" panose="02010600030101010101" pitchFamily="2" charset="-122"/>
              </a:rPr>
              <a:t>训</a:t>
            </a:r>
            <a:endParaRPr sz="2000">
              <a:latin typeface="宋体" panose="02010600030101010101" pitchFamily="2" charset="-122"/>
              <a:cs typeface="宋体" panose="02010600030101010101" pitchFamily="2" charset="-122"/>
            </a:endParaRPr>
          </a:p>
          <a:p>
            <a:pPr marL="12700">
              <a:lnSpc>
                <a:spcPct val="100000"/>
              </a:lnSpc>
              <a:spcBef>
                <a:spcPts val="240"/>
              </a:spcBef>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第二十五</a:t>
            </a:r>
            <a:r>
              <a:rPr sz="2000" b="1" spc="-5" dirty="0">
                <a:solidFill>
                  <a:srgbClr val="000099"/>
                </a:solidFill>
                <a:latin typeface="宋体" panose="02010600030101010101" pitchFamily="2" charset="-122"/>
                <a:cs typeface="宋体" panose="02010600030101010101" pitchFamily="2" charset="-122"/>
              </a:rPr>
              <a:t>条</a:t>
            </a:r>
            <a:r>
              <a:rPr sz="2000" b="1" spc="-555" dirty="0">
                <a:solidFill>
                  <a:srgbClr val="000099"/>
                </a:solidFill>
                <a:latin typeface="宋体" panose="02010600030101010101" pitchFamily="2" charset="-122"/>
                <a:cs typeface="宋体" panose="02010600030101010101" pitchFamily="2" charset="-122"/>
              </a:rPr>
              <a:t> </a:t>
            </a:r>
            <a:r>
              <a:rPr sz="2000" b="1" dirty="0">
                <a:solidFill>
                  <a:srgbClr val="000099"/>
                </a:solidFill>
                <a:latin typeface="宋体" panose="02010600030101010101" pitchFamily="2" charset="-122"/>
                <a:cs typeface="宋体" panose="02010600030101010101" pitchFamily="2" charset="-122"/>
              </a:rPr>
              <a:t>从业人员培</a:t>
            </a:r>
            <a:r>
              <a:rPr sz="2000" b="1" spc="-5" dirty="0">
                <a:solidFill>
                  <a:srgbClr val="000099"/>
                </a:solidFill>
                <a:latin typeface="宋体" panose="02010600030101010101" pitchFamily="2" charset="-122"/>
                <a:cs typeface="宋体" panose="02010600030101010101" pitchFamily="2" charset="-122"/>
              </a:rPr>
              <a:t>训</a:t>
            </a:r>
            <a:endParaRPr sz="2000">
              <a:latin typeface="宋体" panose="02010600030101010101" pitchFamily="2" charset="-122"/>
              <a:cs typeface="宋体" panose="02010600030101010101" pitchFamily="2" charset="-122"/>
            </a:endParaRPr>
          </a:p>
          <a:p>
            <a:pPr marL="12700">
              <a:lnSpc>
                <a:spcPct val="100000"/>
              </a:lnSpc>
              <a:spcBef>
                <a:spcPts val="240"/>
              </a:spcBef>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第二十六</a:t>
            </a:r>
            <a:r>
              <a:rPr sz="2000" b="1" spc="-5" dirty="0">
                <a:solidFill>
                  <a:srgbClr val="000099"/>
                </a:solidFill>
                <a:latin typeface="宋体" panose="02010600030101010101" pitchFamily="2" charset="-122"/>
                <a:cs typeface="宋体" panose="02010600030101010101" pitchFamily="2" charset="-122"/>
              </a:rPr>
              <a:t>条</a:t>
            </a:r>
            <a:r>
              <a:rPr sz="2000" b="1" spc="-555" dirty="0">
                <a:solidFill>
                  <a:srgbClr val="000099"/>
                </a:solidFill>
                <a:latin typeface="宋体" panose="02010600030101010101" pitchFamily="2" charset="-122"/>
                <a:cs typeface="宋体" panose="02010600030101010101" pitchFamily="2" charset="-122"/>
              </a:rPr>
              <a:t> </a:t>
            </a:r>
            <a:r>
              <a:rPr sz="2000" b="1" dirty="0">
                <a:solidFill>
                  <a:srgbClr val="000099"/>
                </a:solidFill>
                <a:latin typeface="宋体" panose="02010600030101010101" pitchFamily="2" charset="-122"/>
                <a:cs typeface="宋体" panose="02010600030101010101" pitchFamily="2" charset="-122"/>
              </a:rPr>
              <a:t>四新培</a:t>
            </a:r>
            <a:r>
              <a:rPr sz="2000" b="1" spc="-5" dirty="0">
                <a:solidFill>
                  <a:srgbClr val="000099"/>
                </a:solidFill>
                <a:latin typeface="宋体" panose="02010600030101010101" pitchFamily="2" charset="-122"/>
                <a:cs typeface="宋体" panose="02010600030101010101" pitchFamily="2" charset="-122"/>
              </a:rPr>
              <a:t>训</a:t>
            </a:r>
            <a:endParaRPr sz="2000">
              <a:latin typeface="宋体" panose="02010600030101010101" pitchFamily="2" charset="-122"/>
              <a:cs typeface="宋体" panose="02010600030101010101" pitchFamily="2" charset="-122"/>
            </a:endParaRPr>
          </a:p>
          <a:p>
            <a:pPr marL="12700">
              <a:lnSpc>
                <a:spcPct val="100000"/>
              </a:lnSpc>
              <a:spcBef>
                <a:spcPts val="240"/>
              </a:spcBef>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第二十七</a:t>
            </a:r>
            <a:r>
              <a:rPr sz="2000" b="1" spc="-5" dirty="0">
                <a:solidFill>
                  <a:srgbClr val="000099"/>
                </a:solidFill>
                <a:latin typeface="宋体" panose="02010600030101010101" pitchFamily="2" charset="-122"/>
                <a:cs typeface="宋体" panose="02010600030101010101" pitchFamily="2" charset="-122"/>
              </a:rPr>
              <a:t>条</a:t>
            </a:r>
            <a:r>
              <a:rPr sz="2000" b="1" spc="-555" dirty="0">
                <a:solidFill>
                  <a:srgbClr val="000099"/>
                </a:solidFill>
                <a:latin typeface="宋体" panose="02010600030101010101" pitchFamily="2" charset="-122"/>
                <a:cs typeface="宋体" panose="02010600030101010101" pitchFamily="2" charset="-122"/>
              </a:rPr>
              <a:t> </a:t>
            </a:r>
            <a:r>
              <a:rPr sz="2000" b="1" dirty="0">
                <a:solidFill>
                  <a:srgbClr val="000099"/>
                </a:solidFill>
                <a:latin typeface="宋体" panose="02010600030101010101" pitchFamily="2" charset="-122"/>
                <a:cs typeface="宋体" panose="02010600030101010101" pitchFamily="2" charset="-122"/>
              </a:rPr>
              <a:t>特种人员培</a:t>
            </a:r>
            <a:r>
              <a:rPr sz="2000" b="1" spc="-5" dirty="0">
                <a:solidFill>
                  <a:srgbClr val="000099"/>
                </a:solidFill>
                <a:latin typeface="宋体" panose="02010600030101010101" pitchFamily="2" charset="-122"/>
                <a:cs typeface="宋体" panose="02010600030101010101" pitchFamily="2" charset="-122"/>
              </a:rPr>
              <a:t>训</a:t>
            </a:r>
            <a:endParaRPr sz="2000">
              <a:latin typeface="宋体" panose="02010600030101010101" pitchFamily="2" charset="-122"/>
              <a:cs typeface="宋体" panose="02010600030101010101" pitchFamily="2" charset="-122"/>
            </a:endParaRPr>
          </a:p>
          <a:p>
            <a:pPr marL="12700">
              <a:lnSpc>
                <a:spcPct val="100000"/>
              </a:lnSpc>
              <a:spcBef>
                <a:spcPts val="240"/>
              </a:spcBef>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第二十八</a:t>
            </a:r>
            <a:r>
              <a:rPr sz="2000" b="1" spc="-5" dirty="0">
                <a:solidFill>
                  <a:srgbClr val="FF0000"/>
                </a:solidFill>
                <a:latin typeface="宋体" panose="02010600030101010101" pitchFamily="2" charset="-122"/>
                <a:cs typeface="宋体" panose="02010600030101010101" pitchFamily="2" charset="-122"/>
              </a:rPr>
              <a:t>条</a:t>
            </a:r>
            <a:r>
              <a:rPr sz="2000" b="1" spc="-55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建设项目“三同时</a:t>
            </a:r>
            <a:r>
              <a:rPr sz="2000" b="1" spc="-5" dirty="0">
                <a:solidFill>
                  <a:srgbClr val="FF0000"/>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240"/>
              </a:spcBef>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第二十九</a:t>
            </a:r>
            <a:r>
              <a:rPr sz="2000" b="1" spc="-5" dirty="0">
                <a:solidFill>
                  <a:srgbClr val="FF0000"/>
                </a:solidFill>
                <a:latin typeface="宋体" panose="02010600030101010101" pitchFamily="2" charset="-122"/>
                <a:cs typeface="宋体" panose="02010600030101010101" pitchFamily="2" charset="-122"/>
              </a:rPr>
              <a:t>条</a:t>
            </a:r>
            <a:r>
              <a:rPr sz="2000" b="1" spc="-55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项目安全评</a:t>
            </a:r>
            <a:r>
              <a:rPr sz="2000" b="1" spc="-5" dirty="0">
                <a:solidFill>
                  <a:srgbClr val="FF0000"/>
                </a:solidFill>
                <a:latin typeface="宋体" panose="02010600030101010101" pitchFamily="2" charset="-122"/>
                <a:cs typeface="宋体" panose="02010600030101010101" pitchFamily="2" charset="-122"/>
              </a:rPr>
              <a:t>价</a:t>
            </a:r>
            <a:endParaRPr sz="2000">
              <a:latin typeface="宋体" panose="02010600030101010101" pitchFamily="2" charset="-122"/>
              <a:cs typeface="宋体" panose="02010600030101010101" pitchFamily="2" charset="-122"/>
            </a:endParaRPr>
          </a:p>
          <a:p>
            <a:pPr marL="12700">
              <a:lnSpc>
                <a:spcPct val="100000"/>
              </a:lnSpc>
              <a:spcBef>
                <a:spcPts val="240"/>
              </a:spcBef>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第三十</a:t>
            </a:r>
            <a:r>
              <a:rPr sz="2000" b="1" spc="-5" dirty="0">
                <a:solidFill>
                  <a:srgbClr val="FF0000"/>
                </a:solidFill>
                <a:latin typeface="宋体" panose="02010600030101010101" pitchFamily="2" charset="-122"/>
                <a:cs typeface="宋体" panose="02010600030101010101" pitchFamily="2" charset="-122"/>
              </a:rPr>
              <a:t>条</a:t>
            </a:r>
            <a:r>
              <a:rPr sz="2000" b="1" spc="-55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设计责</a:t>
            </a:r>
            <a:r>
              <a:rPr sz="2000" b="1" spc="-5" dirty="0">
                <a:solidFill>
                  <a:srgbClr val="FF0000"/>
                </a:solidFill>
                <a:latin typeface="宋体" panose="02010600030101010101" pitchFamily="2" charset="-122"/>
                <a:cs typeface="宋体" panose="02010600030101010101" pitchFamily="2" charset="-122"/>
              </a:rPr>
              <a:t>任</a:t>
            </a:r>
            <a:endParaRPr sz="2000">
              <a:latin typeface="宋体" panose="02010600030101010101" pitchFamily="2" charset="-122"/>
              <a:cs typeface="宋体" panose="02010600030101010101" pitchFamily="2" charset="-122"/>
            </a:endParaRPr>
          </a:p>
          <a:p>
            <a:pPr marL="12700">
              <a:lnSpc>
                <a:spcPct val="100000"/>
              </a:lnSpc>
              <a:spcBef>
                <a:spcPts val="240"/>
              </a:spcBef>
              <a:tabLst>
                <a:tab pos="41211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第三十一</a:t>
            </a:r>
            <a:r>
              <a:rPr sz="2000" b="1" spc="-5" dirty="0">
                <a:solidFill>
                  <a:srgbClr val="FF0000"/>
                </a:solidFill>
                <a:latin typeface="宋体" panose="02010600030101010101" pitchFamily="2" charset="-122"/>
                <a:cs typeface="宋体" panose="02010600030101010101" pitchFamily="2" charset="-122"/>
              </a:rPr>
              <a:t>条</a:t>
            </a:r>
            <a:r>
              <a:rPr sz="2000" b="1" spc="-55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施工验收责</a:t>
            </a:r>
            <a:r>
              <a:rPr sz="2000" b="1" spc="-5" dirty="0">
                <a:solidFill>
                  <a:srgbClr val="FF0000"/>
                </a:solidFill>
                <a:latin typeface="宋体" panose="02010600030101010101" pitchFamily="2" charset="-122"/>
                <a:cs typeface="宋体" panose="02010600030101010101" pitchFamily="2" charset="-122"/>
              </a:rPr>
              <a:t>任</a:t>
            </a:r>
            <a:endParaRPr sz="2000">
              <a:latin typeface="宋体" panose="02010600030101010101" pitchFamily="2" charset="-122"/>
              <a:cs typeface="宋体" panose="02010600030101010101" pitchFamily="2" charset="-122"/>
            </a:endParaRPr>
          </a:p>
        </p:txBody>
      </p:sp>
      <p:sp>
        <p:nvSpPr>
          <p:cNvPr id="3" name="object 3"/>
          <p:cNvSpPr txBox="1"/>
          <p:nvPr/>
        </p:nvSpPr>
        <p:spPr>
          <a:xfrm>
            <a:off x="4574540" y="1534484"/>
            <a:ext cx="4451985" cy="5169535"/>
          </a:xfrm>
          <a:prstGeom prst="rect">
            <a:avLst/>
          </a:prstGeom>
        </p:spPr>
        <p:txBody>
          <a:bodyPr vert="horz" wrap="square" lIns="0" tIns="0" rIns="0" bIns="0" rtlCol="0">
            <a:spAutoFit/>
          </a:bodyPr>
          <a:lstStyle/>
          <a:p>
            <a:pPr marL="12700">
              <a:lnSpc>
                <a:spcPct val="100000"/>
              </a:lnSpc>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第三十二</a:t>
            </a:r>
            <a:r>
              <a:rPr sz="2000" b="1" spc="-5" dirty="0">
                <a:solidFill>
                  <a:srgbClr val="FF0000"/>
                </a:solidFill>
                <a:latin typeface="宋体" panose="02010600030101010101" pitchFamily="2" charset="-122"/>
                <a:cs typeface="宋体" panose="02010600030101010101" pitchFamily="2" charset="-122"/>
              </a:rPr>
              <a:t>条</a:t>
            </a:r>
            <a:r>
              <a:rPr sz="2000" b="1" spc="-55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警示标</a:t>
            </a:r>
            <a:r>
              <a:rPr sz="2000" b="1" spc="-5" dirty="0">
                <a:solidFill>
                  <a:srgbClr val="FF0000"/>
                </a:solidFill>
                <a:latin typeface="宋体" panose="02010600030101010101" pitchFamily="2" charset="-122"/>
                <a:cs typeface="宋体" panose="02010600030101010101" pitchFamily="2" charset="-122"/>
              </a:rPr>
              <a:t>志</a:t>
            </a:r>
            <a:endParaRPr sz="2000">
              <a:latin typeface="宋体" panose="02010600030101010101" pitchFamily="2" charset="-122"/>
              <a:cs typeface="宋体" panose="02010600030101010101" pitchFamily="2" charset="-122"/>
            </a:endParaRPr>
          </a:p>
          <a:p>
            <a:pPr marL="12700">
              <a:lnSpc>
                <a:spcPct val="100000"/>
              </a:lnSpc>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第三十三</a:t>
            </a:r>
            <a:r>
              <a:rPr sz="2000" b="1" spc="-5" dirty="0">
                <a:solidFill>
                  <a:srgbClr val="FF0000"/>
                </a:solidFill>
                <a:latin typeface="宋体" panose="02010600030101010101" pitchFamily="2" charset="-122"/>
                <a:cs typeface="宋体" panose="02010600030101010101" pitchFamily="2" charset="-122"/>
              </a:rPr>
              <a:t>条</a:t>
            </a:r>
            <a:r>
              <a:rPr sz="2000" b="1" spc="-55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安全设备管</a:t>
            </a:r>
            <a:r>
              <a:rPr sz="2000" b="1" spc="-5" dirty="0">
                <a:solidFill>
                  <a:srgbClr val="FF0000"/>
                </a:solidFill>
                <a:latin typeface="宋体" panose="02010600030101010101" pitchFamily="2" charset="-122"/>
                <a:cs typeface="宋体" panose="02010600030101010101" pitchFamily="2" charset="-122"/>
              </a:rPr>
              <a:t>理</a:t>
            </a:r>
            <a:endParaRPr sz="2000">
              <a:latin typeface="宋体" panose="02010600030101010101" pitchFamily="2" charset="-122"/>
              <a:cs typeface="宋体" panose="02010600030101010101" pitchFamily="2" charset="-122"/>
            </a:endParaRPr>
          </a:p>
          <a:p>
            <a:pPr marL="12700">
              <a:lnSpc>
                <a:spcPct val="100000"/>
              </a:lnSpc>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第三十四条容器、运输工具特种设</a:t>
            </a:r>
            <a:r>
              <a:rPr sz="2000" b="1" spc="-5" dirty="0">
                <a:solidFill>
                  <a:srgbClr val="FF0000"/>
                </a:solidFill>
                <a:latin typeface="宋体" panose="02010600030101010101" pitchFamily="2" charset="-122"/>
                <a:cs typeface="宋体" panose="02010600030101010101" pitchFamily="2" charset="-122"/>
              </a:rPr>
              <a:t>备</a:t>
            </a:r>
            <a:endParaRPr sz="2000">
              <a:latin typeface="宋体" panose="02010600030101010101" pitchFamily="2" charset="-122"/>
              <a:cs typeface="宋体" panose="02010600030101010101" pitchFamily="2" charset="-122"/>
            </a:endParaRPr>
          </a:p>
          <a:p>
            <a:pPr marL="12700">
              <a:lnSpc>
                <a:spcPct val="100000"/>
              </a:lnSpc>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第三十五条工艺、设备淘汰制</a:t>
            </a:r>
            <a:r>
              <a:rPr sz="2000" b="1" spc="-5" dirty="0">
                <a:solidFill>
                  <a:srgbClr val="FF0000"/>
                </a:solidFill>
                <a:latin typeface="宋体" panose="02010600030101010101" pitchFamily="2" charset="-122"/>
                <a:cs typeface="宋体" panose="02010600030101010101" pitchFamily="2" charset="-122"/>
              </a:rPr>
              <a:t>度</a:t>
            </a:r>
            <a:endParaRPr sz="2000">
              <a:latin typeface="宋体" panose="02010600030101010101" pitchFamily="2" charset="-122"/>
              <a:cs typeface="宋体" panose="02010600030101010101" pitchFamily="2" charset="-122"/>
            </a:endParaRPr>
          </a:p>
          <a:p>
            <a:pPr marL="12700">
              <a:lnSpc>
                <a:spcPct val="100000"/>
              </a:lnSpc>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第三十六条危险物品管</a:t>
            </a:r>
            <a:r>
              <a:rPr sz="2000" b="1" spc="-5" dirty="0">
                <a:solidFill>
                  <a:srgbClr val="000099"/>
                </a:solidFill>
                <a:latin typeface="宋体" panose="02010600030101010101" pitchFamily="2" charset="-122"/>
                <a:cs typeface="宋体" panose="02010600030101010101" pitchFamily="2" charset="-122"/>
              </a:rPr>
              <a:t>理</a:t>
            </a:r>
            <a:endParaRPr sz="2000">
              <a:latin typeface="宋体" panose="02010600030101010101" pitchFamily="2" charset="-122"/>
              <a:cs typeface="宋体" panose="02010600030101010101" pitchFamily="2" charset="-122"/>
            </a:endParaRPr>
          </a:p>
          <a:p>
            <a:pPr marL="12700">
              <a:lnSpc>
                <a:spcPct val="100000"/>
              </a:lnSpc>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第三十七</a:t>
            </a:r>
            <a:r>
              <a:rPr sz="2000" b="1" spc="-5" dirty="0">
                <a:solidFill>
                  <a:srgbClr val="000099"/>
                </a:solidFill>
                <a:latin typeface="宋体" panose="02010600030101010101" pitchFamily="2" charset="-122"/>
                <a:cs typeface="宋体" panose="02010600030101010101" pitchFamily="2" charset="-122"/>
              </a:rPr>
              <a:t>条</a:t>
            </a:r>
            <a:r>
              <a:rPr sz="2000" b="1" spc="-555" dirty="0">
                <a:solidFill>
                  <a:srgbClr val="000099"/>
                </a:solidFill>
                <a:latin typeface="宋体" panose="02010600030101010101" pitchFamily="2" charset="-122"/>
                <a:cs typeface="宋体" panose="02010600030101010101" pitchFamily="2" charset="-122"/>
              </a:rPr>
              <a:t> </a:t>
            </a:r>
            <a:r>
              <a:rPr sz="2000" b="1" dirty="0">
                <a:solidFill>
                  <a:srgbClr val="000099"/>
                </a:solidFill>
                <a:latin typeface="宋体" panose="02010600030101010101" pitchFamily="2" charset="-122"/>
                <a:cs typeface="宋体" panose="02010600030101010101" pitchFamily="2" charset="-122"/>
              </a:rPr>
              <a:t>重大危险源管</a:t>
            </a:r>
            <a:r>
              <a:rPr sz="2000" b="1" spc="-5" dirty="0">
                <a:solidFill>
                  <a:srgbClr val="000099"/>
                </a:solidFill>
                <a:latin typeface="宋体" panose="02010600030101010101" pitchFamily="2" charset="-122"/>
                <a:cs typeface="宋体" panose="02010600030101010101" pitchFamily="2" charset="-122"/>
              </a:rPr>
              <a:t>理</a:t>
            </a:r>
            <a:endParaRPr sz="2000">
              <a:latin typeface="宋体" panose="02010600030101010101" pitchFamily="2" charset="-122"/>
              <a:cs typeface="宋体" panose="02010600030101010101" pitchFamily="2" charset="-122"/>
            </a:endParaRPr>
          </a:p>
          <a:p>
            <a:pPr marL="12700">
              <a:lnSpc>
                <a:spcPct val="100000"/>
              </a:lnSpc>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第三十八</a:t>
            </a:r>
            <a:r>
              <a:rPr sz="2000" b="1" spc="-5" dirty="0">
                <a:solidFill>
                  <a:srgbClr val="000099"/>
                </a:solidFill>
                <a:latin typeface="宋体" panose="02010600030101010101" pitchFamily="2" charset="-122"/>
                <a:cs typeface="宋体" panose="02010600030101010101" pitchFamily="2" charset="-122"/>
              </a:rPr>
              <a:t>条</a:t>
            </a:r>
            <a:r>
              <a:rPr sz="2000" b="1" spc="-555" dirty="0">
                <a:solidFill>
                  <a:srgbClr val="000099"/>
                </a:solidFill>
                <a:latin typeface="宋体" panose="02010600030101010101" pitchFamily="2" charset="-122"/>
                <a:cs typeface="宋体" panose="02010600030101010101" pitchFamily="2" charset="-122"/>
              </a:rPr>
              <a:t> </a:t>
            </a:r>
            <a:r>
              <a:rPr sz="2000" b="1" dirty="0">
                <a:solidFill>
                  <a:srgbClr val="000099"/>
                </a:solidFill>
                <a:latin typeface="宋体" panose="02010600030101010101" pitchFamily="2" charset="-122"/>
                <a:cs typeface="宋体" panose="02010600030101010101" pitchFamily="2" charset="-122"/>
              </a:rPr>
              <a:t>事故隐患排</a:t>
            </a:r>
            <a:r>
              <a:rPr sz="2000" b="1" spc="-5" dirty="0">
                <a:solidFill>
                  <a:srgbClr val="000099"/>
                </a:solidFill>
                <a:latin typeface="宋体" panose="02010600030101010101" pitchFamily="2" charset="-122"/>
                <a:cs typeface="宋体" panose="02010600030101010101" pitchFamily="2" charset="-122"/>
              </a:rPr>
              <a:t>查</a:t>
            </a:r>
            <a:endParaRPr sz="2000">
              <a:latin typeface="宋体" panose="02010600030101010101" pitchFamily="2" charset="-122"/>
              <a:cs typeface="宋体" panose="02010600030101010101" pitchFamily="2" charset="-122"/>
            </a:endParaRPr>
          </a:p>
          <a:p>
            <a:pPr marL="12700">
              <a:lnSpc>
                <a:spcPct val="100000"/>
              </a:lnSpc>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第三十九</a:t>
            </a:r>
            <a:r>
              <a:rPr sz="2000" b="1" spc="-5" dirty="0">
                <a:solidFill>
                  <a:srgbClr val="000099"/>
                </a:solidFill>
                <a:latin typeface="宋体" panose="02010600030101010101" pitchFamily="2" charset="-122"/>
                <a:cs typeface="宋体" panose="02010600030101010101" pitchFamily="2" charset="-122"/>
              </a:rPr>
              <a:t>条</a:t>
            </a:r>
            <a:r>
              <a:rPr sz="2000" b="1" spc="-555" dirty="0">
                <a:solidFill>
                  <a:srgbClr val="000099"/>
                </a:solidFill>
                <a:latin typeface="宋体" panose="02010600030101010101" pitchFamily="2" charset="-122"/>
                <a:cs typeface="宋体" panose="02010600030101010101" pitchFamily="2" charset="-122"/>
              </a:rPr>
              <a:t> </a:t>
            </a:r>
            <a:r>
              <a:rPr sz="2000" b="1" dirty="0">
                <a:solidFill>
                  <a:srgbClr val="000099"/>
                </a:solidFill>
                <a:latin typeface="宋体" panose="02010600030101010101" pitchFamily="2" charset="-122"/>
                <a:cs typeface="宋体" panose="02010600030101010101" pitchFamily="2" charset="-122"/>
              </a:rPr>
              <a:t>安全距离、出口</a:t>
            </a:r>
            <a:r>
              <a:rPr sz="2000" b="1" spc="-5" dirty="0">
                <a:solidFill>
                  <a:srgbClr val="000099"/>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第四十</a:t>
            </a:r>
            <a:r>
              <a:rPr sz="2000" b="1" spc="-5" dirty="0">
                <a:solidFill>
                  <a:srgbClr val="000099"/>
                </a:solidFill>
                <a:latin typeface="宋体" panose="02010600030101010101" pitchFamily="2" charset="-122"/>
                <a:cs typeface="宋体" panose="02010600030101010101" pitchFamily="2" charset="-122"/>
              </a:rPr>
              <a:t>条</a:t>
            </a:r>
            <a:r>
              <a:rPr sz="2000" b="1" spc="-555" dirty="0">
                <a:solidFill>
                  <a:srgbClr val="000099"/>
                </a:solidFill>
                <a:latin typeface="宋体" panose="02010600030101010101" pitchFamily="2" charset="-122"/>
                <a:cs typeface="宋体" panose="02010600030101010101" pitchFamily="2" charset="-122"/>
              </a:rPr>
              <a:t> </a:t>
            </a:r>
            <a:r>
              <a:rPr sz="2000" b="1" dirty="0">
                <a:solidFill>
                  <a:srgbClr val="000099"/>
                </a:solidFill>
                <a:latin typeface="宋体" panose="02010600030101010101" pitchFamily="2" charset="-122"/>
                <a:cs typeface="宋体" panose="02010600030101010101" pitchFamily="2" charset="-122"/>
              </a:rPr>
              <a:t>危险作</a:t>
            </a:r>
            <a:r>
              <a:rPr sz="2000" b="1" spc="-5" dirty="0">
                <a:solidFill>
                  <a:srgbClr val="000099"/>
                </a:solidFill>
                <a:latin typeface="宋体" panose="02010600030101010101" pitchFamily="2" charset="-122"/>
                <a:cs typeface="宋体" panose="02010600030101010101" pitchFamily="2" charset="-122"/>
              </a:rPr>
              <a:t>业</a:t>
            </a:r>
            <a:endParaRPr sz="2000">
              <a:latin typeface="宋体" panose="02010600030101010101" pitchFamily="2" charset="-122"/>
              <a:cs typeface="宋体" panose="02010600030101010101" pitchFamily="2" charset="-122"/>
            </a:endParaRPr>
          </a:p>
          <a:p>
            <a:pPr marL="12700">
              <a:lnSpc>
                <a:spcPct val="100000"/>
              </a:lnSpc>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第四十一</a:t>
            </a:r>
            <a:r>
              <a:rPr sz="2000" b="1" spc="-5" dirty="0">
                <a:solidFill>
                  <a:srgbClr val="FF0000"/>
                </a:solidFill>
                <a:latin typeface="宋体" panose="02010600030101010101" pitchFamily="2" charset="-122"/>
                <a:cs typeface="宋体" panose="02010600030101010101" pitchFamily="2" charset="-122"/>
              </a:rPr>
              <a:t>条</a:t>
            </a:r>
            <a:r>
              <a:rPr sz="2000" b="1" spc="-55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教育督促遵章守</a:t>
            </a:r>
            <a:r>
              <a:rPr sz="2000" b="1" spc="-5" dirty="0">
                <a:solidFill>
                  <a:srgbClr val="FF0000"/>
                </a:solidFill>
                <a:latin typeface="宋体" panose="02010600030101010101" pitchFamily="2" charset="-122"/>
                <a:cs typeface="宋体" panose="02010600030101010101" pitchFamily="2" charset="-122"/>
              </a:rPr>
              <a:t>纪</a:t>
            </a:r>
            <a:endParaRPr sz="2000">
              <a:latin typeface="宋体" panose="02010600030101010101" pitchFamily="2" charset="-122"/>
              <a:cs typeface="宋体" panose="02010600030101010101" pitchFamily="2" charset="-122"/>
            </a:endParaRPr>
          </a:p>
          <a:p>
            <a:pPr marL="12700">
              <a:lnSpc>
                <a:spcPct val="100000"/>
              </a:lnSpc>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第四十二</a:t>
            </a:r>
            <a:r>
              <a:rPr sz="2000" b="1" spc="-5" dirty="0">
                <a:solidFill>
                  <a:srgbClr val="FF0000"/>
                </a:solidFill>
                <a:latin typeface="宋体" panose="02010600030101010101" pitchFamily="2" charset="-122"/>
                <a:cs typeface="宋体" panose="02010600030101010101" pitchFamily="2" charset="-122"/>
              </a:rPr>
              <a:t>条</a:t>
            </a:r>
            <a:r>
              <a:rPr sz="2000" b="1" spc="-55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劳动防护用</a:t>
            </a:r>
            <a:r>
              <a:rPr sz="2000" b="1" spc="-5" dirty="0">
                <a:solidFill>
                  <a:srgbClr val="FF0000"/>
                </a:solidFill>
                <a:latin typeface="宋体" panose="02010600030101010101" pitchFamily="2" charset="-122"/>
                <a:cs typeface="宋体" panose="02010600030101010101" pitchFamily="2" charset="-122"/>
              </a:rPr>
              <a:t>品</a:t>
            </a:r>
            <a:endParaRPr sz="2000">
              <a:latin typeface="宋体" panose="02010600030101010101" pitchFamily="2" charset="-122"/>
              <a:cs typeface="宋体" panose="02010600030101010101" pitchFamily="2" charset="-122"/>
            </a:endParaRPr>
          </a:p>
          <a:p>
            <a:pPr marL="12700">
              <a:lnSpc>
                <a:spcPct val="100000"/>
              </a:lnSpc>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第四十三</a:t>
            </a:r>
            <a:r>
              <a:rPr sz="2000" b="1" spc="-5" dirty="0">
                <a:solidFill>
                  <a:srgbClr val="000099"/>
                </a:solidFill>
                <a:latin typeface="宋体" panose="02010600030101010101" pitchFamily="2" charset="-122"/>
                <a:cs typeface="宋体" panose="02010600030101010101" pitchFamily="2" charset="-122"/>
              </a:rPr>
              <a:t>条</a:t>
            </a:r>
            <a:r>
              <a:rPr sz="2000" b="1" spc="-555" dirty="0">
                <a:solidFill>
                  <a:srgbClr val="000099"/>
                </a:solidFill>
                <a:latin typeface="宋体" panose="02010600030101010101" pitchFamily="2" charset="-122"/>
                <a:cs typeface="宋体" panose="02010600030101010101" pitchFamily="2" charset="-122"/>
              </a:rPr>
              <a:t> </a:t>
            </a:r>
            <a:r>
              <a:rPr sz="2000" b="1" dirty="0">
                <a:solidFill>
                  <a:srgbClr val="000099"/>
                </a:solidFill>
                <a:latin typeface="宋体" panose="02010600030101010101" pitchFamily="2" charset="-122"/>
                <a:cs typeface="宋体" panose="02010600030101010101" pitchFamily="2" charset="-122"/>
              </a:rPr>
              <a:t>管理人员安全检查</a:t>
            </a:r>
            <a:r>
              <a:rPr sz="2000" b="1" spc="-5" dirty="0">
                <a:solidFill>
                  <a:srgbClr val="000099"/>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第四十四</a:t>
            </a:r>
            <a:r>
              <a:rPr sz="2000" b="1" spc="-5" dirty="0">
                <a:solidFill>
                  <a:srgbClr val="000099"/>
                </a:solidFill>
                <a:latin typeface="宋体" panose="02010600030101010101" pitchFamily="2" charset="-122"/>
                <a:cs typeface="宋体" panose="02010600030101010101" pitchFamily="2" charset="-122"/>
              </a:rPr>
              <a:t>条</a:t>
            </a:r>
            <a:r>
              <a:rPr sz="2000" b="1" spc="-555" dirty="0">
                <a:solidFill>
                  <a:srgbClr val="000099"/>
                </a:solidFill>
                <a:latin typeface="宋体" panose="02010600030101010101" pitchFamily="2" charset="-122"/>
                <a:cs typeface="宋体" panose="02010600030101010101" pitchFamily="2" charset="-122"/>
              </a:rPr>
              <a:t> </a:t>
            </a:r>
            <a:r>
              <a:rPr sz="2000" b="1" dirty="0">
                <a:solidFill>
                  <a:srgbClr val="000099"/>
                </a:solidFill>
                <a:latin typeface="宋体" panose="02010600030101010101" pitchFamily="2" charset="-122"/>
                <a:cs typeface="宋体" panose="02010600030101010101" pitchFamily="2" charset="-122"/>
              </a:rPr>
              <a:t>劳保用品和培训经</a:t>
            </a:r>
            <a:r>
              <a:rPr sz="2000" b="1" spc="-5" dirty="0">
                <a:solidFill>
                  <a:srgbClr val="000099"/>
                </a:solidFill>
                <a:latin typeface="宋体" panose="02010600030101010101" pitchFamily="2" charset="-122"/>
                <a:cs typeface="宋体" panose="02010600030101010101" pitchFamily="2" charset="-122"/>
              </a:rPr>
              <a:t>费</a:t>
            </a:r>
            <a:endParaRPr sz="2000">
              <a:latin typeface="宋体" panose="02010600030101010101" pitchFamily="2" charset="-122"/>
              <a:cs typeface="宋体" panose="02010600030101010101" pitchFamily="2" charset="-122"/>
            </a:endParaRPr>
          </a:p>
          <a:p>
            <a:pPr marL="12700">
              <a:lnSpc>
                <a:spcPct val="100000"/>
              </a:lnSpc>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第四十五</a:t>
            </a:r>
            <a:r>
              <a:rPr sz="2000" b="1" spc="-5" dirty="0">
                <a:solidFill>
                  <a:srgbClr val="FF0000"/>
                </a:solidFill>
                <a:latin typeface="宋体" panose="02010600030101010101" pitchFamily="2" charset="-122"/>
                <a:cs typeface="宋体" panose="02010600030101010101" pitchFamily="2" charset="-122"/>
              </a:rPr>
              <a:t>条</a:t>
            </a:r>
            <a:r>
              <a:rPr sz="2000" b="1" spc="-10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同地作业管</a:t>
            </a:r>
            <a:r>
              <a:rPr sz="2000" b="1" spc="-5" dirty="0">
                <a:solidFill>
                  <a:srgbClr val="FF0000"/>
                </a:solidFill>
                <a:latin typeface="宋体" panose="02010600030101010101" pitchFamily="2" charset="-122"/>
                <a:cs typeface="宋体" panose="02010600030101010101" pitchFamily="2" charset="-122"/>
              </a:rPr>
              <a:t>理</a:t>
            </a:r>
            <a:endParaRPr sz="2000">
              <a:latin typeface="宋体" panose="02010600030101010101" pitchFamily="2" charset="-122"/>
              <a:cs typeface="宋体" panose="02010600030101010101" pitchFamily="2" charset="-122"/>
            </a:endParaRPr>
          </a:p>
          <a:p>
            <a:pPr marL="12700">
              <a:lnSpc>
                <a:spcPct val="100000"/>
              </a:lnSpc>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第四十六</a:t>
            </a:r>
            <a:r>
              <a:rPr sz="2000" b="1" spc="-5" dirty="0">
                <a:solidFill>
                  <a:srgbClr val="FF0000"/>
                </a:solidFill>
                <a:latin typeface="宋体" panose="02010600030101010101" pitchFamily="2" charset="-122"/>
                <a:cs typeface="宋体" panose="02010600030101010101" pitchFamily="2" charset="-122"/>
              </a:rPr>
              <a:t>条</a:t>
            </a:r>
            <a:r>
              <a:rPr sz="2000" b="1" spc="-55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承包租赁管理</a:t>
            </a:r>
            <a:r>
              <a:rPr sz="2000" b="1" spc="-5" dirty="0">
                <a:solidFill>
                  <a:srgbClr val="FF0000"/>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tabLst>
                <a:tab pos="354965" algn="l"/>
              </a:tabLst>
            </a:pPr>
            <a:r>
              <a:rPr sz="2000" dirty="0">
                <a:solidFill>
                  <a:srgbClr val="000099"/>
                </a:solidFill>
                <a:latin typeface="Arial" panose="020B0604020202020204"/>
                <a:cs typeface="Arial" panose="020B0604020202020204"/>
              </a:rPr>
              <a:t>•	</a:t>
            </a:r>
            <a:r>
              <a:rPr sz="2000" b="1" dirty="0">
                <a:solidFill>
                  <a:srgbClr val="000099"/>
                </a:solidFill>
                <a:latin typeface="宋体" panose="02010600030101010101" pitchFamily="2" charset="-122"/>
                <a:cs typeface="宋体" panose="02010600030101010101" pitchFamily="2" charset="-122"/>
              </a:rPr>
              <a:t>第四十七</a:t>
            </a:r>
            <a:r>
              <a:rPr sz="2000" b="1" spc="-5" dirty="0">
                <a:solidFill>
                  <a:srgbClr val="000099"/>
                </a:solidFill>
                <a:latin typeface="宋体" panose="02010600030101010101" pitchFamily="2" charset="-122"/>
                <a:cs typeface="宋体" panose="02010600030101010101" pitchFamily="2" charset="-122"/>
              </a:rPr>
              <a:t>条</a:t>
            </a:r>
            <a:r>
              <a:rPr sz="2000" b="1" spc="-555" dirty="0">
                <a:solidFill>
                  <a:srgbClr val="000099"/>
                </a:solidFill>
                <a:latin typeface="宋体" panose="02010600030101010101" pitchFamily="2" charset="-122"/>
                <a:cs typeface="宋体" panose="02010600030101010101" pitchFamily="2" charset="-122"/>
              </a:rPr>
              <a:t> </a:t>
            </a:r>
            <a:r>
              <a:rPr sz="2000" b="1" dirty="0">
                <a:solidFill>
                  <a:srgbClr val="000099"/>
                </a:solidFill>
                <a:latin typeface="宋体" panose="02010600030101010101" pitchFamily="2" charset="-122"/>
                <a:cs typeface="宋体" panose="02010600030101010101" pitchFamily="2" charset="-122"/>
              </a:rPr>
              <a:t>事故发生救</a:t>
            </a:r>
            <a:r>
              <a:rPr sz="2000" b="1" spc="-5" dirty="0">
                <a:solidFill>
                  <a:srgbClr val="000099"/>
                </a:solidFill>
                <a:latin typeface="宋体" panose="02010600030101010101" pitchFamily="2" charset="-122"/>
                <a:cs typeface="宋体" panose="02010600030101010101" pitchFamily="2" charset="-122"/>
              </a:rPr>
              <a:t>援</a:t>
            </a:r>
            <a:endParaRPr sz="2000">
              <a:latin typeface="宋体" panose="02010600030101010101" pitchFamily="2" charset="-122"/>
              <a:cs typeface="宋体" panose="02010600030101010101" pitchFamily="2" charset="-122"/>
            </a:endParaRPr>
          </a:p>
          <a:p>
            <a:pPr marL="12700">
              <a:lnSpc>
                <a:spcPct val="100000"/>
              </a:lnSpc>
            </a:pPr>
            <a:r>
              <a:rPr sz="2000" dirty="0">
                <a:solidFill>
                  <a:srgbClr val="000099"/>
                </a:solidFill>
                <a:latin typeface="Arial" panose="020B0604020202020204"/>
                <a:cs typeface="Arial" panose="020B0604020202020204"/>
              </a:rPr>
              <a:t>•</a:t>
            </a:r>
            <a:endParaRPr sz="2000">
              <a:latin typeface="Arial" panose="020B0604020202020204"/>
              <a:cs typeface="Arial" panose="020B0604020202020204"/>
            </a:endParaRPr>
          </a:p>
        </p:txBody>
      </p:sp>
      <p:sp>
        <p:nvSpPr>
          <p:cNvPr id="4" name="object 4"/>
          <p:cNvSpPr txBox="1"/>
          <p:nvPr/>
        </p:nvSpPr>
        <p:spPr>
          <a:xfrm>
            <a:off x="4917440" y="6411284"/>
            <a:ext cx="3145155" cy="280035"/>
          </a:xfrm>
          <a:prstGeom prst="rect">
            <a:avLst/>
          </a:prstGeom>
        </p:spPr>
        <p:txBody>
          <a:bodyPr vert="horz" wrap="square" lIns="0" tIns="0" rIns="0" bIns="0" rtlCol="0">
            <a:spAutoFit/>
          </a:bodyPr>
          <a:lstStyle/>
          <a:p>
            <a:pPr marL="12700">
              <a:lnSpc>
                <a:spcPts val="2380"/>
              </a:lnSpc>
            </a:pPr>
            <a:r>
              <a:rPr sz="2000" b="1" dirty="0">
                <a:solidFill>
                  <a:srgbClr val="000099"/>
                </a:solidFill>
                <a:latin typeface="宋体" panose="02010600030101010101" pitchFamily="2" charset="-122"/>
                <a:cs typeface="宋体" panose="02010600030101010101" pitchFamily="2" charset="-122"/>
              </a:rPr>
              <a:t>第四十八</a:t>
            </a:r>
            <a:r>
              <a:rPr sz="2000" b="1" spc="-5" dirty="0">
                <a:solidFill>
                  <a:srgbClr val="000099"/>
                </a:solidFill>
                <a:latin typeface="宋体" panose="02010600030101010101" pitchFamily="2" charset="-122"/>
                <a:cs typeface="宋体" panose="02010600030101010101" pitchFamily="2" charset="-122"/>
              </a:rPr>
              <a:t>条</a:t>
            </a:r>
            <a:r>
              <a:rPr sz="2000" b="1" spc="-555" dirty="0">
                <a:solidFill>
                  <a:srgbClr val="000099"/>
                </a:solidFill>
                <a:latin typeface="宋体" panose="02010600030101010101" pitchFamily="2" charset="-122"/>
                <a:cs typeface="宋体" panose="02010600030101010101" pitchFamily="2" charset="-122"/>
              </a:rPr>
              <a:t> </a:t>
            </a:r>
            <a:r>
              <a:rPr sz="2000" b="1" dirty="0">
                <a:solidFill>
                  <a:srgbClr val="000099"/>
                </a:solidFill>
                <a:latin typeface="宋体" panose="02010600030101010101" pitchFamily="2" charset="-122"/>
                <a:cs typeface="宋体" panose="02010600030101010101" pitchFamily="2" charset="-122"/>
              </a:rPr>
              <a:t>工伤和责任保</a:t>
            </a:r>
            <a:r>
              <a:rPr sz="2000" b="1" spc="-5" dirty="0">
                <a:solidFill>
                  <a:srgbClr val="000099"/>
                </a:solidFill>
                <a:latin typeface="宋体" panose="02010600030101010101" pitchFamily="2" charset="-122"/>
                <a:cs typeface="宋体" panose="02010600030101010101" pitchFamily="2" charset="-122"/>
              </a:rPr>
              <a:t>险</a:t>
            </a:r>
            <a:endParaRPr sz="2000">
              <a:latin typeface="宋体" panose="02010600030101010101" pitchFamily="2" charset="-122"/>
              <a:cs typeface="宋体" panose="02010600030101010101" pitchFamily="2" charset="-122"/>
            </a:endParaRPr>
          </a:p>
        </p:txBody>
      </p:sp>
      <p:sp>
        <p:nvSpPr>
          <p:cNvPr id="5" name="object 5"/>
          <p:cNvSpPr txBox="1">
            <a:spLocks noGrp="1"/>
          </p:cNvSpPr>
          <p:nvPr>
            <p:ph type="title"/>
          </p:nvPr>
        </p:nvSpPr>
        <p:spPr>
          <a:prstGeom prst="rect">
            <a:avLst/>
          </a:prstGeom>
        </p:spPr>
        <p:txBody>
          <a:bodyPr vert="horz" wrap="square" lIns="0" tIns="48063" rIns="0" bIns="0" rtlCol="0">
            <a:spAutoFit/>
          </a:bodyPr>
          <a:lstStyle/>
          <a:p>
            <a:pPr marL="401320">
              <a:lnSpc>
                <a:spcPts val="3750"/>
              </a:lnSpc>
            </a:pPr>
            <a:r>
              <a:rPr sz="3200" dirty="0">
                <a:latin typeface="宋体" panose="02010600030101010101" pitchFamily="2" charset="-122"/>
                <a:cs typeface="宋体" panose="02010600030101010101" pitchFamily="2" charset="-122"/>
              </a:rPr>
              <a:t>第二</a:t>
            </a:r>
            <a:r>
              <a:rPr sz="3200" spc="-10" dirty="0">
                <a:latin typeface="宋体" panose="02010600030101010101" pitchFamily="2" charset="-122"/>
                <a:cs typeface="宋体" panose="02010600030101010101" pitchFamily="2" charset="-122"/>
              </a:rPr>
              <a:t>章</a:t>
            </a:r>
            <a:r>
              <a:rPr sz="3200" spc="-155" dirty="0">
                <a:latin typeface="宋体" panose="02010600030101010101" pitchFamily="2" charset="-122"/>
                <a:cs typeface="宋体" panose="02010600030101010101" pitchFamily="2" charset="-122"/>
              </a:rPr>
              <a:t> </a:t>
            </a:r>
            <a:r>
              <a:rPr sz="3200" dirty="0">
                <a:latin typeface="宋体" panose="02010600030101010101" pitchFamily="2" charset="-122"/>
                <a:cs typeface="宋体" panose="02010600030101010101" pitchFamily="2" charset="-122"/>
              </a:rPr>
              <a:t>生产经营单位的安全生产保</a:t>
            </a:r>
            <a:r>
              <a:rPr sz="3200" spc="-10" dirty="0">
                <a:latin typeface="宋体" panose="02010600030101010101" pitchFamily="2" charset="-122"/>
                <a:cs typeface="宋体" panose="02010600030101010101" pitchFamily="2" charset="-122"/>
              </a:rPr>
              <a:t>障</a:t>
            </a:r>
            <a:endParaRPr sz="3200">
              <a:latin typeface="宋体" panose="02010600030101010101" pitchFamily="2" charset="-122"/>
              <a:cs typeface="宋体" panose="02010600030101010101" pitchFamily="2" charset="-122"/>
            </a:endParaRPr>
          </a:p>
        </p:txBody>
      </p:sp>
      <p:sp>
        <p:nvSpPr>
          <p:cNvPr id="6" name="object 6"/>
          <p:cNvSpPr txBox="1"/>
          <p:nvPr/>
        </p:nvSpPr>
        <p:spPr>
          <a:xfrm>
            <a:off x="2058035" y="999759"/>
            <a:ext cx="5026025" cy="567055"/>
          </a:xfrm>
          <a:prstGeom prst="rect">
            <a:avLst/>
          </a:prstGeom>
        </p:spPr>
        <p:txBody>
          <a:bodyPr vert="horz" wrap="square" lIns="0" tIns="0" rIns="0" bIns="0" rtlCol="0">
            <a:spAutoFit/>
          </a:bodyPr>
          <a:lstStyle/>
          <a:p>
            <a:pPr marL="436245">
              <a:lnSpc>
                <a:spcPct val="100000"/>
              </a:lnSpc>
            </a:pPr>
            <a:r>
              <a:rPr sz="1800" b="1" dirty="0">
                <a:latin typeface="宋体" panose="02010600030101010101" pitchFamily="2" charset="-122"/>
                <a:cs typeface="宋体" panose="02010600030101010101" pitchFamily="2" charset="-122"/>
              </a:rPr>
              <a:t>共</a:t>
            </a:r>
            <a:r>
              <a:rPr sz="1800" b="1" spc="-10" dirty="0">
                <a:latin typeface="Calibri" panose="020F0502020204030204"/>
                <a:cs typeface="Calibri" panose="020F0502020204030204"/>
              </a:rPr>
              <a:t>32</a:t>
            </a:r>
            <a:r>
              <a:rPr sz="1800" b="1" dirty="0">
                <a:latin typeface="宋体" panose="02010600030101010101" pitchFamily="2" charset="-122"/>
                <a:cs typeface="宋体" panose="02010600030101010101" pitchFamily="2" charset="-122"/>
              </a:rPr>
              <a:t>条，</a:t>
            </a:r>
            <a:r>
              <a:rPr sz="1800" dirty="0">
                <a:latin typeface="宋体" panose="02010600030101010101" pitchFamily="2" charset="-122"/>
                <a:cs typeface="宋体" panose="02010600030101010101" pitchFamily="2" charset="-122"/>
              </a:rPr>
              <a:t>增加</a:t>
            </a:r>
            <a:r>
              <a:rPr sz="1800" spc="-10" dirty="0">
                <a:latin typeface="Calibri" panose="020F0502020204030204"/>
                <a:cs typeface="Calibri" panose="020F0502020204030204"/>
              </a:rPr>
              <a:t>4</a:t>
            </a:r>
            <a:r>
              <a:rPr sz="1800" dirty="0">
                <a:latin typeface="宋体" panose="02010600030101010101" pitchFamily="2" charset="-122"/>
                <a:cs typeface="宋体" panose="02010600030101010101" pitchFamily="2" charset="-122"/>
              </a:rPr>
              <a:t>条</a:t>
            </a:r>
            <a:r>
              <a:rPr sz="1800" spc="-5" dirty="0">
                <a:latin typeface="Calibri" panose="020F0502020204030204"/>
                <a:cs typeface="Calibri" panose="020F0502020204030204"/>
              </a:rPr>
              <a:t>(</a:t>
            </a:r>
            <a:r>
              <a:rPr sz="1800" b="1" spc="-10" dirty="0">
                <a:latin typeface="Calibri" panose="020F0502020204030204"/>
                <a:cs typeface="Calibri" panose="020F0502020204030204"/>
              </a:rPr>
              <a:t>19</a:t>
            </a:r>
            <a:r>
              <a:rPr sz="1800" b="1" spc="-5" dirty="0">
                <a:latin typeface="Calibri" panose="020F0502020204030204"/>
                <a:cs typeface="Calibri" panose="020F0502020204030204"/>
              </a:rPr>
              <a:t>\</a:t>
            </a:r>
            <a:r>
              <a:rPr sz="1800" b="1" spc="-10" dirty="0">
                <a:latin typeface="Calibri" panose="020F0502020204030204"/>
                <a:cs typeface="Calibri" panose="020F0502020204030204"/>
              </a:rPr>
              <a:t>22</a:t>
            </a:r>
            <a:r>
              <a:rPr sz="1800" b="1" spc="-5" dirty="0">
                <a:latin typeface="Calibri" panose="020F0502020204030204"/>
                <a:cs typeface="Calibri" panose="020F0502020204030204"/>
              </a:rPr>
              <a:t>\</a:t>
            </a:r>
            <a:r>
              <a:rPr sz="1800" b="1" spc="-10" dirty="0">
                <a:latin typeface="Calibri" panose="020F0502020204030204"/>
                <a:cs typeface="Calibri" panose="020F0502020204030204"/>
              </a:rPr>
              <a:t>23</a:t>
            </a:r>
            <a:r>
              <a:rPr sz="1800" b="1" spc="-5" dirty="0">
                <a:latin typeface="Calibri" panose="020F0502020204030204"/>
                <a:cs typeface="Calibri" panose="020F0502020204030204"/>
              </a:rPr>
              <a:t>\</a:t>
            </a:r>
            <a:r>
              <a:rPr sz="1800" b="1" spc="-10" dirty="0">
                <a:latin typeface="Calibri" panose="020F0502020204030204"/>
                <a:cs typeface="Calibri" panose="020F0502020204030204"/>
              </a:rPr>
              <a:t>38</a:t>
            </a:r>
            <a:r>
              <a:rPr sz="1800" b="1" spc="-5"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，修改</a:t>
            </a:r>
            <a:r>
              <a:rPr sz="1800" spc="-10" dirty="0">
                <a:latin typeface="Calibri" panose="020F0502020204030204"/>
                <a:cs typeface="Calibri" panose="020F0502020204030204"/>
              </a:rPr>
              <a:t>15</a:t>
            </a:r>
            <a:r>
              <a:rPr sz="1800" dirty="0">
                <a:latin typeface="宋体" panose="02010600030101010101" pitchFamily="2" charset="-122"/>
                <a:cs typeface="宋体" panose="02010600030101010101" pitchFamily="2" charset="-122"/>
              </a:rPr>
              <a:t>条</a:t>
            </a:r>
            <a:endParaRPr sz="1800">
              <a:latin typeface="宋体" panose="02010600030101010101" pitchFamily="2" charset="-122"/>
              <a:cs typeface="宋体" panose="02010600030101010101" pitchFamily="2" charset="-122"/>
            </a:endParaRPr>
          </a:p>
          <a:p>
            <a:pPr marL="12700">
              <a:lnSpc>
                <a:spcPct val="100000"/>
              </a:lnSpc>
              <a:spcBef>
                <a:spcPts val="105"/>
              </a:spcBef>
            </a:pPr>
            <a:r>
              <a:rPr sz="1800" spc="-5" dirty="0">
                <a:latin typeface="Calibri" panose="020F0502020204030204"/>
                <a:cs typeface="Calibri" panose="020F0502020204030204"/>
              </a:rPr>
              <a:t>(</a:t>
            </a:r>
            <a:r>
              <a:rPr sz="1800" spc="-10" dirty="0">
                <a:latin typeface="Calibri" panose="020F0502020204030204"/>
                <a:cs typeface="Calibri" panose="020F0502020204030204"/>
              </a:rPr>
              <a:t>18</a:t>
            </a:r>
            <a:r>
              <a:rPr sz="1800" dirty="0">
                <a:latin typeface="Calibri" panose="020F0502020204030204"/>
                <a:cs typeface="Calibri" panose="020F0502020204030204"/>
              </a:rPr>
              <a:t>\</a:t>
            </a:r>
            <a:r>
              <a:rPr sz="1800" spc="-10" dirty="0">
                <a:latin typeface="Calibri" panose="020F0502020204030204"/>
                <a:cs typeface="Calibri" panose="020F0502020204030204"/>
              </a:rPr>
              <a:t>20</a:t>
            </a:r>
            <a:r>
              <a:rPr sz="1800" dirty="0">
                <a:latin typeface="Calibri" panose="020F0502020204030204"/>
                <a:cs typeface="Calibri" panose="020F0502020204030204"/>
              </a:rPr>
              <a:t>\</a:t>
            </a:r>
            <a:r>
              <a:rPr sz="1800" spc="-10" dirty="0">
                <a:latin typeface="Calibri" panose="020F0502020204030204"/>
                <a:cs typeface="Calibri" panose="020F0502020204030204"/>
              </a:rPr>
              <a:t>21</a:t>
            </a:r>
            <a:r>
              <a:rPr sz="1800" dirty="0">
                <a:latin typeface="Calibri" panose="020F0502020204030204"/>
                <a:cs typeface="Calibri" panose="020F0502020204030204"/>
              </a:rPr>
              <a:t>\</a:t>
            </a:r>
            <a:r>
              <a:rPr sz="1800" spc="-10" dirty="0">
                <a:latin typeface="Calibri" panose="020F0502020204030204"/>
                <a:cs typeface="Calibri" panose="020F0502020204030204"/>
              </a:rPr>
              <a:t>24</a:t>
            </a:r>
            <a:r>
              <a:rPr sz="1800" dirty="0">
                <a:latin typeface="Calibri" panose="020F0502020204030204"/>
                <a:cs typeface="Calibri" panose="020F0502020204030204"/>
              </a:rPr>
              <a:t>\</a:t>
            </a:r>
            <a:r>
              <a:rPr sz="1800" spc="-10" dirty="0">
                <a:latin typeface="Calibri" panose="020F0502020204030204"/>
                <a:cs typeface="Calibri" panose="020F0502020204030204"/>
              </a:rPr>
              <a:t>25</a:t>
            </a:r>
            <a:r>
              <a:rPr sz="1800" dirty="0">
                <a:latin typeface="Calibri" panose="020F0502020204030204"/>
                <a:cs typeface="Calibri" panose="020F0502020204030204"/>
              </a:rPr>
              <a:t>\</a:t>
            </a:r>
            <a:r>
              <a:rPr sz="1800" spc="-10" dirty="0">
                <a:latin typeface="Calibri" panose="020F0502020204030204"/>
                <a:cs typeface="Calibri" panose="020F0502020204030204"/>
              </a:rPr>
              <a:t>29</a:t>
            </a:r>
            <a:r>
              <a:rPr sz="1800" dirty="0">
                <a:latin typeface="Calibri" panose="020F0502020204030204"/>
                <a:cs typeface="Calibri" panose="020F0502020204030204"/>
              </a:rPr>
              <a:t>\</a:t>
            </a:r>
            <a:r>
              <a:rPr sz="1800" spc="-10" dirty="0">
                <a:latin typeface="Calibri" panose="020F0502020204030204"/>
                <a:cs typeface="Calibri" panose="020F0502020204030204"/>
              </a:rPr>
              <a:t>30</a:t>
            </a:r>
            <a:r>
              <a:rPr sz="1800" dirty="0">
                <a:latin typeface="Calibri" panose="020F0502020204030204"/>
                <a:cs typeface="Calibri" panose="020F0502020204030204"/>
              </a:rPr>
              <a:t>\</a:t>
            </a:r>
            <a:r>
              <a:rPr sz="1800" spc="-10" dirty="0">
                <a:latin typeface="Calibri" panose="020F0502020204030204"/>
                <a:cs typeface="Calibri" panose="020F0502020204030204"/>
              </a:rPr>
              <a:t>31</a:t>
            </a:r>
            <a:r>
              <a:rPr sz="1800" dirty="0">
                <a:latin typeface="Calibri" panose="020F0502020204030204"/>
                <a:cs typeface="Calibri" panose="020F0502020204030204"/>
              </a:rPr>
              <a:t>\</a:t>
            </a:r>
            <a:r>
              <a:rPr sz="1800" spc="-10" dirty="0">
                <a:latin typeface="Calibri" panose="020F0502020204030204"/>
                <a:cs typeface="Calibri" panose="020F0502020204030204"/>
              </a:rPr>
              <a:t>34</a:t>
            </a:r>
            <a:r>
              <a:rPr sz="1800" dirty="0">
                <a:latin typeface="Calibri" panose="020F0502020204030204"/>
                <a:cs typeface="Calibri" panose="020F0502020204030204"/>
              </a:rPr>
              <a:t>\</a:t>
            </a:r>
            <a:r>
              <a:rPr sz="1800" spc="-10" dirty="0">
                <a:latin typeface="Calibri" panose="020F0502020204030204"/>
                <a:cs typeface="Calibri" panose="020F0502020204030204"/>
              </a:rPr>
              <a:t>35</a:t>
            </a:r>
            <a:r>
              <a:rPr sz="1800" dirty="0">
                <a:latin typeface="Calibri" panose="020F0502020204030204"/>
                <a:cs typeface="Calibri" panose="020F0502020204030204"/>
              </a:rPr>
              <a:t>\</a:t>
            </a:r>
            <a:r>
              <a:rPr sz="1800" spc="-10" dirty="0">
                <a:latin typeface="Calibri" panose="020F0502020204030204"/>
                <a:cs typeface="Calibri" panose="020F0502020204030204"/>
              </a:rPr>
              <a:t>39</a:t>
            </a:r>
            <a:r>
              <a:rPr sz="1800" dirty="0">
                <a:latin typeface="Calibri" panose="020F0502020204030204"/>
                <a:cs typeface="Calibri" panose="020F0502020204030204"/>
              </a:rPr>
              <a:t>\</a:t>
            </a:r>
            <a:r>
              <a:rPr sz="1800" spc="-10" dirty="0">
                <a:latin typeface="Calibri" panose="020F0502020204030204"/>
                <a:cs typeface="Calibri" panose="020F0502020204030204"/>
              </a:rPr>
              <a:t>40</a:t>
            </a:r>
            <a:r>
              <a:rPr sz="1800" dirty="0">
                <a:latin typeface="Calibri" panose="020F0502020204030204"/>
                <a:cs typeface="Calibri" panose="020F0502020204030204"/>
              </a:rPr>
              <a:t>\</a:t>
            </a:r>
            <a:r>
              <a:rPr sz="1800" spc="-10" dirty="0">
                <a:latin typeface="Calibri" panose="020F0502020204030204"/>
                <a:cs typeface="Calibri" panose="020F0502020204030204"/>
              </a:rPr>
              <a:t>43</a:t>
            </a:r>
            <a:r>
              <a:rPr sz="1800" dirty="0">
                <a:latin typeface="Calibri" panose="020F0502020204030204"/>
                <a:cs typeface="Calibri" panose="020F0502020204030204"/>
              </a:rPr>
              <a:t>\</a:t>
            </a:r>
            <a:r>
              <a:rPr sz="1800" spc="-10" dirty="0">
                <a:latin typeface="Calibri" panose="020F0502020204030204"/>
                <a:cs typeface="Calibri" panose="020F0502020204030204"/>
              </a:rPr>
              <a:t>46</a:t>
            </a:r>
            <a:r>
              <a:rPr sz="1800" dirty="0">
                <a:latin typeface="Calibri" panose="020F0502020204030204"/>
                <a:cs typeface="Calibri" panose="020F0502020204030204"/>
              </a:rPr>
              <a:t>\</a:t>
            </a:r>
            <a:r>
              <a:rPr sz="1800" spc="-10" dirty="0">
                <a:latin typeface="Calibri" panose="020F0502020204030204"/>
                <a:cs typeface="Calibri" panose="020F0502020204030204"/>
              </a:rPr>
              <a:t>48</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p:txBody>
      </p:sp>
      <p:sp>
        <p:nvSpPr>
          <p:cNvPr id="7" name="object 7"/>
          <p:cNvSpPr txBox="1"/>
          <p:nvPr/>
        </p:nvSpPr>
        <p:spPr>
          <a:xfrm>
            <a:off x="8427719" y="6463665"/>
            <a:ext cx="180340" cy="177800"/>
          </a:xfrm>
          <a:prstGeom prst="rect">
            <a:avLst/>
          </a:prstGeom>
        </p:spPr>
        <p:txBody>
          <a:bodyPr vert="horz" wrap="square" lIns="0" tIns="0" rIns="0" bIns="0" rtlCol="0">
            <a:spAutoFit/>
          </a:bodyPr>
          <a:lstStyle/>
          <a:p>
            <a:pPr marL="12700">
              <a:lnSpc>
                <a:spcPct val="100000"/>
              </a:lnSpc>
            </a:pPr>
            <a:r>
              <a:rPr sz="1200" spc="-5" dirty="0">
                <a:solidFill>
                  <a:srgbClr val="FFFF00"/>
                </a:solidFill>
                <a:latin typeface="Calibri" panose="020F0502020204030204"/>
                <a:cs typeface="Calibri" panose="020F0502020204030204"/>
              </a:rPr>
              <a:t>74</a:t>
            </a:r>
            <a:endParaRPr sz="1200">
              <a:latin typeface="Calibri" panose="020F0502020204030204"/>
              <a:cs typeface="Calibri" panose="020F0502020204030204"/>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4925">
              <a:lnSpc>
                <a:spcPts val="4205"/>
              </a:lnSpc>
            </a:pPr>
            <a:r>
              <a:rPr dirty="0">
                <a:solidFill>
                  <a:srgbClr val="FF0000"/>
                </a:solidFill>
                <a:latin typeface="宋体" panose="02010600030101010101" pitchFamily="2" charset="-122"/>
                <a:cs typeface="宋体" panose="02010600030101010101" pitchFamily="2" charset="-122"/>
              </a:rPr>
              <a:t>第十七</a:t>
            </a:r>
            <a:r>
              <a:rPr spc="-15" dirty="0">
                <a:solidFill>
                  <a:srgbClr val="FF0000"/>
                </a:solidFill>
                <a:latin typeface="宋体" panose="02010600030101010101" pitchFamily="2" charset="-122"/>
                <a:cs typeface="宋体" panose="02010600030101010101" pitchFamily="2" charset="-122"/>
              </a:rPr>
              <a:t>条</a:t>
            </a:r>
            <a:r>
              <a:rPr spc="-985" dirty="0">
                <a:solidFill>
                  <a:srgbClr val="FF0000"/>
                </a:solidFill>
                <a:latin typeface="宋体" panose="02010600030101010101" pitchFamily="2" charset="-122"/>
                <a:cs typeface="宋体" panose="02010600030101010101" pitchFamily="2" charset="-122"/>
              </a:rPr>
              <a:t> </a:t>
            </a:r>
            <a:r>
              <a:rPr dirty="0">
                <a:latin typeface="宋体" panose="02010600030101010101" pitchFamily="2" charset="-122"/>
                <a:cs typeface="宋体" panose="02010600030101010101" pitchFamily="2" charset="-122"/>
              </a:rPr>
              <a:t>安全生产条件（不得从事</a:t>
            </a:r>
            <a:r>
              <a:rPr spc="-15" dirty="0">
                <a:latin typeface="宋体" panose="02010600030101010101" pitchFamily="2" charset="-122"/>
                <a:cs typeface="宋体" panose="02010600030101010101" pitchFamily="2" charset="-122"/>
              </a:rPr>
              <a:t>）</a:t>
            </a:r>
          </a:p>
        </p:txBody>
      </p:sp>
      <p:sp>
        <p:nvSpPr>
          <p:cNvPr id="3" name="object 3"/>
          <p:cNvSpPr txBox="1"/>
          <p:nvPr/>
        </p:nvSpPr>
        <p:spPr>
          <a:xfrm>
            <a:off x="78739" y="1415097"/>
            <a:ext cx="8018780" cy="4366895"/>
          </a:xfrm>
          <a:prstGeom prst="rect">
            <a:avLst/>
          </a:prstGeom>
        </p:spPr>
        <p:txBody>
          <a:bodyPr vert="horz" wrap="square" lIns="0" tIns="0" rIns="0" bIns="0" rtlCol="0">
            <a:spAutoFit/>
          </a:bodyPr>
          <a:lstStyle/>
          <a:p>
            <a:pPr marL="12700">
              <a:lnSpc>
                <a:spcPct val="100000"/>
              </a:lnSpc>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第十八</a:t>
            </a:r>
            <a:r>
              <a:rPr sz="2400" b="1" spc="-10" dirty="0">
                <a:solidFill>
                  <a:srgbClr val="FF0000"/>
                </a:solidFill>
                <a:latin typeface="宋体" panose="02010600030101010101" pitchFamily="2" charset="-122"/>
                <a:cs typeface="宋体" panose="02010600030101010101" pitchFamily="2" charset="-122"/>
              </a:rPr>
              <a:t>条</a:t>
            </a:r>
            <a:r>
              <a:rPr sz="2400" b="1" spc="-65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主要负责人职</a:t>
            </a:r>
            <a:r>
              <a:rPr sz="2400" b="1" spc="-10" dirty="0">
                <a:solidFill>
                  <a:srgbClr val="FF0000"/>
                </a:solidFill>
                <a:latin typeface="宋体" panose="02010600030101010101" pitchFamily="2" charset="-122"/>
                <a:cs typeface="宋体" panose="02010600030101010101" pitchFamily="2" charset="-122"/>
              </a:rPr>
              <a:t>责</a:t>
            </a:r>
            <a:endParaRPr sz="2400">
              <a:latin typeface="宋体" panose="02010600030101010101" pitchFamily="2" charset="-122"/>
              <a:cs typeface="宋体" panose="02010600030101010101" pitchFamily="2" charset="-122"/>
            </a:endParaRPr>
          </a:p>
          <a:p>
            <a:pPr marL="12700">
              <a:lnSpc>
                <a:spcPct val="100000"/>
              </a:lnSpc>
              <a:spcBef>
                <a:spcPts val="1150"/>
              </a:spcBef>
              <a:tabLst>
                <a:tab pos="354965" algn="l"/>
              </a:tabLst>
            </a:pPr>
            <a:r>
              <a:rPr sz="2400" dirty="0">
                <a:latin typeface="Arial" panose="020B0604020202020204"/>
                <a:cs typeface="Arial" panose="020B0604020202020204"/>
              </a:rPr>
              <a:t>•	</a:t>
            </a:r>
            <a:r>
              <a:rPr sz="2400" b="1" dirty="0">
                <a:latin typeface="宋体" panose="02010600030101010101" pitchFamily="2" charset="-122"/>
                <a:cs typeface="宋体" panose="02010600030101010101" pitchFamily="2" charset="-122"/>
              </a:rPr>
              <a:t>（一）建立、健全本单位安全生产责任</a:t>
            </a:r>
            <a:r>
              <a:rPr sz="2400" b="1" spc="-10" dirty="0">
                <a:latin typeface="宋体" panose="02010600030101010101" pitchFamily="2" charset="-122"/>
                <a:cs typeface="宋体" panose="02010600030101010101" pitchFamily="2" charset="-122"/>
              </a:rPr>
              <a:t>制</a:t>
            </a:r>
            <a:endParaRPr sz="2400">
              <a:latin typeface="宋体" panose="02010600030101010101" pitchFamily="2" charset="-122"/>
              <a:cs typeface="宋体" panose="02010600030101010101" pitchFamily="2" charset="-122"/>
            </a:endParaRPr>
          </a:p>
          <a:p>
            <a:pPr marL="12700">
              <a:lnSpc>
                <a:spcPct val="100000"/>
              </a:lnSpc>
              <a:spcBef>
                <a:spcPts val="1150"/>
              </a:spcBef>
              <a:tabLst>
                <a:tab pos="354965" algn="l"/>
              </a:tabLst>
            </a:pPr>
            <a:r>
              <a:rPr sz="2400" dirty="0">
                <a:latin typeface="Arial" panose="020B0604020202020204"/>
                <a:cs typeface="Arial" panose="020B0604020202020204"/>
              </a:rPr>
              <a:t>•	</a:t>
            </a:r>
            <a:r>
              <a:rPr sz="2400" b="1" dirty="0">
                <a:latin typeface="宋体" panose="02010600030101010101" pitchFamily="2" charset="-122"/>
                <a:cs typeface="宋体" panose="02010600030101010101" pitchFamily="2" charset="-122"/>
              </a:rPr>
              <a:t>（二）组织制定本单位安全生产规章制度和操作规</a:t>
            </a:r>
            <a:r>
              <a:rPr sz="2400" b="1" spc="-10" dirty="0">
                <a:latin typeface="宋体" panose="02010600030101010101" pitchFamily="2" charset="-122"/>
                <a:cs typeface="宋体" panose="02010600030101010101" pitchFamily="2" charset="-122"/>
              </a:rPr>
              <a:t>程</a:t>
            </a:r>
            <a:endParaRPr sz="2400">
              <a:latin typeface="宋体" panose="02010600030101010101" pitchFamily="2" charset="-122"/>
              <a:cs typeface="宋体" panose="02010600030101010101" pitchFamily="2" charset="-122"/>
            </a:endParaRPr>
          </a:p>
          <a:p>
            <a:pPr marL="12700">
              <a:lnSpc>
                <a:spcPct val="100000"/>
              </a:lnSpc>
              <a:spcBef>
                <a:spcPts val="1150"/>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（三）组织制定并实施本单位安全生产教育和培训计</a:t>
            </a:r>
            <a:r>
              <a:rPr sz="2400" b="1" spc="-10" dirty="0">
                <a:solidFill>
                  <a:srgbClr val="FF0000"/>
                </a:solidFill>
                <a:latin typeface="宋体" panose="02010600030101010101" pitchFamily="2" charset="-122"/>
                <a:cs typeface="宋体" panose="02010600030101010101" pitchFamily="2" charset="-122"/>
              </a:rPr>
              <a:t>划</a:t>
            </a:r>
            <a:endParaRPr sz="2400">
              <a:latin typeface="宋体" panose="02010600030101010101" pitchFamily="2" charset="-122"/>
              <a:cs typeface="宋体" panose="02010600030101010101" pitchFamily="2" charset="-122"/>
            </a:endParaRPr>
          </a:p>
          <a:p>
            <a:pPr marL="12700">
              <a:lnSpc>
                <a:spcPct val="100000"/>
              </a:lnSpc>
              <a:spcBef>
                <a:spcPts val="1150"/>
              </a:spcBef>
              <a:tabLst>
                <a:tab pos="354965" algn="l"/>
              </a:tabLst>
            </a:pPr>
            <a:r>
              <a:rPr sz="2400" dirty="0">
                <a:latin typeface="Arial" panose="020B0604020202020204"/>
                <a:cs typeface="Arial" panose="020B0604020202020204"/>
              </a:rPr>
              <a:t>•	</a:t>
            </a:r>
            <a:r>
              <a:rPr sz="2400" b="1" dirty="0">
                <a:latin typeface="宋体" panose="02010600030101010101" pitchFamily="2" charset="-122"/>
                <a:cs typeface="宋体" panose="02010600030101010101" pitchFamily="2" charset="-122"/>
              </a:rPr>
              <a:t>（四）保证本单位安全生产投入的有效实</a:t>
            </a:r>
            <a:r>
              <a:rPr sz="2400" b="1" spc="-10" dirty="0">
                <a:latin typeface="宋体" panose="02010600030101010101" pitchFamily="2" charset="-122"/>
                <a:cs typeface="宋体" panose="02010600030101010101" pitchFamily="2" charset="-122"/>
              </a:rPr>
              <a:t>施</a:t>
            </a:r>
            <a:endParaRPr sz="2400">
              <a:latin typeface="宋体" panose="02010600030101010101" pitchFamily="2" charset="-122"/>
              <a:cs typeface="宋体" panose="02010600030101010101" pitchFamily="2" charset="-122"/>
            </a:endParaRPr>
          </a:p>
          <a:p>
            <a:pPr marL="355600" marR="5080" indent="-342900">
              <a:lnSpc>
                <a:spcPct val="120000"/>
              </a:lnSpc>
              <a:spcBef>
                <a:spcPts val="575"/>
              </a:spcBef>
              <a:tabLst>
                <a:tab pos="354965" algn="l"/>
              </a:tabLst>
            </a:pPr>
            <a:r>
              <a:rPr sz="2400" dirty="0">
                <a:latin typeface="Arial" panose="020B0604020202020204"/>
                <a:cs typeface="Arial" panose="020B0604020202020204"/>
              </a:rPr>
              <a:t>•	</a:t>
            </a:r>
            <a:r>
              <a:rPr sz="2400" b="1" dirty="0">
                <a:latin typeface="宋体" panose="02010600030101010101" pitchFamily="2" charset="-122"/>
                <a:cs typeface="宋体" panose="02010600030101010101" pitchFamily="2" charset="-122"/>
              </a:rPr>
              <a:t>（五）督促、检查本单位的安全生产工作，及时消除生</a:t>
            </a:r>
            <a:r>
              <a:rPr sz="2400" b="1" spc="-10" dirty="0">
                <a:latin typeface="宋体" panose="02010600030101010101" pitchFamily="2" charset="-122"/>
                <a:cs typeface="宋体" panose="02010600030101010101" pitchFamily="2" charset="-122"/>
              </a:rPr>
              <a:t>产</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安全事故隐</a:t>
            </a:r>
            <a:r>
              <a:rPr sz="2400" b="1" spc="-10" dirty="0">
                <a:latin typeface="宋体" panose="02010600030101010101" pitchFamily="2" charset="-122"/>
                <a:cs typeface="宋体" panose="02010600030101010101" pitchFamily="2" charset="-122"/>
              </a:rPr>
              <a:t>患</a:t>
            </a:r>
            <a:endParaRPr sz="2400">
              <a:latin typeface="宋体" panose="02010600030101010101" pitchFamily="2" charset="-122"/>
              <a:cs typeface="宋体" panose="02010600030101010101" pitchFamily="2" charset="-122"/>
            </a:endParaRPr>
          </a:p>
          <a:p>
            <a:pPr marL="12700">
              <a:lnSpc>
                <a:spcPct val="100000"/>
              </a:lnSpc>
              <a:spcBef>
                <a:spcPts val="1150"/>
              </a:spcBef>
              <a:tabLst>
                <a:tab pos="354965" algn="l"/>
              </a:tabLst>
            </a:pPr>
            <a:r>
              <a:rPr sz="2400" dirty="0">
                <a:latin typeface="Arial" panose="020B0604020202020204"/>
                <a:cs typeface="Arial" panose="020B0604020202020204"/>
              </a:rPr>
              <a:t>•	</a:t>
            </a:r>
            <a:r>
              <a:rPr sz="2400" b="1" dirty="0">
                <a:latin typeface="宋体" panose="02010600030101010101" pitchFamily="2" charset="-122"/>
                <a:cs typeface="宋体" panose="02010600030101010101" pitchFamily="2" charset="-122"/>
              </a:rPr>
              <a:t>（六）组织制定并实施本单位生产安全事故应急救援预</a:t>
            </a:r>
            <a:r>
              <a:rPr sz="2400" b="1" spc="-10" dirty="0">
                <a:latin typeface="宋体" panose="02010600030101010101" pitchFamily="2" charset="-122"/>
                <a:cs typeface="宋体" panose="02010600030101010101" pitchFamily="2" charset="-122"/>
              </a:rPr>
              <a:t>案</a:t>
            </a:r>
            <a:endParaRPr sz="2400">
              <a:latin typeface="宋体" panose="02010600030101010101" pitchFamily="2" charset="-122"/>
              <a:cs typeface="宋体" panose="02010600030101010101" pitchFamily="2" charset="-122"/>
            </a:endParaRPr>
          </a:p>
          <a:p>
            <a:pPr marL="12700">
              <a:lnSpc>
                <a:spcPct val="100000"/>
              </a:lnSpc>
              <a:spcBef>
                <a:spcPts val="1150"/>
              </a:spcBef>
              <a:tabLst>
                <a:tab pos="354965" algn="l"/>
              </a:tabLst>
            </a:pPr>
            <a:r>
              <a:rPr sz="2400" dirty="0">
                <a:latin typeface="Arial" panose="020B0604020202020204"/>
                <a:cs typeface="Arial" panose="020B0604020202020204"/>
              </a:rPr>
              <a:t>•	</a:t>
            </a:r>
            <a:r>
              <a:rPr sz="2400" b="1" dirty="0">
                <a:latin typeface="宋体" panose="02010600030101010101" pitchFamily="2" charset="-122"/>
                <a:cs typeface="宋体" panose="02010600030101010101" pitchFamily="2" charset="-122"/>
              </a:rPr>
              <a:t>（七）及时、如实报告生产安全事故</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
        <p:nvSpPr>
          <p:cNvPr id="4" name="object 4"/>
          <p:cNvSpPr txBox="1"/>
          <p:nvPr/>
        </p:nvSpPr>
        <p:spPr>
          <a:xfrm>
            <a:off x="8427719" y="6463665"/>
            <a:ext cx="180340" cy="177800"/>
          </a:xfrm>
          <a:prstGeom prst="rect">
            <a:avLst/>
          </a:prstGeom>
        </p:spPr>
        <p:txBody>
          <a:bodyPr vert="horz" wrap="square" lIns="0" tIns="0" rIns="0" bIns="0" rtlCol="0">
            <a:spAutoFit/>
          </a:bodyPr>
          <a:lstStyle/>
          <a:p>
            <a:pPr marL="12700">
              <a:lnSpc>
                <a:spcPct val="100000"/>
              </a:lnSpc>
            </a:pPr>
            <a:r>
              <a:rPr sz="1200" spc="-5" dirty="0">
                <a:solidFill>
                  <a:srgbClr val="FFFF00"/>
                </a:solidFill>
                <a:latin typeface="Calibri" panose="020F0502020204030204"/>
                <a:cs typeface="Calibri" panose="020F0502020204030204"/>
              </a:rPr>
              <a:t>75</a:t>
            </a:r>
            <a:endParaRPr sz="1200">
              <a:latin typeface="Calibri" panose="020F0502020204030204"/>
              <a:cs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3" name="object 3"/>
          <p:cNvSpPr txBox="1"/>
          <p:nvPr/>
        </p:nvSpPr>
        <p:spPr>
          <a:xfrm>
            <a:off x="546277" y="1521987"/>
            <a:ext cx="8154034" cy="2566035"/>
          </a:xfrm>
          <a:prstGeom prst="rect">
            <a:avLst/>
          </a:prstGeom>
        </p:spPr>
        <p:txBody>
          <a:bodyPr vert="horz" wrap="square" lIns="0" tIns="0" rIns="0" bIns="0" rtlCol="0">
            <a:spAutoFit/>
          </a:bodyPr>
          <a:lstStyle/>
          <a:p>
            <a:pPr marL="12700" marR="5080" algn="just">
              <a:lnSpc>
                <a:spcPct val="150000"/>
              </a:lnSpc>
            </a:pPr>
            <a:r>
              <a:rPr sz="2000" dirty="0">
                <a:latin typeface="宋体" panose="02010600030101010101" pitchFamily="2" charset="-122"/>
                <a:cs typeface="宋体" panose="02010600030101010101" pitchFamily="2" charset="-122"/>
              </a:rPr>
              <a:t>各级安全生产监管部门和相关部门，要依法履行综合监督管理和专项监</a:t>
            </a:r>
            <a:r>
              <a:rPr sz="2000" spc="5" dirty="0">
                <a:latin typeface="宋体" panose="02010600030101010101" pitchFamily="2" charset="-122"/>
                <a:cs typeface="宋体" panose="02010600030101010101" pitchFamily="2" charset="-122"/>
              </a:rPr>
              <a:t>督</a:t>
            </a:r>
            <a:r>
              <a:rPr sz="2000" dirty="0">
                <a:latin typeface="宋体" panose="02010600030101010101" pitchFamily="2" charset="-122"/>
                <a:cs typeface="宋体" panose="02010600030101010101" pitchFamily="2" charset="-122"/>
              </a:rPr>
              <a:t> 管理的职责。依法加大行政执法力度，加强执法监督。政府有关部门要</a:t>
            </a:r>
            <a:r>
              <a:rPr sz="2000" spc="5" dirty="0">
                <a:latin typeface="宋体" panose="02010600030101010101" pitchFamily="2" charset="-122"/>
                <a:cs typeface="宋体" panose="02010600030101010101" pitchFamily="2" charset="-122"/>
              </a:rPr>
              <a:t>在</a:t>
            </a:r>
            <a:r>
              <a:rPr sz="2000" dirty="0">
                <a:latin typeface="宋体" panose="02010600030101010101" pitchFamily="2" charset="-122"/>
                <a:cs typeface="宋体" panose="02010600030101010101" pitchFamily="2" charset="-122"/>
              </a:rPr>
              <a:t> 各自的职责范围内，对有关安全生产工作依法实施监督管理。特别是在</a:t>
            </a:r>
            <a:r>
              <a:rPr sz="2000" spc="5" dirty="0">
                <a:latin typeface="宋体" panose="02010600030101010101" pitchFamily="2" charset="-122"/>
                <a:cs typeface="宋体" panose="02010600030101010101" pitchFamily="2" charset="-122"/>
              </a:rPr>
              <a:t>当</a:t>
            </a:r>
            <a:r>
              <a:rPr sz="2000" dirty="0">
                <a:latin typeface="宋体" panose="02010600030101010101" pitchFamily="2" charset="-122"/>
                <a:cs typeface="宋体" panose="02010600030101010101" pitchFamily="2" charset="-122"/>
              </a:rPr>
              <a:t> 前大部分专业机构部委撤销、政企脱钩、国有大中型企业普遍下放地方</a:t>
            </a:r>
            <a:r>
              <a:rPr sz="2000" spc="5" dirty="0">
                <a:latin typeface="宋体" panose="02010600030101010101" pitchFamily="2" charset="-122"/>
                <a:cs typeface="宋体" panose="02010600030101010101" pitchFamily="2" charset="-122"/>
              </a:rPr>
              <a:t>、</a:t>
            </a:r>
            <a:r>
              <a:rPr sz="2000" dirty="0">
                <a:latin typeface="宋体" panose="02010600030101010101" pitchFamily="2" charset="-122"/>
                <a:cs typeface="宋体" panose="02010600030101010101" pitchFamily="2" charset="-122"/>
              </a:rPr>
              <a:t> 企业重组并购的新形势下，安全生产的监督管理社会功能将发挥重要的</a:t>
            </a:r>
            <a:r>
              <a:rPr sz="2000" spc="5" dirty="0">
                <a:latin typeface="宋体" panose="02010600030101010101" pitchFamily="2" charset="-122"/>
                <a:cs typeface="宋体" panose="02010600030101010101" pitchFamily="2" charset="-122"/>
              </a:rPr>
              <a:t>作</a:t>
            </a:r>
            <a:r>
              <a:rPr sz="2000" dirty="0">
                <a:latin typeface="宋体" panose="02010600030101010101" pitchFamily="2" charset="-122"/>
                <a:cs typeface="宋体" panose="02010600030101010101" pitchFamily="2" charset="-122"/>
              </a:rPr>
              <a:t> 用</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p:nvPr/>
        </p:nvSpPr>
        <p:spPr>
          <a:xfrm>
            <a:off x="6274180" y="4699127"/>
            <a:ext cx="1334858" cy="13335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528803" y="5059846"/>
            <a:ext cx="825500" cy="579755"/>
          </a:xfrm>
          <a:prstGeom prst="rect">
            <a:avLst/>
          </a:prstGeom>
        </p:spPr>
        <p:txBody>
          <a:bodyPr vert="horz" wrap="square" lIns="0" tIns="0" rIns="0" bIns="0" rtlCol="0">
            <a:spAutoFit/>
          </a:bodyPr>
          <a:lstStyle/>
          <a:p>
            <a:pPr marL="12700" marR="5080">
              <a:lnSpc>
                <a:spcPts val="2270"/>
              </a:lnSpc>
            </a:pPr>
            <a:r>
              <a:rPr sz="2100" dirty="0">
                <a:solidFill>
                  <a:srgbClr val="FFFFFF"/>
                </a:solidFill>
                <a:latin typeface="宋体" panose="02010600030101010101" pitchFamily="2" charset="-122"/>
                <a:cs typeface="宋体" panose="02010600030101010101" pitchFamily="2" charset="-122"/>
              </a:rPr>
              <a:t>部门依 法监管</a:t>
            </a:r>
            <a:endParaRPr sz="2100">
              <a:latin typeface="宋体" panose="02010600030101010101" pitchFamily="2" charset="-122"/>
              <a:cs typeface="宋体" panose="02010600030101010101" pitchFamily="2" charset="-122"/>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80340">
              <a:lnSpc>
                <a:spcPct val="100000"/>
              </a:lnSpc>
            </a:pPr>
            <a:fld id="{81D60167-4931-47E6-BA6A-407CBD079E47}" type="slidenum">
              <a:rPr spc="-5" dirty="0">
                <a:solidFill>
                  <a:srgbClr val="FFFF00"/>
                </a:solidFill>
              </a:rPr>
              <a:t>7</a:t>
            </a:fld>
            <a:endParaRPr spc="-5" dirty="0">
              <a:solidFill>
                <a:srgbClr val="FFFF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929888"/>
            <a:ext cx="3303904" cy="267335"/>
          </a:xfrm>
          <a:prstGeom prst="rect">
            <a:avLst/>
          </a:prstGeom>
        </p:spPr>
        <p:txBody>
          <a:bodyPr vert="horz" wrap="square" lIns="0" tIns="0" rIns="0" bIns="0" rtlCol="0">
            <a:spAutoFit/>
          </a:bodyPr>
          <a:lstStyle/>
          <a:p>
            <a:pPr marL="12700">
              <a:lnSpc>
                <a:spcPts val="2380"/>
              </a:lnSpc>
              <a:tabLst>
                <a:tab pos="354965" algn="l"/>
              </a:tabLst>
            </a:pPr>
            <a:r>
              <a:rPr sz="2000" b="0" dirty="0">
                <a:solidFill>
                  <a:srgbClr val="FF0000"/>
                </a:solidFill>
                <a:latin typeface="Arial" panose="020B0604020202020204"/>
                <a:cs typeface="Arial" panose="020B0604020202020204"/>
              </a:rPr>
              <a:t>•	</a:t>
            </a:r>
            <a:r>
              <a:rPr sz="2000" dirty="0">
                <a:solidFill>
                  <a:srgbClr val="FF0000"/>
                </a:solidFill>
                <a:latin typeface="宋体" panose="02010600030101010101" pitchFamily="2" charset="-122"/>
                <a:cs typeface="宋体" panose="02010600030101010101" pitchFamily="2" charset="-122"/>
              </a:rPr>
              <a:t>第十九</a:t>
            </a:r>
            <a:r>
              <a:rPr sz="2000" spc="-5" dirty="0">
                <a:solidFill>
                  <a:srgbClr val="FF0000"/>
                </a:solidFill>
                <a:latin typeface="宋体" panose="02010600030101010101" pitchFamily="2" charset="-122"/>
                <a:cs typeface="宋体" panose="02010600030101010101" pitchFamily="2" charset="-122"/>
              </a:rPr>
              <a:t>条</a:t>
            </a:r>
            <a:r>
              <a:rPr sz="2000" spc="5" dirty="0">
                <a:solidFill>
                  <a:srgbClr val="FF0000"/>
                </a:solidFill>
                <a:latin typeface="宋体" panose="02010600030101010101" pitchFamily="2" charset="-122"/>
                <a:cs typeface="宋体" panose="02010600030101010101" pitchFamily="2" charset="-122"/>
              </a:rPr>
              <a:t> </a:t>
            </a:r>
            <a:r>
              <a:rPr sz="2000" dirty="0">
                <a:solidFill>
                  <a:srgbClr val="FF0000"/>
                </a:solidFill>
                <a:latin typeface="宋体" panose="02010600030101010101" pitchFamily="2" charset="-122"/>
                <a:cs typeface="宋体" panose="02010600030101010101" pitchFamily="2" charset="-122"/>
              </a:rPr>
              <a:t>责任制监督考</a:t>
            </a:r>
            <a:r>
              <a:rPr sz="2000" spc="-5" dirty="0">
                <a:solidFill>
                  <a:srgbClr val="FF0000"/>
                </a:solidFill>
                <a:latin typeface="宋体" panose="02010600030101010101" pitchFamily="2" charset="-122"/>
                <a:cs typeface="宋体" panose="02010600030101010101" pitchFamily="2" charset="-122"/>
              </a:rPr>
              <a:t>核</a:t>
            </a:r>
            <a:endParaRPr sz="2000">
              <a:latin typeface="宋体" panose="02010600030101010101" pitchFamily="2" charset="-122"/>
              <a:cs typeface="宋体" panose="02010600030101010101" pitchFamily="2" charset="-122"/>
            </a:endParaRPr>
          </a:p>
        </p:txBody>
      </p:sp>
      <p:sp>
        <p:nvSpPr>
          <p:cNvPr id="3" name="object 3"/>
          <p:cNvSpPr txBox="1"/>
          <p:nvPr/>
        </p:nvSpPr>
        <p:spPr>
          <a:xfrm>
            <a:off x="78739" y="1417568"/>
            <a:ext cx="8029575" cy="5253355"/>
          </a:xfrm>
          <a:prstGeom prst="rect">
            <a:avLst/>
          </a:prstGeom>
        </p:spPr>
        <p:txBody>
          <a:bodyPr vert="horz" wrap="square" lIns="0" tIns="0" rIns="0" bIns="0" rtlCol="0">
            <a:spAutoFit/>
          </a:bodyPr>
          <a:lstStyle/>
          <a:p>
            <a:pPr marL="12700">
              <a:lnSpc>
                <a:spcPct val="100000"/>
              </a:lnSpc>
              <a:tabLst>
                <a:tab pos="354965" algn="l"/>
              </a:tabLst>
            </a:pPr>
            <a:r>
              <a:rPr sz="2000" dirty="0">
                <a:latin typeface="Arial" panose="020B0604020202020204"/>
                <a:cs typeface="Arial" panose="020B0604020202020204"/>
              </a:rPr>
              <a:t>•	</a:t>
            </a:r>
            <a:r>
              <a:rPr sz="2000" b="1" dirty="0">
                <a:latin typeface="宋体" panose="02010600030101010101" pitchFamily="2" charset="-122"/>
                <a:cs typeface="宋体" panose="02010600030101010101" pitchFamily="2" charset="-122"/>
              </a:rPr>
              <a:t>责任制应当明确各岗位的责任人员、责任范围和考核标</a:t>
            </a:r>
            <a:r>
              <a:rPr sz="2000" b="1" spc="-5" dirty="0">
                <a:latin typeface="宋体" panose="02010600030101010101" pitchFamily="2" charset="-122"/>
                <a:cs typeface="宋体" panose="02010600030101010101" pitchFamily="2" charset="-122"/>
              </a:rPr>
              <a:t>准</a:t>
            </a:r>
            <a:endParaRPr sz="2000">
              <a:latin typeface="宋体" panose="02010600030101010101" pitchFamily="2" charset="-122"/>
              <a:cs typeface="宋体" panose="02010600030101010101" pitchFamily="2" charset="-122"/>
            </a:endParaRPr>
          </a:p>
          <a:p>
            <a:pPr marL="12700">
              <a:lnSpc>
                <a:spcPct val="100000"/>
              </a:lnSpc>
              <a:spcBef>
                <a:spcPts val="1440"/>
              </a:spcBef>
              <a:tabLst>
                <a:tab pos="354965" algn="l"/>
              </a:tabLst>
            </a:pPr>
            <a:r>
              <a:rPr sz="2000" dirty="0">
                <a:latin typeface="Arial" panose="020B0604020202020204"/>
                <a:cs typeface="Arial" panose="020B0604020202020204"/>
              </a:rPr>
              <a:t>•	</a:t>
            </a:r>
            <a:r>
              <a:rPr sz="2000" b="1" dirty="0">
                <a:latin typeface="宋体" panose="02010600030101010101" pitchFamily="2" charset="-122"/>
                <a:cs typeface="宋体" panose="02010600030101010101" pitchFamily="2" charset="-122"/>
              </a:rPr>
              <a:t>加强监督考核，保证责任制的落实</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440"/>
              </a:spcBef>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第二十</a:t>
            </a:r>
            <a:r>
              <a:rPr sz="2000" b="1" spc="-5" dirty="0">
                <a:solidFill>
                  <a:srgbClr val="FF0000"/>
                </a:solidFill>
                <a:latin typeface="宋体" panose="02010600030101010101" pitchFamily="2" charset="-122"/>
                <a:cs typeface="宋体" panose="02010600030101010101" pitchFamily="2" charset="-122"/>
              </a:rPr>
              <a:t>条</a:t>
            </a:r>
            <a:r>
              <a:rPr sz="2000" b="1" spc="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安全生产投</a:t>
            </a:r>
            <a:r>
              <a:rPr sz="2000" b="1" spc="-5" dirty="0">
                <a:solidFill>
                  <a:srgbClr val="FF0000"/>
                </a:solidFill>
                <a:latin typeface="宋体" panose="02010600030101010101" pitchFamily="2" charset="-122"/>
                <a:cs typeface="宋体" panose="02010600030101010101" pitchFamily="2" charset="-122"/>
              </a:rPr>
              <a:t>入</a:t>
            </a:r>
            <a:endParaRPr sz="2000">
              <a:latin typeface="宋体" panose="02010600030101010101" pitchFamily="2" charset="-122"/>
              <a:cs typeface="宋体" panose="02010600030101010101" pitchFamily="2" charset="-122"/>
            </a:endParaRPr>
          </a:p>
          <a:p>
            <a:pPr marL="355600" marR="9525" indent="-342900" algn="just">
              <a:lnSpc>
                <a:spcPct val="140000"/>
              </a:lnSpc>
              <a:spcBef>
                <a:spcPts val="480"/>
              </a:spcBef>
            </a:pPr>
            <a:r>
              <a:rPr sz="2000" dirty="0">
                <a:latin typeface="Arial" panose="020B0604020202020204"/>
                <a:cs typeface="Arial" panose="020B0604020202020204"/>
              </a:rPr>
              <a:t>•   </a:t>
            </a:r>
            <a:r>
              <a:rPr sz="2000" spc="-229" dirty="0">
                <a:latin typeface="Arial" panose="020B0604020202020204"/>
                <a:cs typeface="Arial" panose="020B0604020202020204"/>
              </a:rPr>
              <a:t> </a:t>
            </a:r>
            <a:r>
              <a:rPr sz="2000" b="1" dirty="0">
                <a:latin typeface="宋体" panose="02010600030101010101" pitchFamily="2" charset="-122"/>
                <a:cs typeface="宋体" panose="02010600030101010101" pitchFamily="2" charset="-122"/>
              </a:rPr>
              <a:t>应当具备的安全生产条件所必需的资金投入，由决策机构、主要负</a:t>
            </a:r>
            <a:r>
              <a:rPr sz="2000" b="1" spc="-5" dirty="0">
                <a:latin typeface="宋体" panose="02010600030101010101" pitchFamily="2" charset="-122"/>
                <a:cs typeface="宋体" panose="02010600030101010101" pitchFamily="2" charset="-122"/>
              </a:rPr>
              <a:t>责 </a:t>
            </a:r>
            <a:r>
              <a:rPr sz="2000" b="1" dirty="0">
                <a:latin typeface="宋体" panose="02010600030101010101" pitchFamily="2" charset="-122"/>
                <a:cs typeface="宋体" panose="02010600030101010101" pitchFamily="2" charset="-122"/>
              </a:rPr>
              <a:t>人或者个人经营的投资人予以保证，并对由于资金投入不足导致的</a:t>
            </a:r>
            <a:r>
              <a:rPr sz="2000" b="1" spc="-5" dirty="0">
                <a:latin typeface="宋体" panose="02010600030101010101" pitchFamily="2" charset="-122"/>
                <a:cs typeface="宋体" panose="02010600030101010101" pitchFamily="2" charset="-122"/>
              </a:rPr>
              <a:t>后 </a:t>
            </a:r>
            <a:r>
              <a:rPr sz="2000" b="1" dirty="0">
                <a:latin typeface="宋体" panose="02010600030101010101" pitchFamily="2" charset="-122"/>
                <a:cs typeface="宋体" panose="02010600030101010101" pitchFamily="2" charset="-122"/>
              </a:rPr>
              <a:t>果承担责任</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55600" marR="9525" indent="-342900" algn="just">
              <a:lnSpc>
                <a:spcPct val="140000"/>
              </a:lnSpc>
              <a:spcBef>
                <a:spcPts val="480"/>
              </a:spcBef>
            </a:pPr>
            <a:r>
              <a:rPr sz="2000" dirty="0">
                <a:solidFill>
                  <a:srgbClr val="FF0000"/>
                </a:solidFill>
                <a:latin typeface="Arial" panose="020B0604020202020204"/>
                <a:cs typeface="Arial" panose="020B0604020202020204"/>
              </a:rPr>
              <a:t>•   </a:t>
            </a:r>
            <a:r>
              <a:rPr sz="2000" spc="-229"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有关企业应当按照规定提取和使用安全生产费用，专门用于改善安</a:t>
            </a:r>
            <a:r>
              <a:rPr sz="2000" b="1" spc="-5" dirty="0">
                <a:solidFill>
                  <a:srgbClr val="FF0000"/>
                </a:solidFill>
                <a:latin typeface="宋体" panose="02010600030101010101" pitchFamily="2" charset="-122"/>
                <a:cs typeface="宋体" panose="02010600030101010101" pitchFamily="2" charset="-122"/>
              </a:rPr>
              <a:t>全 </a:t>
            </a:r>
            <a:r>
              <a:rPr sz="2000" b="1" dirty="0">
                <a:solidFill>
                  <a:srgbClr val="FF0000"/>
                </a:solidFill>
                <a:latin typeface="宋体" panose="02010600030101010101" pitchFamily="2" charset="-122"/>
                <a:cs typeface="宋体" panose="02010600030101010101" pitchFamily="2" charset="-122"/>
              </a:rPr>
              <a:t>生产条件。安全生产费用在成本中据实列支</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55600" marR="5080" indent="-342900" algn="just">
              <a:lnSpc>
                <a:spcPct val="140000"/>
              </a:lnSpc>
              <a:spcBef>
                <a:spcPts val="480"/>
              </a:spcBef>
            </a:pPr>
            <a:r>
              <a:rPr sz="2000" dirty="0">
                <a:solidFill>
                  <a:srgbClr val="C0504D"/>
                </a:solidFill>
                <a:latin typeface="Arial" panose="020B0604020202020204"/>
                <a:cs typeface="Arial" panose="020B0604020202020204"/>
              </a:rPr>
              <a:t>•   </a:t>
            </a:r>
            <a:r>
              <a:rPr sz="2000" spc="-229" dirty="0">
                <a:solidFill>
                  <a:srgbClr val="C0504D"/>
                </a:solidFill>
                <a:latin typeface="Arial" panose="020B0604020202020204"/>
                <a:cs typeface="Arial" panose="020B0604020202020204"/>
              </a:rPr>
              <a:t> </a:t>
            </a:r>
            <a:r>
              <a:rPr sz="2000" b="1" dirty="0">
                <a:solidFill>
                  <a:srgbClr val="C0504D"/>
                </a:solidFill>
                <a:latin typeface="宋体" panose="02010600030101010101" pitchFamily="2" charset="-122"/>
                <a:cs typeface="宋体" panose="02010600030101010101" pitchFamily="2" charset="-122"/>
              </a:rPr>
              <a:t>安全费用提取和使用办法（财政部、安监总局（</a:t>
            </a:r>
            <a:r>
              <a:rPr sz="2000" b="1" spc="-5" dirty="0">
                <a:solidFill>
                  <a:srgbClr val="C0504D"/>
                </a:solidFill>
                <a:latin typeface="宋体" panose="02010600030101010101" pitchFamily="2" charset="-122"/>
                <a:cs typeface="宋体" panose="02010600030101010101" pitchFamily="2" charset="-122"/>
              </a:rPr>
              <a:t>2012</a:t>
            </a:r>
            <a:r>
              <a:rPr sz="2000" b="1" dirty="0">
                <a:solidFill>
                  <a:srgbClr val="C0504D"/>
                </a:solidFill>
                <a:latin typeface="宋体" panose="02010600030101010101" pitchFamily="2" charset="-122"/>
                <a:cs typeface="宋体" panose="02010600030101010101" pitchFamily="2" charset="-122"/>
              </a:rPr>
              <a:t>）</a:t>
            </a:r>
            <a:r>
              <a:rPr sz="2000" b="1" spc="-5" dirty="0">
                <a:solidFill>
                  <a:srgbClr val="C0504D"/>
                </a:solidFill>
                <a:latin typeface="宋体" panose="02010600030101010101" pitchFamily="2" charset="-122"/>
                <a:cs typeface="宋体" panose="02010600030101010101" pitchFamily="2" charset="-122"/>
              </a:rPr>
              <a:t>16</a:t>
            </a:r>
            <a:r>
              <a:rPr sz="2000" b="1" dirty="0">
                <a:solidFill>
                  <a:srgbClr val="C0504D"/>
                </a:solidFill>
                <a:latin typeface="宋体" panose="02010600030101010101" pitchFamily="2" charset="-122"/>
                <a:cs typeface="宋体" panose="02010600030101010101" pitchFamily="2" charset="-122"/>
              </a:rPr>
              <a:t>号文件）</a:t>
            </a:r>
            <a:r>
              <a:rPr sz="2000" dirty="0">
                <a:solidFill>
                  <a:srgbClr val="0000CC"/>
                </a:solidFill>
                <a:latin typeface="宋体" panose="02010600030101010101" pitchFamily="2" charset="-122"/>
                <a:cs typeface="宋体" panose="02010600030101010101" pitchFamily="2" charset="-122"/>
              </a:rPr>
              <a:t>覆 盖范围：</a:t>
            </a:r>
            <a:r>
              <a:rPr sz="2000" dirty="0">
                <a:solidFill>
                  <a:srgbClr val="008000"/>
                </a:solidFill>
                <a:latin typeface="宋体" panose="02010600030101010101" pitchFamily="2" charset="-122"/>
                <a:cs typeface="宋体" panose="02010600030101010101" pitchFamily="2" charset="-122"/>
              </a:rPr>
              <a:t>煤炭生产、非煤矿山开采、建设工程施工、危险品生产与</a:t>
            </a:r>
            <a:r>
              <a:rPr sz="2000" spc="5" dirty="0">
                <a:solidFill>
                  <a:srgbClr val="008000"/>
                </a:solidFill>
                <a:latin typeface="宋体" panose="02010600030101010101" pitchFamily="2" charset="-122"/>
                <a:cs typeface="宋体" panose="02010600030101010101" pitchFamily="2" charset="-122"/>
              </a:rPr>
              <a:t>储</a:t>
            </a:r>
            <a:r>
              <a:rPr sz="2000" dirty="0">
                <a:solidFill>
                  <a:srgbClr val="008000"/>
                </a:solidFill>
                <a:latin typeface="宋体" panose="02010600030101010101" pitchFamily="2" charset="-122"/>
                <a:cs typeface="宋体" panose="02010600030101010101" pitchFamily="2" charset="-122"/>
              </a:rPr>
              <a:t> 存、交通运输、烟花爆竹生产、冶金、机械制造、武器装备研制生</a:t>
            </a:r>
            <a:r>
              <a:rPr sz="2000" spc="5" dirty="0">
                <a:solidFill>
                  <a:srgbClr val="008000"/>
                </a:solidFill>
                <a:latin typeface="宋体" panose="02010600030101010101" pitchFamily="2" charset="-122"/>
                <a:cs typeface="宋体" panose="02010600030101010101" pitchFamily="2" charset="-122"/>
              </a:rPr>
              <a:t>产</a:t>
            </a:r>
            <a:r>
              <a:rPr sz="2000" dirty="0">
                <a:solidFill>
                  <a:srgbClr val="008000"/>
                </a:solidFill>
                <a:latin typeface="宋体" panose="02010600030101010101" pitchFamily="2" charset="-122"/>
                <a:cs typeface="宋体" panose="02010600030101010101" pitchFamily="2" charset="-122"/>
              </a:rPr>
              <a:t> 与试验（含民用航空及核燃料）</a:t>
            </a:r>
            <a:r>
              <a:rPr sz="2000" spc="5" dirty="0">
                <a:solidFill>
                  <a:srgbClr val="008000"/>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txBox="1"/>
          <p:nvPr/>
        </p:nvSpPr>
        <p:spPr>
          <a:xfrm>
            <a:off x="8427719" y="6463665"/>
            <a:ext cx="180340" cy="177800"/>
          </a:xfrm>
          <a:prstGeom prst="rect">
            <a:avLst/>
          </a:prstGeom>
        </p:spPr>
        <p:txBody>
          <a:bodyPr vert="horz" wrap="square" lIns="0" tIns="0" rIns="0" bIns="0" rtlCol="0">
            <a:spAutoFit/>
          </a:bodyPr>
          <a:lstStyle/>
          <a:p>
            <a:pPr marL="12700">
              <a:lnSpc>
                <a:spcPct val="100000"/>
              </a:lnSpc>
            </a:pPr>
            <a:r>
              <a:rPr sz="1200" spc="-5" dirty="0">
                <a:solidFill>
                  <a:srgbClr val="FFFF00"/>
                </a:solidFill>
                <a:latin typeface="Calibri" panose="020F0502020204030204"/>
                <a:cs typeface="Calibri" panose="020F0502020204030204"/>
              </a:rPr>
              <a:t>76</a:t>
            </a:r>
            <a:endParaRPr sz="1200">
              <a:latin typeface="Calibri" panose="020F0502020204030204"/>
              <a:cs typeface="Calibri" panose="020F0502020204030204"/>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2879"/>
            <a:ext cx="9144000" cy="914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05752" y="282823"/>
            <a:ext cx="8481060" cy="307975"/>
          </a:xfrm>
          <a:prstGeom prst="rect">
            <a:avLst/>
          </a:prstGeom>
        </p:spPr>
        <p:txBody>
          <a:bodyPr vert="horz" wrap="square" lIns="0" tIns="0" rIns="0" bIns="0" rtlCol="0">
            <a:spAutoFit/>
          </a:bodyPr>
          <a:lstStyle/>
          <a:p>
            <a:pPr marL="12700">
              <a:lnSpc>
                <a:spcPct val="100000"/>
              </a:lnSpc>
            </a:pPr>
            <a:r>
              <a:rPr sz="2000" b="0" spc="-5" dirty="0">
                <a:solidFill>
                  <a:srgbClr val="FF3300"/>
                </a:solidFill>
                <a:latin typeface="Calibri" panose="020F0502020204030204"/>
                <a:cs typeface="Calibri" panose="020F0502020204030204"/>
              </a:rPr>
              <a:t>•</a:t>
            </a:r>
            <a:r>
              <a:rPr sz="2000" dirty="0">
                <a:solidFill>
                  <a:srgbClr val="FF3300"/>
                </a:solidFill>
                <a:latin typeface="宋体" panose="02010600030101010101" pitchFamily="2" charset="-122"/>
                <a:cs typeface="宋体" panose="02010600030101010101" pitchFamily="2" charset="-122"/>
              </a:rPr>
              <a:t>关于印发《企业安全生产费用提取和使用管理办法》的通知</a:t>
            </a:r>
            <a:r>
              <a:rPr sz="2000" b="0" dirty="0">
                <a:solidFill>
                  <a:srgbClr val="FF3300"/>
                </a:solidFill>
                <a:latin typeface="宋体" panose="02010600030101010101" pitchFamily="2" charset="-122"/>
                <a:cs typeface="宋体" panose="02010600030101010101" pitchFamily="2" charset="-122"/>
              </a:rPr>
              <a:t>财企</a:t>
            </a:r>
            <a:r>
              <a:rPr sz="2000" b="0" spc="-5" dirty="0">
                <a:solidFill>
                  <a:srgbClr val="FF3300"/>
                </a:solidFill>
                <a:latin typeface="Calibri" panose="020F0502020204030204"/>
                <a:cs typeface="Calibri" panose="020F0502020204030204"/>
              </a:rPr>
              <a:t>[2012]16</a:t>
            </a:r>
            <a:r>
              <a:rPr sz="2000" b="0" spc="5" dirty="0">
                <a:solidFill>
                  <a:srgbClr val="FF3300"/>
                </a:solidFill>
                <a:latin typeface="宋体" panose="02010600030101010101" pitchFamily="2" charset="-122"/>
                <a:cs typeface="宋体" panose="02010600030101010101" pitchFamily="2" charset="-122"/>
              </a:rPr>
              <a:t>号</a:t>
            </a:r>
            <a:endParaRPr sz="2000">
              <a:latin typeface="宋体" panose="02010600030101010101" pitchFamily="2" charset="-122"/>
              <a:cs typeface="宋体" panose="02010600030101010101" pitchFamily="2" charset="-122"/>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71</a:t>
            </a:fld>
            <a:endParaRPr spc="-5" dirty="0">
              <a:solidFill>
                <a:srgbClr val="FFFF00"/>
              </a:solidFill>
            </a:endParaRPr>
          </a:p>
        </p:txBody>
      </p:sp>
      <p:sp>
        <p:nvSpPr>
          <p:cNvPr id="4" name="object 4"/>
          <p:cNvSpPr txBox="1"/>
          <p:nvPr/>
        </p:nvSpPr>
        <p:spPr>
          <a:xfrm>
            <a:off x="615861" y="1407620"/>
            <a:ext cx="8110220" cy="4368800"/>
          </a:xfrm>
          <a:prstGeom prst="rect">
            <a:avLst/>
          </a:prstGeom>
        </p:spPr>
        <p:txBody>
          <a:bodyPr vert="horz" wrap="square" lIns="0" tIns="0" rIns="0" bIns="0" rtlCol="0">
            <a:spAutoFit/>
          </a:bodyPr>
          <a:lstStyle/>
          <a:p>
            <a:pPr marL="12700">
              <a:lnSpc>
                <a:spcPct val="100000"/>
              </a:lnSpc>
            </a:pPr>
            <a:r>
              <a:rPr sz="1800" b="1" dirty="0">
                <a:solidFill>
                  <a:srgbClr val="FF0000"/>
                </a:solidFill>
                <a:latin typeface="宋体" panose="02010600030101010101" pitchFamily="2" charset="-122"/>
                <a:cs typeface="宋体" panose="02010600030101010101" pitchFamily="2" charset="-122"/>
              </a:rPr>
              <a:t>其中机械制造企业提取标准</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472440">
              <a:lnSpc>
                <a:spcPct val="100000"/>
              </a:lnSpc>
            </a:pPr>
            <a:r>
              <a:rPr sz="1800" b="1" dirty="0">
                <a:latin typeface="宋体" panose="02010600030101010101" pitchFamily="2" charset="-122"/>
                <a:cs typeface="宋体" panose="02010600030101010101" pitchFamily="2" charset="-122"/>
              </a:rPr>
              <a:t>（一）营业收入不超过1000万元的，按照2%提取</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472440">
              <a:lnSpc>
                <a:spcPct val="100000"/>
              </a:lnSpc>
            </a:pPr>
            <a:r>
              <a:rPr sz="1800" b="1" dirty="0">
                <a:latin typeface="宋体" panose="02010600030101010101" pitchFamily="2" charset="-122"/>
                <a:cs typeface="宋体" panose="02010600030101010101" pitchFamily="2" charset="-122"/>
              </a:rPr>
              <a:t>（二）营业收入超过1000万元至1亿元的部分，按照1%提取</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472440">
              <a:lnSpc>
                <a:spcPct val="100000"/>
              </a:lnSpc>
            </a:pPr>
            <a:r>
              <a:rPr sz="1800" b="1" dirty="0">
                <a:latin typeface="宋体" panose="02010600030101010101" pitchFamily="2" charset="-122"/>
                <a:cs typeface="宋体" panose="02010600030101010101" pitchFamily="2" charset="-122"/>
              </a:rPr>
              <a:t>（三）营业收入超过1亿元至10亿元的部分，按照0.2%提取</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472440">
              <a:lnSpc>
                <a:spcPct val="100000"/>
              </a:lnSpc>
            </a:pPr>
            <a:r>
              <a:rPr sz="1800" b="1" dirty="0">
                <a:latin typeface="宋体" panose="02010600030101010101" pitchFamily="2" charset="-122"/>
                <a:cs typeface="宋体" panose="02010600030101010101" pitchFamily="2" charset="-122"/>
              </a:rPr>
              <a:t>（四）营业收入超过10亿元至50亿元的部分，按照0.1%提取</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12700" marR="2225040" indent="459740">
              <a:lnSpc>
                <a:spcPct val="100000"/>
              </a:lnSpc>
            </a:pPr>
            <a:r>
              <a:rPr sz="1800" b="1" dirty="0">
                <a:latin typeface="宋体" panose="02010600030101010101" pitchFamily="2" charset="-122"/>
                <a:cs typeface="宋体" panose="02010600030101010101" pitchFamily="2" charset="-122"/>
              </a:rPr>
              <a:t>（五）营业收入超过50亿元的部分，按照0.05%提取</a:t>
            </a:r>
            <a:r>
              <a:rPr sz="1800" b="1" spc="-10" dirty="0">
                <a:latin typeface="宋体" panose="02010600030101010101" pitchFamily="2" charset="-122"/>
                <a:cs typeface="宋体" panose="02010600030101010101" pitchFamily="2" charset="-122"/>
              </a:rPr>
              <a:t>。</a:t>
            </a:r>
            <a:r>
              <a:rPr sz="1800" b="1" spc="-5" dirty="0">
                <a:latin typeface="宋体" panose="02010600030101010101" pitchFamily="2" charset="-122"/>
                <a:cs typeface="宋体" panose="02010600030101010101" pitchFamily="2" charset="-122"/>
              </a:rPr>
              <a:t> </a:t>
            </a:r>
            <a:r>
              <a:rPr sz="1800" b="1" dirty="0">
                <a:solidFill>
                  <a:srgbClr val="FF0000"/>
                </a:solidFill>
                <a:latin typeface="宋体" panose="02010600030101010101" pitchFamily="2" charset="-122"/>
                <a:cs typeface="宋体" panose="02010600030101010101" pitchFamily="2" charset="-122"/>
              </a:rPr>
              <a:t>机械制造企业安全费用使用范围</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513080">
              <a:lnSpc>
                <a:spcPct val="100000"/>
              </a:lnSpc>
            </a:pPr>
            <a:r>
              <a:rPr sz="1800" b="1" dirty="0">
                <a:latin typeface="宋体" panose="02010600030101010101" pitchFamily="2" charset="-122"/>
                <a:cs typeface="宋体" panose="02010600030101010101" pitchFamily="2" charset="-122"/>
              </a:rPr>
              <a:t>（一）完善改造和维护安全防护设施设备支出（不含“三同时”初期投入</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472440">
              <a:lnSpc>
                <a:spcPct val="100000"/>
              </a:lnSpc>
            </a:pPr>
            <a:r>
              <a:rPr sz="1800" b="1" dirty="0">
                <a:latin typeface="宋体" panose="02010600030101010101" pitchFamily="2" charset="-122"/>
                <a:cs typeface="宋体" panose="02010600030101010101" pitchFamily="2" charset="-122"/>
              </a:rPr>
              <a:t>（二）配备、维护、保养应急救援器材、设备支出和应急演练支出</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472440">
              <a:lnSpc>
                <a:spcPct val="100000"/>
              </a:lnSpc>
            </a:pPr>
            <a:r>
              <a:rPr sz="1800" b="1" dirty="0">
                <a:latin typeface="宋体" panose="02010600030101010101" pitchFamily="2" charset="-122"/>
                <a:cs typeface="宋体" panose="02010600030101010101" pitchFamily="2" charset="-122"/>
              </a:rPr>
              <a:t>（三）开展重大危险源和事故隐患评估、监控和整改支出</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472440">
              <a:lnSpc>
                <a:spcPct val="100000"/>
              </a:lnSpc>
            </a:pPr>
            <a:r>
              <a:rPr sz="1800" b="1" dirty="0">
                <a:latin typeface="宋体" panose="02010600030101010101" pitchFamily="2" charset="-122"/>
                <a:cs typeface="宋体" panose="02010600030101010101" pitchFamily="2" charset="-122"/>
              </a:rPr>
              <a:t>（四）安全生产检查评价（不含建设项目评价）、咨询和标准化支出</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472440">
              <a:lnSpc>
                <a:spcPct val="100000"/>
              </a:lnSpc>
            </a:pPr>
            <a:r>
              <a:rPr sz="1800" b="1" dirty="0">
                <a:latin typeface="宋体" panose="02010600030101010101" pitchFamily="2" charset="-122"/>
                <a:cs typeface="宋体" panose="02010600030101010101" pitchFamily="2" charset="-122"/>
              </a:rPr>
              <a:t>（五）安全生产宣传、教育、培训支出</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472440">
              <a:lnSpc>
                <a:spcPct val="100000"/>
              </a:lnSpc>
            </a:pPr>
            <a:r>
              <a:rPr sz="1800" b="1" dirty="0">
                <a:latin typeface="宋体" panose="02010600030101010101" pitchFamily="2" charset="-122"/>
                <a:cs typeface="宋体" panose="02010600030101010101" pitchFamily="2" charset="-122"/>
              </a:rPr>
              <a:t>（六）配备和更新现场作业人员安全防护用品支出</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472440">
              <a:lnSpc>
                <a:spcPct val="100000"/>
              </a:lnSpc>
            </a:pPr>
            <a:r>
              <a:rPr sz="1800" b="1" dirty="0">
                <a:latin typeface="宋体" panose="02010600030101010101" pitchFamily="2" charset="-122"/>
                <a:cs typeface="宋体" panose="02010600030101010101" pitchFamily="2" charset="-122"/>
              </a:rPr>
              <a:t>（七）安全生产适用的新技术、新标准、新工艺、新装备的推广应用</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472440">
              <a:lnSpc>
                <a:spcPct val="100000"/>
              </a:lnSpc>
            </a:pPr>
            <a:r>
              <a:rPr sz="1800" b="1" dirty="0">
                <a:latin typeface="宋体" panose="02010600030101010101" pitchFamily="2" charset="-122"/>
                <a:cs typeface="宋体" panose="02010600030101010101" pitchFamily="2" charset="-122"/>
              </a:rPr>
              <a:t>（八）安全设施及特种设备检测检验支出</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472440">
              <a:lnSpc>
                <a:spcPts val="2155"/>
              </a:lnSpc>
            </a:pPr>
            <a:r>
              <a:rPr sz="1800" b="1" dirty="0">
                <a:latin typeface="宋体" panose="02010600030101010101" pitchFamily="2" charset="-122"/>
                <a:cs typeface="宋体" panose="02010600030101010101" pitchFamily="2" charset="-122"/>
              </a:rPr>
              <a:t>（九）其他与安全生产直接相关的支出</a:t>
            </a:r>
            <a:r>
              <a:rPr sz="1800" b="1" spc="-1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2165" y="153035"/>
            <a:ext cx="7519669" cy="532765"/>
          </a:xfrm>
          <a:prstGeom prst="rect">
            <a:avLst/>
          </a:prstGeom>
        </p:spPr>
        <p:txBody>
          <a:bodyPr vert="horz" wrap="square" lIns="0" tIns="0" rIns="0" bIns="0" rtlCol="0">
            <a:spAutoFit/>
          </a:bodyPr>
          <a:lstStyle/>
          <a:p>
            <a:pPr marL="471805">
              <a:lnSpc>
                <a:spcPct val="100000"/>
              </a:lnSpc>
            </a:pPr>
            <a:r>
              <a:rPr dirty="0">
                <a:latin typeface="宋体" panose="02010600030101010101" pitchFamily="2" charset="-122"/>
                <a:cs typeface="宋体" panose="02010600030101010101" pitchFamily="2" charset="-122"/>
              </a:rPr>
              <a:t>安全机构与管理人员（</a:t>
            </a:r>
            <a:r>
              <a:rPr spc="-5" dirty="0">
                <a:latin typeface="Calibri" panose="020F0502020204030204"/>
                <a:cs typeface="Calibri" panose="020F0502020204030204"/>
              </a:rPr>
              <a:t>21-23</a:t>
            </a:r>
            <a:r>
              <a:rPr dirty="0">
                <a:latin typeface="宋体" panose="02010600030101010101" pitchFamily="2" charset="-122"/>
                <a:cs typeface="宋体" panose="02010600030101010101" pitchFamily="2" charset="-122"/>
              </a:rPr>
              <a:t>条</a:t>
            </a:r>
            <a:r>
              <a:rPr spc="-15" dirty="0">
                <a:latin typeface="宋体" panose="02010600030101010101" pitchFamily="2" charset="-122"/>
                <a:cs typeface="宋体" panose="02010600030101010101" pitchFamily="2" charset="-122"/>
              </a:rPr>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72</a:t>
            </a:fld>
            <a:endParaRPr spc="-5" dirty="0">
              <a:solidFill>
                <a:srgbClr val="FFFF00"/>
              </a:solidFill>
            </a:endParaRPr>
          </a:p>
        </p:txBody>
      </p:sp>
      <p:sp>
        <p:nvSpPr>
          <p:cNvPr id="3" name="object 3"/>
          <p:cNvSpPr txBox="1"/>
          <p:nvPr/>
        </p:nvSpPr>
        <p:spPr>
          <a:xfrm>
            <a:off x="78739" y="1811337"/>
            <a:ext cx="8025130" cy="2670810"/>
          </a:xfrm>
          <a:prstGeom prst="rect">
            <a:avLst/>
          </a:prstGeom>
        </p:spPr>
        <p:txBody>
          <a:bodyPr vert="horz" wrap="square" lIns="0" tIns="0" rIns="0" bIns="0" rtlCol="0">
            <a:spAutoFit/>
          </a:bodyPr>
          <a:lstStyle/>
          <a:p>
            <a:pPr marL="12700">
              <a:lnSpc>
                <a:spcPct val="100000"/>
              </a:lnSpc>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第二十一</a:t>
            </a:r>
            <a:r>
              <a:rPr sz="2400" b="1" spc="-10" dirty="0">
                <a:solidFill>
                  <a:srgbClr val="FF0000"/>
                </a:solidFill>
                <a:latin typeface="宋体" panose="02010600030101010101" pitchFamily="2" charset="-122"/>
                <a:cs typeface="宋体" panose="02010600030101010101" pitchFamily="2" charset="-122"/>
              </a:rPr>
              <a:t>条</a:t>
            </a:r>
            <a:r>
              <a:rPr sz="2400" b="1" spc="10"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安全机构与管理人员配</a:t>
            </a:r>
            <a:r>
              <a:rPr sz="2400" b="1" spc="-10" dirty="0">
                <a:solidFill>
                  <a:srgbClr val="FF0000"/>
                </a:solidFill>
                <a:latin typeface="宋体" panose="02010600030101010101" pitchFamily="2" charset="-122"/>
                <a:cs typeface="宋体" panose="02010600030101010101" pitchFamily="2" charset="-122"/>
              </a:rPr>
              <a:t>备</a:t>
            </a:r>
            <a:endParaRPr sz="2400">
              <a:latin typeface="宋体" panose="02010600030101010101" pitchFamily="2" charset="-122"/>
              <a:cs typeface="宋体" panose="02010600030101010101" pitchFamily="2" charset="-122"/>
            </a:endParaRPr>
          </a:p>
          <a:p>
            <a:pPr marL="355600" marR="164465" indent="-342900">
              <a:lnSpc>
                <a:spcPct val="150000"/>
              </a:lnSpc>
              <a:spcBef>
                <a:spcPts val="575"/>
              </a:spcBef>
              <a:tabLst>
                <a:tab pos="354965" algn="l"/>
              </a:tabLst>
            </a:pPr>
            <a:r>
              <a:rPr sz="2400" dirty="0">
                <a:solidFill>
                  <a:srgbClr val="C0504D"/>
                </a:solidFill>
                <a:latin typeface="Arial" panose="020B0604020202020204"/>
                <a:cs typeface="Arial" panose="020B0604020202020204"/>
              </a:rPr>
              <a:t>•	</a:t>
            </a:r>
            <a:r>
              <a:rPr sz="2400" b="1" dirty="0">
                <a:solidFill>
                  <a:srgbClr val="C0504D"/>
                </a:solidFill>
                <a:latin typeface="宋体" panose="02010600030101010101" pitchFamily="2" charset="-122"/>
                <a:cs typeface="宋体" panose="02010600030101010101" pitchFamily="2" charset="-122"/>
              </a:rPr>
              <a:t>1、矿山、建筑、</a:t>
            </a:r>
            <a:r>
              <a:rPr sz="2400" b="1" dirty="0">
                <a:solidFill>
                  <a:srgbClr val="FF0000"/>
                </a:solidFill>
                <a:latin typeface="宋体" panose="02010600030101010101" pitchFamily="2" charset="-122"/>
                <a:cs typeface="宋体" panose="02010600030101010101" pitchFamily="2" charset="-122"/>
              </a:rPr>
              <a:t>冶炼、道路运输</a:t>
            </a:r>
            <a:r>
              <a:rPr sz="2400" b="1" dirty="0">
                <a:solidFill>
                  <a:srgbClr val="C0504D"/>
                </a:solidFill>
                <a:latin typeface="宋体" panose="02010600030101010101" pitchFamily="2" charset="-122"/>
                <a:cs typeface="宋体" panose="02010600030101010101" pitchFamily="2" charset="-122"/>
              </a:rPr>
              <a:t>、危险物品设置机构</a:t>
            </a:r>
            <a:r>
              <a:rPr sz="2400" b="1" spc="-10" dirty="0">
                <a:solidFill>
                  <a:srgbClr val="C0504D"/>
                </a:solidFill>
                <a:latin typeface="宋体" panose="02010600030101010101" pitchFamily="2" charset="-122"/>
                <a:cs typeface="宋体" panose="02010600030101010101" pitchFamily="2" charset="-122"/>
              </a:rPr>
              <a:t>、</a:t>
            </a:r>
            <a:r>
              <a:rPr sz="2400" b="1" spc="-5"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专职人</a:t>
            </a:r>
            <a:r>
              <a:rPr sz="2400" b="1" spc="-10" dirty="0">
                <a:solidFill>
                  <a:srgbClr val="C0504D"/>
                </a:solidFill>
                <a:latin typeface="宋体" panose="02010600030101010101" pitchFamily="2" charset="-122"/>
                <a:cs typeface="宋体" panose="02010600030101010101" pitchFamily="2" charset="-122"/>
              </a:rPr>
              <a:t>员</a:t>
            </a:r>
            <a:endParaRPr sz="2400">
              <a:latin typeface="宋体" panose="02010600030101010101" pitchFamily="2" charset="-122"/>
              <a:cs typeface="宋体" panose="02010600030101010101" pitchFamily="2" charset="-122"/>
            </a:endParaRPr>
          </a:p>
          <a:p>
            <a:pPr marL="355600" marR="5080" indent="-342900">
              <a:lnSpc>
                <a:spcPct val="150000"/>
              </a:lnSpc>
              <a:spcBef>
                <a:spcPts val="575"/>
              </a:spcBef>
              <a:tabLst>
                <a:tab pos="662305" algn="l"/>
              </a:tabLst>
            </a:pPr>
            <a:r>
              <a:rPr sz="2400" dirty="0">
                <a:solidFill>
                  <a:srgbClr val="C0504D"/>
                </a:solidFill>
                <a:latin typeface="Arial" panose="020B0604020202020204"/>
                <a:cs typeface="Arial" panose="020B0604020202020204"/>
              </a:rPr>
              <a:t>•		</a:t>
            </a:r>
            <a:r>
              <a:rPr sz="2400" b="1" dirty="0">
                <a:solidFill>
                  <a:srgbClr val="C0504D"/>
                </a:solidFill>
                <a:latin typeface="宋体" panose="02010600030101010101" pitchFamily="2" charset="-122"/>
                <a:cs typeface="宋体" panose="02010600030101010101" pitchFamily="2" charset="-122"/>
              </a:rPr>
              <a:t>2、其它企业，超过</a:t>
            </a:r>
            <a:r>
              <a:rPr sz="2400" b="1" dirty="0">
                <a:solidFill>
                  <a:srgbClr val="FF0000"/>
                </a:solidFill>
                <a:latin typeface="宋体" panose="02010600030101010101" pitchFamily="2" charset="-122"/>
                <a:cs typeface="宋体" panose="02010600030101010101" pitchFamily="2" charset="-122"/>
              </a:rPr>
              <a:t>100人</a:t>
            </a:r>
            <a:r>
              <a:rPr sz="2400" b="1" dirty="0">
                <a:solidFill>
                  <a:srgbClr val="C0504D"/>
                </a:solidFill>
                <a:latin typeface="宋体" panose="02010600030101010101" pitchFamily="2" charset="-122"/>
                <a:cs typeface="宋体" panose="02010600030101010101" pitchFamily="2" charset="-122"/>
              </a:rPr>
              <a:t>设置机构、专职人员</a:t>
            </a:r>
            <a:r>
              <a:rPr sz="2400" b="1" spc="-10" dirty="0">
                <a:solidFill>
                  <a:srgbClr val="C0504D"/>
                </a:solidFill>
                <a:latin typeface="宋体" panose="02010600030101010101" pitchFamily="2" charset="-122"/>
                <a:cs typeface="宋体" panose="02010600030101010101" pitchFamily="2" charset="-122"/>
              </a:rPr>
              <a:t>，</a:t>
            </a:r>
            <a:r>
              <a:rPr sz="2400" b="1" spc="10"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100</a:t>
            </a:r>
            <a:r>
              <a:rPr sz="2400" b="1" spc="-10" dirty="0">
                <a:solidFill>
                  <a:srgbClr val="C0504D"/>
                </a:solidFill>
                <a:latin typeface="宋体" panose="02010600030101010101" pitchFamily="2" charset="-122"/>
                <a:cs typeface="宋体" panose="02010600030101010101" pitchFamily="2" charset="-122"/>
              </a:rPr>
              <a:t>人</a:t>
            </a:r>
            <a:r>
              <a:rPr sz="2400" b="1" spc="-5"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以下，设专职或兼</a:t>
            </a:r>
            <a:r>
              <a:rPr sz="2400" b="1" spc="-10" dirty="0">
                <a:solidFill>
                  <a:srgbClr val="C0504D"/>
                </a:solidFill>
                <a:latin typeface="宋体" panose="02010600030101010101" pitchFamily="2" charset="-122"/>
                <a:cs typeface="宋体" panose="02010600030101010101" pitchFamily="2" charset="-122"/>
              </a:rPr>
              <a:t>职</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71805">
              <a:lnSpc>
                <a:spcPct val="100000"/>
              </a:lnSpc>
            </a:pPr>
            <a:r>
              <a:rPr dirty="0">
                <a:latin typeface="宋体" panose="02010600030101010101" pitchFamily="2" charset="-122"/>
                <a:cs typeface="宋体" panose="02010600030101010101" pitchFamily="2" charset="-122"/>
              </a:rPr>
              <a:t>安全机构与管理人员（</a:t>
            </a:r>
            <a:r>
              <a:rPr spc="-5" dirty="0">
                <a:latin typeface="Calibri" panose="020F0502020204030204"/>
                <a:cs typeface="Calibri" panose="020F0502020204030204"/>
              </a:rPr>
              <a:t>21-23</a:t>
            </a:r>
            <a:r>
              <a:rPr dirty="0">
                <a:latin typeface="宋体" panose="02010600030101010101" pitchFamily="2" charset="-122"/>
                <a:cs typeface="宋体" panose="02010600030101010101" pitchFamily="2" charset="-122"/>
              </a:rPr>
              <a:t>条</a:t>
            </a:r>
            <a:r>
              <a:rPr spc="-15" dirty="0">
                <a:latin typeface="宋体" panose="02010600030101010101" pitchFamily="2" charset="-122"/>
                <a:cs typeface="宋体" panose="02010600030101010101" pitchFamily="2" charset="-122"/>
              </a:rPr>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73</a:t>
            </a:fld>
            <a:endParaRPr spc="-5" dirty="0">
              <a:solidFill>
                <a:srgbClr val="FFFF00"/>
              </a:solidFill>
            </a:endParaRPr>
          </a:p>
        </p:txBody>
      </p:sp>
      <p:sp>
        <p:nvSpPr>
          <p:cNvPr id="3" name="object 3"/>
          <p:cNvSpPr txBox="1"/>
          <p:nvPr/>
        </p:nvSpPr>
        <p:spPr>
          <a:xfrm>
            <a:off x="42227" y="1495742"/>
            <a:ext cx="8326120" cy="3660775"/>
          </a:xfrm>
          <a:prstGeom prst="rect">
            <a:avLst/>
          </a:prstGeom>
        </p:spPr>
        <p:txBody>
          <a:bodyPr vert="horz" wrap="square" lIns="0" tIns="0" rIns="0" bIns="0" rtlCol="0">
            <a:spAutoFit/>
          </a:bodyPr>
          <a:lstStyle/>
          <a:p>
            <a:pPr marL="12700">
              <a:lnSpc>
                <a:spcPct val="100000"/>
              </a:lnSpc>
              <a:tabLst>
                <a:tab pos="661035" algn="l"/>
              </a:tabLst>
            </a:pPr>
            <a:r>
              <a:rPr sz="2400" dirty="0">
                <a:solidFill>
                  <a:srgbClr val="001F5F"/>
                </a:solidFill>
                <a:latin typeface="Arial" panose="020B0604020202020204"/>
                <a:cs typeface="Arial" panose="020B0604020202020204"/>
              </a:rPr>
              <a:t>•	</a:t>
            </a:r>
            <a:r>
              <a:rPr sz="2400" b="1" dirty="0">
                <a:solidFill>
                  <a:srgbClr val="001F5F"/>
                </a:solidFill>
                <a:latin typeface="宋体" panose="02010600030101010101" pitchFamily="2" charset="-122"/>
                <a:cs typeface="宋体" panose="02010600030101010101" pitchFamily="2" charset="-122"/>
              </a:rPr>
              <a:t>京安监发[2016]18号规定</a:t>
            </a:r>
            <a:r>
              <a:rPr sz="2400" b="1" spc="-10" dirty="0">
                <a:solidFill>
                  <a:srgbClr val="001F5F"/>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311785" indent="-342900">
              <a:lnSpc>
                <a:spcPct val="122000"/>
              </a:lnSpc>
              <a:spcBef>
                <a:spcPts val="575"/>
              </a:spcBef>
              <a:tabLst>
                <a:tab pos="354965" algn="l"/>
              </a:tabLst>
            </a:pPr>
            <a:r>
              <a:rPr sz="2400" dirty="0">
                <a:solidFill>
                  <a:srgbClr val="001F5F"/>
                </a:solidFill>
                <a:latin typeface="Arial" panose="020B0604020202020204"/>
                <a:cs typeface="Arial" panose="020B0604020202020204"/>
              </a:rPr>
              <a:t>•	</a:t>
            </a:r>
            <a:r>
              <a:rPr sz="2400" b="1" dirty="0">
                <a:solidFill>
                  <a:srgbClr val="001F5F"/>
                </a:solidFill>
                <a:latin typeface="宋体" panose="02010600030101010101" pitchFamily="2" charset="-122"/>
                <a:cs typeface="宋体" panose="02010600030101010101" pitchFamily="2" charset="-122"/>
              </a:rPr>
              <a:t>（一）从业人员100人以下的，配备专职安全生产管理</a:t>
            </a:r>
            <a:r>
              <a:rPr sz="2400" b="1" spc="-10" dirty="0">
                <a:solidFill>
                  <a:srgbClr val="001F5F"/>
                </a:solidFill>
                <a:latin typeface="宋体" panose="02010600030101010101" pitchFamily="2" charset="-122"/>
                <a:cs typeface="宋体" panose="02010600030101010101" pitchFamily="2" charset="-122"/>
              </a:rPr>
              <a:t>人</a:t>
            </a:r>
            <a:r>
              <a:rPr sz="2400" b="1" spc="-5"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员，或者按照不低于从业人员4%的比例配备兼职安全生</a:t>
            </a:r>
            <a:r>
              <a:rPr sz="2400" b="1" spc="-10" dirty="0">
                <a:solidFill>
                  <a:srgbClr val="001F5F"/>
                </a:solidFill>
                <a:latin typeface="宋体" panose="02010600030101010101" pitchFamily="2" charset="-122"/>
                <a:cs typeface="宋体" panose="02010600030101010101" pitchFamily="2" charset="-122"/>
              </a:rPr>
              <a:t>产</a:t>
            </a:r>
            <a:r>
              <a:rPr sz="2400" b="1" spc="-5"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管理人员，但不应少于1人</a:t>
            </a:r>
            <a:r>
              <a:rPr sz="2400" b="1" spc="-10" dirty="0">
                <a:solidFill>
                  <a:srgbClr val="001F5F"/>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461010" indent="-342900">
              <a:lnSpc>
                <a:spcPct val="122000"/>
              </a:lnSpc>
              <a:spcBef>
                <a:spcPts val="575"/>
              </a:spcBef>
              <a:tabLst>
                <a:tab pos="354965" algn="l"/>
              </a:tabLst>
            </a:pPr>
            <a:r>
              <a:rPr sz="2400" dirty="0">
                <a:solidFill>
                  <a:srgbClr val="001F5F"/>
                </a:solidFill>
                <a:latin typeface="Arial" panose="020B0604020202020204"/>
                <a:cs typeface="Arial" panose="020B0604020202020204"/>
              </a:rPr>
              <a:t>•	</a:t>
            </a:r>
            <a:r>
              <a:rPr sz="2400" b="1" dirty="0">
                <a:solidFill>
                  <a:srgbClr val="001F5F"/>
                </a:solidFill>
                <a:latin typeface="宋体" panose="02010600030101010101" pitchFamily="2" charset="-122"/>
                <a:cs typeface="宋体" panose="02010600030101010101" pitchFamily="2" charset="-122"/>
              </a:rPr>
              <a:t>（二）从业人员100人以上200人以下的，配备至少1名</a:t>
            </a:r>
            <a:r>
              <a:rPr sz="2400" b="1" spc="-10" dirty="0">
                <a:solidFill>
                  <a:srgbClr val="001F5F"/>
                </a:solidFill>
                <a:latin typeface="宋体" panose="02010600030101010101" pitchFamily="2" charset="-122"/>
                <a:cs typeface="宋体" panose="02010600030101010101" pitchFamily="2" charset="-122"/>
              </a:rPr>
              <a:t>专</a:t>
            </a:r>
            <a:r>
              <a:rPr sz="2400" b="1" spc="-5"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职安全生产管理人员</a:t>
            </a:r>
            <a:r>
              <a:rPr sz="2400" b="1" spc="-10" dirty="0">
                <a:solidFill>
                  <a:srgbClr val="001F5F"/>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5080" indent="-342900">
              <a:lnSpc>
                <a:spcPct val="122000"/>
              </a:lnSpc>
              <a:spcBef>
                <a:spcPts val="575"/>
              </a:spcBef>
              <a:tabLst>
                <a:tab pos="354965" algn="l"/>
              </a:tabLst>
            </a:pPr>
            <a:r>
              <a:rPr sz="2400" dirty="0">
                <a:solidFill>
                  <a:srgbClr val="001F5F"/>
                </a:solidFill>
                <a:latin typeface="Arial" panose="020B0604020202020204"/>
                <a:cs typeface="Arial" panose="020B0604020202020204"/>
              </a:rPr>
              <a:t>•	</a:t>
            </a:r>
            <a:r>
              <a:rPr sz="2400" b="1" dirty="0">
                <a:solidFill>
                  <a:srgbClr val="001F5F"/>
                </a:solidFill>
                <a:latin typeface="宋体" panose="02010600030101010101" pitchFamily="2" charset="-122"/>
                <a:cs typeface="宋体" panose="02010600030101010101" pitchFamily="2" charset="-122"/>
              </a:rPr>
              <a:t>（三）从业人员200人以上的，设置安全生产管理机构</a:t>
            </a:r>
            <a:r>
              <a:rPr sz="2400" b="1" spc="-10" dirty="0">
                <a:solidFill>
                  <a:srgbClr val="001F5F"/>
                </a:solidFill>
                <a:latin typeface="宋体" panose="02010600030101010101" pitchFamily="2" charset="-122"/>
                <a:cs typeface="宋体" panose="02010600030101010101" pitchFamily="2" charset="-122"/>
              </a:rPr>
              <a:t>，</a:t>
            </a:r>
            <a:r>
              <a:rPr sz="2400" b="1" spc="-5"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按照不低于从业人员1%的比例配备专职安全生产管理人员</a:t>
            </a:r>
            <a:r>
              <a:rPr sz="2400" b="1" spc="-10" dirty="0">
                <a:solidFill>
                  <a:srgbClr val="001F5F"/>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71805">
              <a:lnSpc>
                <a:spcPct val="100000"/>
              </a:lnSpc>
            </a:pPr>
            <a:r>
              <a:rPr dirty="0">
                <a:latin typeface="宋体" panose="02010600030101010101" pitchFamily="2" charset="-122"/>
                <a:cs typeface="宋体" panose="02010600030101010101" pitchFamily="2" charset="-122"/>
              </a:rPr>
              <a:t>安全机构与管理人员（</a:t>
            </a:r>
            <a:r>
              <a:rPr spc="-5" dirty="0">
                <a:latin typeface="Calibri" panose="020F0502020204030204"/>
                <a:cs typeface="Calibri" panose="020F0502020204030204"/>
              </a:rPr>
              <a:t>21-23</a:t>
            </a:r>
            <a:r>
              <a:rPr dirty="0">
                <a:latin typeface="宋体" panose="02010600030101010101" pitchFamily="2" charset="-122"/>
                <a:cs typeface="宋体" panose="02010600030101010101" pitchFamily="2" charset="-122"/>
              </a:rPr>
              <a:t>条</a:t>
            </a:r>
            <a:r>
              <a:rPr spc="-15" dirty="0">
                <a:latin typeface="宋体" panose="02010600030101010101" pitchFamily="2" charset="-122"/>
                <a:cs typeface="宋体" panose="02010600030101010101" pitchFamily="2" charset="-122"/>
              </a:rPr>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74</a:t>
            </a:fld>
            <a:endParaRPr spc="-5" dirty="0">
              <a:solidFill>
                <a:srgbClr val="FFFF00"/>
              </a:solidFill>
            </a:endParaRPr>
          </a:p>
        </p:txBody>
      </p:sp>
      <p:sp>
        <p:nvSpPr>
          <p:cNvPr id="3" name="object 3"/>
          <p:cNvSpPr txBox="1"/>
          <p:nvPr/>
        </p:nvSpPr>
        <p:spPr>
          <a:xfrm>
            <a:off x="78739" y="1526788"/>
            <a:ext cx="8025765" cy="4986655"/>
          </a:xfrm>
          <a:prstGeom prst="rect">
            <a:avLst/>
          </a:prstGeom>
        </p:spPr>
        <p:txBody>
          <a:bodyPr vert="horz" wrap="square" lIns="0" tIns="0" rIns="0" bIns="0" rtlCol="0">
            <a:spAutoFit/>
          </a:bodyPr>
          <a:lstStyle/>
          <a:p>
            <a:pPr marL="12700">
              <a:lnSpc>
                <a:spcPct val="100000"/>
              </a:lnSpc>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第二十二</a:t>
            </a:r>
            <a:r>
              <a:rPr sz="2000" b="1" spc="-5" dirty="0">
                <a:solidFill>
                  <a:srgbClr val="FF0000"/>
                </a:solidFill>
                <a:latin typeface="宋体" panose="02010600030101010101" pitchFamily="2" charset="-122"/>
                <a:cs typeface="宋体" panose="02010600030101010101" pitchFamily="2" charset="-122"/>
              </a:rPr>
              <a:t>条</a:t>
            </a:r>
            <a:r>
              <a:rPr sz="2000" b="1" spc="-105" dirty="0">
                <a:solidFill>
                  <a:srgbClr val="FF0000"/>
                </a:solidFill>
                <a:latin typeface="宋体" panose="02010600030101010101" pitchFamily="2" charset="-122"/>
                <a:cs typeface="宋体" panose="02010600030101010101" pitchFamily="2" charset="-122"/>
              </a:rPr>
              <a:t> </a:t>
            </a:r>
            <a:r>
              <a:rPr sz="2000" b="1" dirty="0">
                <a:solidFill>
                  <a:srgbClr val="FF0000"/>
                </a:solidFill>
                <a:latin typeface="宋体" panose="02010600030101010101" pitchFamily="2" charset="-122"/>
                <a:cs typeface="宋体" panose="02010600030101010101" pitchFamily="2" charset="-122"/>
              </a:rPr>
              <a:t>安全管理机构及管理人员职责</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55600" marR="5080" indent="-342900">
              <a:lnSpc>
                <a:spcPct val="140000"/>
              </a:lnSpc>
              <a:spcBef>
                <a:spcPts val="480"/>
              </a:spcBef>
              <a:tabLst>
                <a:tab pos="354965" algn="l"/>
              </a:tabLst>
            </a:pPr>
            <a:r>
              <a:rPr sz="2000" dirty="0">
                <a:latin typeface="Arial" panose="020B0604020202020204"/>
                <a:cs typeface="Arial" panose="020B0604020202020204"/>
              </a:rPr>
              <a:t>•	</a:t>
            </a:r>
            <a:r>
              <a:rPr sz="2000" b="1" dirty="0">
                <a:latin typeface="宋体" panose="02010600030101010101" pitchFamily="2" charset="-122"/>
                <a:cs typeface="宋体" panose="02010600030101010101" pitchFamily="2" charset="-122"/>
              </a:rPr>
              <a:t>（一）</a:t>
            </a:r>
            <a:r>
              <a:rPr sz="2000" b="1" dirty="0">
                <a:solidFill>
                  <a:srgbClr val="FF0000"/>
                </a:solidFill>
                <a:latin typeface="宋体" panose="02010600030101010101" pitchFamily="2" charset="-122"/>
                <a:cs typeface="宋体" panose="02010600030101010101" pitchFamily="2" charset="-122"/>
              </a:rPr>
              <a:t>组织或者参与</a:t>
            </a:r>
            <a:r>
              <a:rPr sz="2000" b="1" dirty="0">
                <a:solidFill>
                  <a:srgbClr val="000099"/>
                </a:solidFill>
                <a:latin typeface="宋体" panose="02010600030101010101" pitchFamily="2" charset="-122"/>
                <a:cs typeface="宋体" panose="02010600030101010101" pitchFamily="2" charset="-122"/>
              </a:rPr>
              <a:t>拟订</a:t>
            </a:r>
            <a:r>
              <a:rPr sz="2000" b="1" dirty="0">
                <a:latin typeface="宋体" panose="02010600030101010101" pitchFamily="2" charset="-122"/>
                <a:cs typeface="宋体" panose="02010600030101010101" pitchFamily="2" charset="-122"/>
              </a:rPr>
              <a:t>本单位安全生产规章制度、操作规程和生</a:t>
            </a:r>
            <a:r>
              <a:rPr sz="2000" b="1" spc="-5" dirty="0">
                <a:latin typeface="宋体" panose="02010600030101010101" pitchFamily="2" charset="-122"/>
                <a:cs typeface="宋体" panose="02010600030101010101" pitchFamily="2" charset="-122"/>
              </a:rPr>
              <a:t>产 </a:t>
            </a:r>
            <a:r>
              <a:rPr sz="2000" b="1" dirty="0">
                <a:latin typeface="宋体" panose="02010600030101010101" pitchFamily="2" charset="-122"/>
                <a:cs typeface="宋体" panose="02010600030101010101" pitchFamily="2" charset="-122"/>
              </a:rPr>
              <a:t>安全事故应急救援预案</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55600" marR="5080" indent="-342900">
              <a:lnSpc>
                <a:spcPct val="140000"/>
              </a:lnSpc>
              <a:spcBef>
                <a:spcPts val="480"/>
              </a:spcBef>
              <a:tabLst>
                <a:tab pos="354965" algn="l"/>
              </a:tabLst>
            </a:pPr>
            <a:r>
              <a:rPr sz="2000" dirty="0">
                <a:latin typeface="Arial" panose="020B0604020202020204"/>
                <a:cs typeface="Arial" panose="020B0604020202020204"/>
              </a:rPr>
              <a:t>•	</a:t>
            </a:r>
            <a:r>
              <a:rPr sz="2000" b="1" dirty="0">
                <a:latin typeface="宋体" panose="02010600030101010101" pitchFamily="2" charset="-122"/>
                <a:cs typeface="宋体" panose="02010600030101010101" pitchFamily="2" charset="-122"/>
              </a:rPr>
              <a:t>（二）</a:t>
            </a:r>
            <a:r>
              <a:rPr sz="2000" b="1" dirty="0">
                <a:solidFill>
                  <a:srgbClr val="FF0000"/>
                </a:solidFill>
                <a:latin typeface="宋体" panose="02010600030101010101" pitchFamily="2" charset="-122"/>
                <a:cs typeface="宋体" panose="02010600030101010101" pitchFamily="2" charset="-122"/>
              </a:rPr>
              <a:t>组织或者参与</a:t>
            </a:r>
            <a:r>
              <a:rPr sz="2000" b="1" dirty="0">
                <a:latin typeface="宋体" panose="02010600030101010101" pitchFamily="2" charset="-122"/>
                <a:cs typeface="宋体" panose="02010600030101010101" pitchFamily="2" charset="-122"/>
              </a:rPr>
              <a:t>本单位安全生产教育和培训，如实记录安全生</a:t>
            </a:r>
            <a:r>
              <a:rPr sz="2000" b="1" spc="-5" dirty="0">
                <a:latin typeface="宋体" panose="02010600030101010101" pitchFamily="2" charset="-122"/>
                <a:cs typeface="宋体" panose="02010600030101010101" pitchFamily="2" charset="-122"/>
              </a:rPr>
              <a:t>产 </a:t>
            </a:r>
            <a:r>
              <a:rPr sz="2000" b="1" dirty="0">
                <a:latin typeface="宋体" panose="02010600030101010101" pitchFamily="2" charset="-122"/>
                <a:cs typeface="宋体" panose="02010600030101010101" pitchFamily="2" charset="-122"/>
              </a:rPr>
              <a:t>教育和培训情况</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440"/>
              </a:spcBef>
              <a:tabLst>
                <a:tab pos="354965" algn="l"/>
              </a:tabLst>
            </a:pPr>
            <a:r>
              <a:rPr sz="2000" dirty="0">
                <a:latin typeface="Arial" panose="020B0604020202020204"/>
                <a:cs typeface="Arial" panose="020B0604020202020204"/>
              </a:rPr>
              <a:t>•	</a:t>
            </a:r>
            <a:r>
              <a:rPr sz="2000" b="1" dirty="0">
                <a:latin typeface="宋体" panose="02010600030101010101" pitchFamily="2" charset="-122"/>
                <a:cs typeface="宋体" panose="02010600030101010101" pitchFamily="2" charset="-122"/>
              </a:rPr>
              <a:t>（三）督促落实本单位重大危险源的安全管理措施</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440"/>
              </a:spcBef>
              <a:tabLst>
                <a:tab pos="354965" algn="l"/>
              </a:tabLst>
            </a:pPr>
            <a:r>
              <a:rPr sz="2000" dirty="0">
                <a:latin typeface="Arial" panose="020B0604020202020204"/>
                <a:cs typeface="Arial" panose="020B0604020202020204"/>
              </a:rPr>
              <a:t>•	</a:t>
            </a:r>
            <a:r>
              <a:rPr sz="2000" b="1" dirty="0">
                <a:latin typeface="宋体" panose="02010600030101010101" pitchFamily="2" charset="-122"/>
                <a:cs typeface="宋体" panose="02010600030101010101" pitchFamily="2" charset="-122"/>
              </a:rPr>
              <a:t>（四）</a:t>
            </a:r>
            <a:r>
              <a:rPr sz="2000" b="1" dirty="0">
                <a:solidFill>
                  <a:srgbClr val="FF0000"/>
                </a:solidFill>
                <a:latin typeface="宋体" panose="02010600030101010101" pitchFamily="2" charset="-122"/>
                <a:cs typeface="宋体" panose="02010600030101010101" pitchFamily="2" charset="-122"/>
              </a:rPr>
              <a:t>组织或者参与</a:t>
            </a:r>
            <a:r>
              <a:rPr sz="2000" b="1" dirty="0">
                <a:latin typeface="宋体" panose="02010600030101010101" pitchFamily="2" charset="-122"/>
                <a:cs typeface="宋体" panose="02010600030101010101" pitchFamily="2" charset="-122"/>
              </a:rPr>
              <a:t>本单位应急救援演练</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55600" marR="5080" indent="-342900">
              <a:lnSpc>
                <a:spcPct val="140000"/>
              </a:lnSpc>
              <a:spcBef>
                <a:spcPts val="480"/>
              </a:spcBef>
              <a:tabLst>
                <a:tab pos="354965" algn="l"/>
              </a:tabLst>
            </a:pPr>
            <a:r>
              <a:rPr sz="2000" dirty="0">
                <a:latin typeface="Arial" panose="020B0604020202020204"/>
                <a:cs typeface="Arial" panose="020B0604020202020204"/>
              </a:rPr>
              <a:t>•	</a:t>
            </a:r>
            <a:r>
              <a:rPr sz="2000" b="1" dirty="0">
                <a:latin typeface="宋体" panose="02010600030101010101" pitchFamily="2" charset="-122"/>
                <a:cs typeface="宋体" panose="02010600030101010101" pitchFamily="2" charset="-122"/>
              </a:rPr>
              <a:t>（五）检查本单位的安全生产状况，</a:t>
            </a:r>
            <a:r>
              <a:rPr sz="2000" b="1" dirty="0">
                <a:solidFill>
                  <a:srgbClr val="FF0000"/>
                </a:solidFill>
                <a:latin typeface="宋体" panose="02010600030101010101" pitchFamily="2" charset="-122"/>
                <a:cs typeface="宋体" panose="02010600030101010101" pitchFamily="2" charset="-122"/>
              </a:rPr>
              <a:t>及时排查生产安全事故隐患，</a:t>
            </a:r>
            <a:r>
              <a:rPr sz="2000" b="1" spc="-5" dirty="0">
                <a:latin typeface="宋体" panose="02010600030101010101" pitchFamily="2" charset="-122"/>
                <a:cs typeface="宋体" panose="02010600030101010101" pitchFamily="2" charset="-122"/>
              </a:rPr>
              <a:t>提 </a:t>
            </a:r>
            <a:r>
              <a:rPr sz="2000" b="1" dirty="0">
                <a:latin typeface="宋体" panose="02010600030101010101" pitchFamily="2" charset="-122"/>
                <a:cs typeface="宋体" panose="02010600030101010101" pitchFamily="2" charset="-122"/>
              </a:rPr>
              <a:t>出改进安全生产管理的建议</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440"/>
              </a:spcBef>
              <a:tabLst>
                <a:tab pos="354965" algn="l"/>
              </a:tabLst>
            </a:pPr>
            <a:r>
              <a:rPr sz="2000" dirty="0">
                <a:latin typeface="Arial" panose="020B0604020202020204"/>
                <a:cs typeface="Arial" panose="020B0604020202020204"/>
              </a:rPr>
              <a:t>•	</a:t>
            </a:r>
            <a:r>
              <a:rPr sz="2000" b="1" dirty="0">
                <a:latin typeface="宋体" panose="02010600030101010101" pitchFamily="2" charset="-122"/>
                <a:cs typeface="宋体" panose="02010600030101010101" pitchFamily="2" charset="-122"/>
              </a:rPr>
              <a:t>（六）</a:t>
            </a:r>
            <a:r>
              <a:rPr sz="2000" b="1" dirty="0">
                <a:solidFill>
                  <a:srgbClr val="FF0000"/>
                </a:solidFill>
                <a:latin typeface="宋体" panose="02010600030101010101" pitchFamily="2" charset="-122"/>
                <a:cs typeface="宋体" panose="02010600030101010101" pitchFamily="2" charset="-122"/>
              </a:rPr>
              <a:t>制止和纠正</a:t>
            </a:r>
            <a:r>
              <a:rPr sz="2000" b="1" dirty="0">
                <a:latin typeface="宋体" panose="02010600030101010101" pitchFamily="2" charset="-122"/>
                <a:cs typeface="宋体" panose="02010600030101010101" pitchFamily="2" charset="-122"/>
              </a:rPr>
              <a:t>违章指挥、强令冒险作业、违反操作规程的行为</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440"/>
              </a:spcBef>
              <a:tabLst>
                <a:tab pos="354965" algn="l"/>
              </a:tabLst>
            </a:pPr>
            <a:r>
              <a:rPr sz="2000" dirty="0">
                <a:latin typeface="Arial" panose="020B0604020202020204"/>
                <a:cs typeface="Arial" panose="020B0604020202020204"/>
              </a:rPr>
              <a:t>•	</a:t>
            </a:r>
            <a:r>
              <a:rPr sz="2000" b="1" dirty="0">
                <a:latin typeface="宋体" panose="02010600030101010101" pitchFamily="2" charset="-122"/>
                <a:cs typeface="宋体" panose="02010600030101010101" pitchFamily="2" charset="-122"/>
              </a:rPr>
              <a:t>（七）督促落实本单位安全生产整改措施</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71805">
              <a:lnSpc>
                <a:spcPct val="100000"/>
              </a:lnSpc>
            </a:pPr>
            <a:r>
              <a:rPr dirty="0">
                <a:latin typeface="宋体" panose="02010600030101010101" pitchFamily="2" charset="-122"/>
                <a:cs typeface="宋体" panose="02010600030101010101" pitchFamily="2" charset="-122"/>
              </a:rPr>
              <a:t>安全机构与管理人员（</a:t>
            </a:r>
            <a:r>
              <a:rPr spc="-5" dirty="0">
                <a:latin typeface="Calibri" panose="020F0502020204030204"/>
                <a:cs typeface="Calibri" panose="020F0502020204030204"/>
              </a:rPr>
              <a:t>21-23</a:t>
            </a:r>
            <a:r>
              <a:rPr dirty="0">
                <a:latin typeface="宋体" panose="02010600030101010101" pitchFamily="2" charset="-122"/>
                <a:cs typeface="宋体" panose="02010600030101010101" pitchFamily="2" charset="-122"/>
              </a:rPr>
              <a:t>条</a:t>
            </a:r>
            <a:r>
              <a:rPr spc="-15" dirty="0">
                <a:latin typeface="宋体" panose="02010600030101010101" pitchFamily="2" charset="-122"/>
                <a:cs typeface="宋体" panose="02010600030101010101" pitchFamily="2" charset="-122"/>
              </a:rPr>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75</a:t>
            </a:fld>
            <a:endParaRPr spc="-5" dirty="0">
              <a:solidFill>
                <a:srgbClr val="FFFF00"/>
              </a:solidFill>
            </a:endParaRPr>
          </a:p>
        </p:txBody>
      </p:sp>
      <p:sp>
        <p:nvSpPr>
          <p:cNvPr id="3" name="object 3"/>
          <p:cNvSpPr txBox="1"/>
          <p:nvPr/>
        </p:nvSpPr>
        <p:spPr>
          <a:xfrm>
            <a:off x="78739" y="1704022"/>
            <a:ext cx="8293100" cy="4131945"/>
          </a:xfrm>
          <a:prstGeom prst="rect">
            <a:avLst/>
          </a:prstGeom>
        </p:spPr>
        <p:txBody>
          <a:bodyPr vert="horz" wrap="square" lIns="0" tIns="0" rIns="0" bIns="0" rtlCol="0">
            <a:spAutoFit/>
          </a:bodyPr>
          <a:lstStyle/>
          <a:p>
            <a:pPr marL="355600" marR="309880" indent="-342900">
              <a:lnSpc>
                <a:spcPct val="140000"/>
              </a:lnSpc>
              <a:tabLst>
                <a:tab pos="354965" algn="l"/>
              </a:tabLst>
            </a:pPr>
            <a:r>
              <a:rPr sz="2400"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第二十三条：安全机构及管理人员应当恪尽职守，依法履 行职责。</a:t>
            </a:r>
            <a:endParaRPr sz="2400">
              <a:latin typeface="宋体" panose="02010600030101010101" pitchFamily="2" charset="-122"/>
              <a:cs typeface="宋体" panose="02010600030101010101" pitchFamily="2" charset="-122"/>
            </a:endParaRPr>
          </a:p>
          <a:p>
            <a:pPr marL="355600" marR="309880" indent="-342900">
              <a:lnSpc>
                <a:spcPct val="140000"/>
              </a:lnSpc>
              <a:spcBef>
                <a:spcPts val="575"/>
              </a:spcBef>
              <a:tabLst>
                <a:tab pos="354965" algn="l"/>
              </a:tabLst>
            </a:pPr>
            <a:r>
              <a:rPr sz="2400"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企业安全生产的经营决策，应当听取安全机构及安管理人 员的意见。</a:t>
            </a:r>
            <a:endParaRPr sz="2400">
              <a:latin typeface="宋体" panose="02010600030101010101" pitchFamily="2" charset="-122"/>
              <a:cs typeface="宋体" panose="02010600030101010101" pitchFamily="2" charset="-122"/>
            </a:endParaRPr>
          </a:p>
          <a:p>
            <a:pPr marL="355600" marR="309880" indent="-342900">
              <a:lnSpc>
                <a:spcPct val="140000"/>
              </a:lnSpc>
              <a:spcBef>
                <a:spcPts val="575"/>
              </a:spcBef>
              <a:tabLst>
                <a:tab pos="354965" algn="l"/>
              </a:tabLst>
            </a:pPr>
            <a:r>
              <a:rPr sz="2400"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不得因安全管理人员依法履行职责而降低其工资、福利等 待遇或者解除劳动合同。</a:t>
            </a:r>
            <a:endParaRPr sz="2400">
              <a:latin typeface="宋体" panose="02010600030101010101" pitchFamily="2" charset="-122"/>
              <a:cs typeface="宋体" panose="02010600030101010101" pitchFamily="2" charset="-122"/>
            </a:endParaRPr>
          </a:p>
          <a:p>
            <a:pPr marL="355600" marR="5080" indent="-342900">
              <a:lnSpc>
                <a:spcPct val="140000"/>
              </a:lnSpc>
              <a:spcBef>
                <a:spcPts val="575"/>
              </a:spcBef>
              <a:tabLst>
                <a:tab pos="354965" algn="l"/>
              </a:tabLst>
            </a:pPr>
            <a:r>
              <a:rPr sz="2400"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危险物品的生产、储存单位以及矿山、金属冶炼安全管理 人员任免</a:t>
            </a:r>
            <a:r>
              <a:rPr sz="2400" dirty="0">
                <a:latin typeface="宋体" panose="02010600030101010101" pitchFamily="2" charset="-122"/>
                <a:cs typeface="宋体" panose="02010600030101010101" pitchFamily="2" charset="-122"/>
              </a:rPr>
              <a:t>，应当告知主管的负有安全监督管理职责的部门。</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71805">
              <a:lnSpc>
                <a:spcPct val="100000"/>
              </a:lnSpc>
            </a:pPr>
            <a:r>
              <a:rPr dirty="0">
                <a:latin typeface="宋体" panose="02010600030101010101" pitchFamily="2" charset="-122"/>
                <a:cs typeface="宋体" panose="02010600030101010101" pitchFamily="2" charset="-122"/>
              </a:rPr>
              <a:t>安全机构与管理人员（</a:t>
            </a:r>
            <a:r>
              <a:rPr spc="-5" dirty="0">
                <a:latin typeface="Calibri" panose="020F0502020204030204"/>
                <a:cs typeface="Calibri" panose="020F0502020204030204"/>
              </a:rPr>
              <a:t>21-23</a:t>
            </a:r>
            <a:r>
              <a:rPr dirty="0">
                <a:latin typeface="宋体" panose="02010600030101010101" pitchFamily="2" charset="-122"/>
                <a:cs typeface="宋体" panose="02010600030101010101" pitchFamily="2" charset="-122"/>
              </a:rPr>
              <a:t>条</a:t>
            </a:r>
            <a:r>
              <a:rPr spc="-15" dirty="0">
                <a:latin typeface="宋体" panose="02010600030101010101" pitchFamily="2" charset="-122"/>
                <a:cs typeface="宋体" panose="02010600030101010101" pitchFamily="2" charset="-122"/>
              </a:rPr>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76</a:t>
            </a:fld>
            <a:endParaRPr spc="-5" dirty="0">
              <a:solidFill>
                <a:srgbClr val="FFFF00"/>
              </a:solidFill>
            </a:endParaRPr>
          </a:p>
        </p:txBody>
      </p:sp>
      <p:sp>
        <p:nvSpPr>
          <p:cNvPr id="3" name="object 3"/>
          <p:cNvSpPr txBox="1"/>
          <p:nvPr/>
        </p:nvSpPr>
        <p:spPr>
          <a:xfrm>
            <a:off x="78739" y="1704022"/>
            <a:ext cx="8293100" cy="4131945"/>
          </a:xfrm>
          <a:prstGeom prst="rect">
            <a:avLst/>
          </a:prstGeom>
        </p:spPr>
        <p:txBody>
          <a:bodyPr vert="horz" wrap="square" lIns="0" tIns="0" rIns="0" bIns="0" rtlCol="0">
            <a:spAutoFit/>
          </a:bodyPr>
          <a:lstStyle/>
          <a:p>
            <a:pPr marL="355600" marR="309880" indent="-342900">
              <a:lnSpc>
                <a:spcPct val="140000"/>
              </a:lnSpc>
              <a:tabLst>
                <a:tab pos="354965" algn="l"/>
              </a:tabLst>
            </a:pPr>
            <a:r>
              <a:rPr sz="2400"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第二十三条：安全机构及管理人员应当恪尽职守，依法履 行职责。</a:t>
            </a:r>
            <a:endParaRPr sz="2400">
              <a:latin typeface="宋体" panose="02010600030101010101" pitchFamily="2" charset="-122"/>
              <a:cs typeface="宋体" panose="02010600030101010101" pitchFamily="2" charset="-122"/>
            </a:endParaRPr>
          </a:p>
          <a:p>
            <a:pPr marL="355600" marR="309880" indent="-342900">
              <a:lnSpc>
                <a:spcPct val="140000"/>
              </a:lnSpc>
              <a:spcBef>
                <a:spcPts val="575"/>
              </a:spcBef>
              <a:tabLst>
                <a:tab pos="354965" algn="l"/>
              </a:tabLst>
            </a:pPr>
            <a:r>
              <a:rPr sz="2400"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企业安全生产的经营决策，应当听取安全机构及安管理人 员的意见。</a:t>
            </a:r>
            <a:endParaRPr sz="2400">
              <a:latin typeface="宋体" panose="02010600030101010101" pitchFamily="2" charset="-122"/>
              <a:cs typeface="宋体" panose="02010600030101010101" pitchFamily="2" charset="-122"/>
            </a:endParaRPr>
          </a:p>
          <a:p>
            <a:pPr marL="355600" marR="309880" indent="-342900">
              <a:lnSpc>
                <a:spcPct val="140000"/>
              </a:lnSpc>
              <a:spcBef>
                <a:spcPts val="575"/>
              </a:spcBef>
              <a:tabLst>
                <a:tab pos="354965" algn="l"/>
              </a:tabLst>
            </a:pPr>
            <a:r>
              <a:rPr sz="2400" dirty="0">
                <a:latin typeface="Arial" panose="020B0604020202020204"/>
                <a:cs typeface="Arial" panose="020B0604020202020204"/>
              </a:rPr>
              <a:t>•	</a:t>
            </a:r>
            <a:r>
              <a:rPr sz="2400" dirty="0">
                <a:latin typeface="宋体" panose="02010600030101010101" pitchFamily="2" charset="-122"/>
                <a:cs typeface="宋体" panose="02010600030101010101" pitchFamily="2" charset="-122"/>
              </a:rPr>
              <a:t>不得因安全管理人员依法履行职责而降低其工资、福利等 待遇或者解除劳动合同。</a:t>
            </a:r>
            <a:endParaRPr sz="2400">
              <a:latin typeface="宋体" panose="02010600030101010101" pitchFamily="2" charset="-122"/>
              <a:cs typeface="宋体" panose="02010600030101010101" pitchFamily="2" charset="-122"/>
            </a:endParaRPr>
          </a:p>
          <a:p>
            <a:pPr marL="355600" marR="5080" indent="-342900">
              <a:lnSpc>
                <a:spcPct val="140000"/>
              </a:lnSpc>
              <a:spcBef>
                <a:spcPts val="575"/>
              </a:spcBef>
              <a:tabLst>
                <a:tab pos="354965" algn="l"/>
              </a:tabLst>
            </a:pPr>
            <a:r>
              <a:rPr sz="2400" dirty="0">
                <a:solidFill>
                  <a:srgbClr val="FF0000"/>
                </a:solidFill>
                <a:latin typeface="Arial" panose="020B0604020202020204"/>
                <a:cs typeface="Arial" panose="020B0604020202020204"/>
              </a:rPr>
              <a:t>•	</a:t>
            </a:r>
            <a:r>
              <a:rPr sz="2400" dirty="0">
                <a:solidFill>
                  <a:srgbClr val="FF0000"/>
                </a:solidFill>
                <a:latin typeface="宋体" panose="02010600030101010101" pitchFamily="2" charset="-122"/>
                <a:cs typeface="宋体" panose="02010600030101010101" pitchFamily="2" charset="-122"/>
              </a:rPr>
              <a:t>危险物品的生产、储存单位以及矿山、金属冶炼安全管理 人员任免</a:t>
            </a:r>
            <a:r>
              <a:rPr sz="2400" dirty="0">
                <a:latin typeface="宋体" panose="02010600030101010101" pitchFamily="2" charset="-122"/>
                <a:cs typeface="宋体" panose="02010600030101010101" pitchFamily="2" charset="-122"/>
              </a:rPr>
              <a:t>，应当告知主管的负有安全监督管理职责的部门。</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0263" y="1479892"/>
            <a:ext cx="1554480" cy="330200"/>
          </a:xfrm>
          <a:prstGeom prst="rect">
            <a:avLst/>
          </a:prstGeom>
        </p:spPr>
        <p:txBody>
          <a:bodyPr vert="horz" wrap="square" lIns="0" tIns="0" rIns="0" bIns="0" rtlCol="0">
            <a:spAutoFit/>
          </a:bodyPr>
          <a:lstStyle/>
          <a:p>
            <a:pPr marL="12700">
              <a:lnSpc>
                <a:spcPts val="2835"/>
              </a:lnSpc>
            </a:pPr>
            <a:r>
              <a:rPr sz="2400" b="1" dirty="0">
                <a:solidFill>
                  <a:srgbClr val="C0504D"/>
                </a:solidFill>
                <a:latin typeface="宋体" panose="02010600030101010101" pitchFamily="2" charset="-122"/>
                <a:cs typeface="宋体" panose="02010600030101010101" pitchFamily="2" charset="-122"/>
              </a:rPr>
              <a:t>第二十四</a:t>
            </a:r>
            <a:r>
              <a:rPr sz="2400" b="1" spc="-10" dirty="0">
                <a:solidFill>
                  <a:srgbClr val="C0504D"/>
                </a:solidFill>
                <a:latin typeface="宋体" panose="02010600030101010101" pitchFamily="2" charset="-122"/>
                <a:cs typeface="宋体" panose="02010600030101010101" pitchFamily="2" charset="-122"/>
              </a:rPr>
              <a:t>条</a:t>
            </a:r>
            <a:endParaRPr sz="2400">
              <a:latin typeface="宋体" panose="02010600030101010101" pitchFamily="2" charset="-122"/>
              <a:cs typeface="宋体" panose="02010600030101010101" pitchFamily="2" charset="-122"/>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77</a:t>
            </a:fld>
            <a:endParaRPr spc="-5" dirty="0">
              <a:solidFill>
                <a:srgbClr val="FFFF00"/>
              </a:solidFill>
            </a:endParaRPr>
          </a:p>
        </p:txBody>
      </p:sp>
      <p:sp>
        <p:nvSpPr>
          <p:cNvPr id="3" name="object 3"/>
          <p:cNvSpPr txBox="1"/>
          <p:nvPr/>
        </p:nvSpPr>
        <p:spPr>
          <a:xfrm>
            <a:off x="2167953" y="1479892"/>
            <a:ext cx="4615180" cy="330200"/>
          </a:xfrm>
          <a:prstGeom prst="rect">
            <a:avLst/>
          </a:prstGeom>
        </p:spPr>
        <p:txBody>
          <a:bodyPr vert="horz" wrap="square" lIns="0" tIns="0" rIns="0" bIns="0" rtlCol="0">
            <a:spAutoFit/>
          </a:bodyPr>
          <a:lstStyle/>
          <a:p>
            <a:pPr marL="12700">
              <a:lnSpc>
                <a:spcPts val="2835"/>
              </a:lnSpc>
            </a:pPr>
            <a:r>
              <a:rPr sz="2400" b="1" dirty="0">
                <a:latin typeface="宋体" panose="02010600030101010101" pitchFamily="2" charset="-122"/>
                <a:cs typeface="宋体" panose="02010600030101010101" pitchFamily="2" charset="-122"/>
              </a:rPr>
              <a:t>企业负责人和管理人员资质与培</a:t>
            </a:r>
            <a:r>
              <a:rPr sz="2400" b="1" spc="-10" dirty="0">
                <a:latin typeface="宋体" panose="02010600030101010101" pitchFamily="2" charset="-122"/>
                <a:cs typeface="宋体" panose="02010600030101010101" pitchFamily="2" charset="-122"/>
              </a:rPr>
              <a:t>训</a:t>
            </a:r>
            <a:endParaRPr sz="2400">
              <a:latin typeface="宋体" panose="02010600030101010101" pitchFamily="2" charset="-122"/>
              <a:cs typeface="宋体" panose="02010600030101010101" pitchFamily="2" charset="-122"/>
            </a:endParaRPr>
          </a:p>
        </p:txBody>
      </p:sp>
      <p:sp>
        <p:nvSpPr>
          <p:cNvPr id="4" name="object 4"/>
          <p:cNvSpPr txBox="1"/>
          <p:nvPr/>
        </p:nvSpPr>
        <p:spPr>
          <a:xfrm>
            <a:off x="330263" y="2211412"/>
            <a:ext cx="8434070" cy="3622040"/>
          </a:xfrm>
          <a:prstGeom prst="rect">
            <a:avLst/>
          </a:prstGeom>
        </p:spPr>
        <p:txBody>
          <a:bodyPr vert="horz" wrap="square" lIns="0" tIns="0" rIns="0" bIns="0" rtlCol="0">
            <a:spAutoFit/>
          </a:bodyPr>
          <a:lstStyle/>
          <a:p>
            <a:pPr marL="12700">
              <a:lnSpc>
                <a:spcPct val="100000"/>
              </a:lnSpc>
            </a:pPr>
            <a:r>
              <a:rPr sz="2400" b="1" dirty="0">
                <a:latin typeface="宋体" panose="02010600030101010101" pitchFamily="2" charset="-122"/>
                <a:cs typeface="宋体" panose="02010600030101010101" pitchFamily="2" charset="-122"/>
              </a:rPr>
              <a:t>相应的知识与能力（一般要求</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marR="151130">
              <a:lnSpc>
                <a:spcPct val="150000"/>
              </a:lnSpc>
              <a:spcBef>
                <a:spcPts val="1440"/>
              </a:spcBef>
            </a:pPr>
            <a:r>
              <a:rPr sz="2400" b="1" dirty="0">
                <a:solidFill>
                  <a:srgbClr val="C0504D"/>
                </a:solidFill>
                <a:latin typeface="宋体" panose="02010600030101010101" pitchFamily="2" charset="-122"/>
                <a:cs typeface="宋体" panose="02010600030101010101" pitchFamily="2" charset="-122"/>
              </a:rPr>
              <a:t>危险物品生产经营储存、矿山、</a:t>
            </a:r>
            <a:r>
              <a:rPr sz="2400" b="1" dirty="0">
                <a:solidFill>
                  <a:srgbClr val="FF0000"/>
                </a:solidFill>
                <a:latin typeface="宋体" panose="02010600030101010101" pitchFamily="2" charset="-122"/>
                <a:cs typeface="宋体" panose="02010600030101010101" pitchFamily="2" charset="-122"/>
              </a:rPr>
              <a:t>金属冶炼、</a:t>
            </a:r>
            <a:r>
              <a:rPr sz="2400" b="1" dirty="0">
                <a:solidFill>
                  <a:srgbClr val="C0504D"/>
                </a:solidFill>
                <a:latin typeface="宋体" panose="02010600030101010101" pitchFamily="2" charset="-122"/>
                <a:cs typeface="宋体" panose="02010600030101010101" pitchFamily="2" charset="-122"/>
              </a:rPr>
              <a:t>建筑施工、</a:t>
            </a:r>
            <a:r>
              <a:rPr sz="2400" b="1" dirty="0">
                <a:solidFill>
                  <a:srgbClr val="FF0000"/>
                </a:solidFill>
                <a:latin typeface="宋体" panose="02010600030101010101" pitchFamily="2" charset="-122"/>
                <a:cs typeface="宋体" panose="02010600030101010101" pitchFamily="2" charset="-122"/>
              </a:rPr>
              <a:t>道路</a:t>
            </a:r>
            <a:r>
              <a:rPr sz="2400" b="1" spc="-10" dirty="0">
                <a:solidFill>
                  <a:srgbClr val="FF0000"/>
                </a:solidFill>
                <a:latin typeface="宋体" panose="02010600030101010101" pitchFamily="2" charset="-122"/>
                <a:cs typeface="宋体" panose="02010600030101010101" pitchFamily="2" charset="-122"/>
              </a:rPr>
              <a:t>运</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输</a:t>
            </a:r>
            <a:r>
              <a:rPr sz="2400" b="1" dirty="0">
                <a:latin typeface="宋体" panose="02010600030101010101" pitchFamily="2" charset="-122"/>
                <a:cs typeface="宋体" panose="02010600030101010101" pitchFamily="2" charset="-122"/>
              </a:rPr>
              <a:t>由主管部门考核合格</a:t>
            </a:r>
            <a:r>
              <a:rPr sz="2400" b="1" dirty="0">
                <a:solidFill>
                  <a:srgbClr val="C0504D"/>
                </a:solidFill>
                <a:latin typeface="宋体" panose="02010600030101010101" pitchFamily="2" charset="-122"/>
                <a:cs typeface="宋体" panose="02010600030101010101" pitchFamily="2" charset="-122"/>
              </a:rPr>
              <a:t>（</a:t>
            </a:r>
            <a:r>
              <a:rPr sz="2400" b="1" dirty="0">
                <a:solidFill>
                  <a:srgbClr val="FF0000"/>
                </a:solidFill>
                <a:latin typeface="宋体" panose="02010600030101010101" pitchFamily="2" charset="-122"/>
                <a:cs typeface="宋体" panose="02010600030101010101" pitchFamily="2" charset="-122"/>
              </a:rPr>
              <a:t>先岗后证</a:t>
            </a:r>
            <a:r>
              <a:rPr sz="2400" b="1" dirty="0">
                <a:solidFill>
                  <a:srgbClr val="C0504D"/>
                </a:solidFill>
                <a:latin typeface="宋体" panose="02010600030101010101" pitchFamily="2" charset="-122"/>
                <a:cs typeface="宋体" panose="02010600030101010101" pitchFamily="2" charset="-122"/>
              </a:rPr>
              <a:t>）</a:t>
            </a:r>
            <a:r>
              <a:rPr sz="2400" b="1" dirty="0">
                <a:solidFill>
                  <a:srgbClr val="FF0000"/>
                </a:solidFill>
                <a:latin typeface="宋体" panose="02010600030101010101" pitchFamily="2" charset="-122"/>
                <a:cs typeface="宋体" panose="02010600030101010101" pitchFamily="2" charset="-122"/>
              </a:rPr>
              <a:t>并配备注册安全工程师</a:t>
            </a:r>
            <a:r>
              <a:rPr sz="2400" b="1" spc="-10" dirty="0">
                <a:solidFill>
                  <a:srgbClr val="C0504D"/>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a:lnSpc>
                <a:spcPct val="100000"/>
              </a:lnSpc>
              <a:spcBef>
                <a:spcPts val="5"/>
              </a:spcBef>
            </a:pPr>
            <a:endParaRPr sz="2500">
              <a:latin typeface="Times New Roman" panose="02020603050405020304"/>
              <a:cs typeface="Times New Roman" panose="02020603050405020304"/>
            </a:endParaRPr>
          </a:p>
          <a:p>
            <a:pPr marL="12700">
              <a:lnSpc>
                <a:spcPct val="100000"/>
              </a:lnSpc>
            </a:pPr>
            <a:r>
              <a:rPr sz="2400" b="1" dirty="0">
                <a:solidFill>
                  <a:srgbClr val="FF0000"/>
                </a:solidFill>
                <a:latin typeface="宋体" panose="02010600030101010101" pitchFamily="2" charset="-122"/>
                <a:cs typeface="宋体" panose="02010600030101010101" pitchFamily="2" charset="-122"/>
              </a:rPr>
              <a:t>鼓励其它企业配备注册安全工程师（省</a:t>
            </a:r>
            <a:r>
              <a:rPr sz="2400" dirty="0">
                <a:latin typeface="宋体" panose="02010600030101010101" pitchFamily="2" charset="-122"/>
                <a:cs typeface="宋体" panose="02010600030101010101" pitchFamily="2" charset="-122"/>
              </a:rPr>
              <a:t>260号令）</a:t>
            </a:r>
            <a:endParaRPr sz="2400">
              <a:latin typeface="宋体" panose="02010600030101010101" pitchFamily="2" charset="-122"/>
              <a:cs typeface="宋体" panose="02010600030101010101" pitchFamily="2" charset="-122"/>
            </a:endParaRPr>
          </a:p>
          <a:p>
            <a:pPr marL="12700" marR="5080" indent="153670">
              <a:lnSpc>
                <a:spcPct val="150000"/>
              </a:lnSpc>
              <a:spcBef>
                <a:spcPts val="1440"/>
              </a:spcBef>
            </a:pPr>
            <a:r>
              <a:rPr sz="2400" b="1" dirty="0">
                <a:solidFill>
                  <a:srgbClr val="FF0000"/>
                </a:solidFill>
                <a:latin typeface="宋体" panose="02010600030101010101" pitchFamily="2" charset="-122"/>
                <a:cs typeface="宋体" panose="02010600030101010101" pitchFamily="2" charset="-122"/>
              </a:rPr>
              <a:t>注册安全工程师</a:t>
            </a:r>
            <a:r>
              <a:rPr sz="2400" b="1" dirty="0">
                <a:latin typeface="宋体" panose="02010600030101010101" pitchFamily="2" charset="-122"/>
                <a:cs typeface="宋体" panose="02010600030101010101" pitchFamily="2" charset="-122"/>
              </a:rPr>
              <a:t>按专业分类管理，具体办法由</a:t>
            </a:r>
            <a:r>
              <a:rPr sz="2400" dirty="0">
                <a:latin typeface="宋体" panose="02010600030101010101" pitchFamily="2" charset="-122"/>
                <a:cs typeface="宋体" panose="02010600030101010101" pitchFamily="2" charset="-122"/>
              </a:rPr>
              <a:t>人力、安监部门 制定。</a:t>
            </a:r>
            <a:endParaRPr sz="2400">
              <a:latin typeface="宋体" panose="02010600030101010101" pitchFamily="2" charset="-122"/>
              <a:cs typeface="宋体" panose="02010600030101010101" pitchFamily="2" charset="-122"/>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816610">
              <a:lnSpc>
                <a:spcPct val="100000"/>
              </a:lnSpc>
            </a:pPr>
            <a:r>
              <a:rPr dirty="0"/>
              <a:t>（培训与资质认</a:t>
            </a:r>
            <a:r>
              <a:rPr spc="-15" dirty="0"/>
              <a:t>可</a:t>
            </a:r>
            <a:r>
              <a:rPr dirty="0"/>
              <a:t> </a:t>
            </a:r>
            <a:r>
              <a:rPr dirty="0">
                <a:latin typeface="Times New Roman" panose="02020603050405020304"/>
                <a:cs typeface="Times New Roman" panose="02020603050405020304"/>
              </a:rPr>
              <a:t>24-27</a:t>
            </a:r>
            <a:r>
              <a:rPr dirty="0"/>
              <a:t>条</a:t>
            </a:r>
            <a:r>
              <a:rPr spc="-15" dirty="0"/>
              <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816610">
              <a:lnSpc>
                <a:spcPct val="100000"/>
              </a:lnSpc>
            </a:pPr>
            <a:r>
              <a:rPr dirty="0"/>
              <a:t>（培训与资质认</a:t>
            </a:r>
            <a:r>
              <a:rPr spc="-15" dirty="0"/>
              <a:t>可</a:t>
            </a:r>
            <a:r>
              <a:rPr dirty="0"/>
              <a:t> </a:t>
            </a:r>
            <a:r>
              <a:rPr dirty="0">
                <a:latin typeface="Times New Roman" panose="02020603050405020304"/>
                <a:cs typeface="Times New Roman" panose="02020603050405020304"/>
              </a:rPr>
              <a:t>24-27</a:t>
            </a:r>
            <a:r>
              <a:rPr dirty="0"/>
              <a:t>条</a:t>
            </a:r>
            <a:r>
              <a:rPr spc="-15" dirty="0"/>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78</a:t>
            </a:fld>
            <a:endParaRPr spc="-5" dirty="0">
              <a:solidFill>
                <a:srgbClr val="FFFF00"/>
              </a:solidFill>
            </a:endParaRPr>
          </a:p>
        </p:txBody>
      </p:sp>
      <p:sp>
        <p:nvSpPr>
          <p:cNvPr id="3" name="object 3"/>
          <p:cNvSpPr txBox="1"/>
          <p:nvPr/>
        </p:nvSpPr>
        <p:spPr>
          <a:xfrm>
            <a:off x="78739" y="1400423"/>
            <a:ext cx="8025765" cy="4255135"/>
          </a:xfrm>
          <a:prstGeom prst="rect">
            <a:avLst/>
          </a:prstGeom>
        </p:spPr>
        <p:txBody>
          <a:bodyPr vert="horz" wrap="square" lIns="0" tIns="0" rIns="0" bIns="0" rtlCol="0">
            <a:spAutoFit/>
          </a:bodyPr>
          <a:lstStyle/>
          <a:p>
            <a:pPr marL="12700">
              <a:lnSpc>
                <a:spcPct val="100000"/>
              </a:lnSpc>
              <a:tabLst>
                <a:tab pos="354965" algn="l"/>
              </a:tabLst>
            </a:pPr>
            <a:r>
              <a:rPr sz="2000" dirty="0">
                <a:solidFill>
                  <a:srgbClr val="C0504D"/>
                </a:solidFill>
                <a:latin typeface="Arial" panose="020B0604020202020204"/>
                <a:cs typeface="Arial" panose="020B0604020202020204"/>
              </a:rPr>
              <a:t>•	</a:t>
            </a:r>
            <a:r>
              <a:rPr sz="2000" b="1" dirty="0">
                <a:solidFill>
                  <a:srgbClr val="C0504D"/>
                </a:solidFill>
                <a:latin typeface="宋体" panose="02010600030101010101" pitchFamily="2" charset="-122"/>
                <a:cs typeface="宋体" panose="02010600030101010101" pitchFamily="2" charset="-122"/>
              </a:rPr>
              <a:t>第二十五</a:t>
            </a:r>
            <a:r>
              <a:rPr sz="2000" b="1" spc="-5" dirty="0">
                <a:solidFill>
                  <a:srgbClr val="C0504D"/>
                </a:solidFill>
                <a:latin typeface="宋体" panose="02010600030101010101" pitchFamily="2" charset="-122"/>
                <a:cs typeface="宋体" panose="02010600030101010101" pitchFamily="2" charset="-122"/>
              </a:rPr>
              <a:t>条</a:t>
            </a:r>
            <a:r>
              <a:rPr sz="2000" b="1" spc="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从业人员上岗安全培训（三级教育</a:t>
            </a:r>
            <a:r>
              <a:rPr sz="2000" b="1" spc="-5" dirty="0">
                <a:solidFill>
                  <a:srgbClr val="C0504D"/>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55600" marR="5080" indent="-342900">
              <a:lnSpc>
                <a:spcPct val="150000"/>
              </a:lnSpc>
              <a:spcBef>
                <a:spcPts val="480"/>
              </a:spcBef>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派遣劳动者</a:t>
            </a:r>
            <a:r>
              <a:rPr sz="2000" b="1" dirty="0">
                <a:latin typeface="宋体" panose="02010600030101010101" pitchFamily="2" charset="-122"/>
                <a:cs typeface="宋体" panose="02010600030101010101" pitchFamily="2" charset="-122"/>
              </a:rPr>
              <a:t>：纳入从业人员统一管理，进行岗位安全操作规程和安</a:t>
            </a:r>
            <a:r>
              <a:rPr sz="2000" b="1" spc="-5" dirty="0">
                <a:latin typeface="宋体" panose="02010600030101010101" pitchFamily="2" charset="-122"/>
                <a:cs typeface="宋体" panose="02010600030101010101" pitchFamily="2" charset="-122"/>
              </a:rPr>
              <a:t>全 </a:t>
            </a:r>
            <a:r>
              <a:rPr sz="2000" b="1" dirty="0">
                <a:latin typeface="宋体" panose="02010600030101010101" pitchFamily="2" charset="-122"/>
                <a:cs typeface="宋体" panose="02010600030101010101" pitchFamily="2" charset="-122"/>
              </a:rPr>
              <a:t>操作技能的教育培训。劳务派遣单位应进行必要的教育和培训</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55600" marR="5080" indent="-342900">
              <a:lnSpc>
                <a:spcPct val="150000"/>
              </a:lnSpc>
              <a:spcBef>
                <a:spcPts val="480"/>
              </a:spcBef>
              <a:tabLst>
                <a:tab pos="354965" algn="l"/>
              </a:tabLst>
            </a:pPr>
            <a:r>
              <a:rPr sz="2000" dirty="0">
                <a:solidFill>
                  <a:srgbClr val="FF0000"/>
                </a:solidFill>
                <a:latin typeface="Arial" panose="020B0604020202020204"/>
                <a:cs typeface="Arial" panose="020B0604020202020204"/>
              </a:rPr>
              <a:t>•	</a:t>
            </a:r>
            <a:r>
              <a:rPr sz="2000" b="1" dirty="0">
                <a:solidFill>
                  <a:srgbClr val="FF0000"/>
                </a:solidFill>
                <a:latin typeface="宋体" panose="02010600030101010101" pitchFamily="2" charset="-122"/>
                <a:cs typeface="宋体" panose="02010600030101010101" pitchFamily="2" charset="-122"/>
              </a:rPr>
              <a:t>学生实习</a:t>
            </a:r>
            <a:r>
              <a:rPr sz="2000" b="1" dirty="0">
                <a:latin typeface="宋体" panose="02010600030101010101" pitchFamily="2" charset="-122"/>
                <a:cs typeface="宋体" panose="02010600030101010101" pitchFamily="2" charset="-122"/>
              </a:rPr>
              <a:t>：进行相应的安全生产教育和培训，提供劳动防护用品。</a:t>
            </a:r>
            <a:r>
              <a:rPr sz="2000" b="1" spc="-5" dirty="0">
                <a:latin typeface="宋体" panose="02010600030101010101" pitchFamily="2" charset="-122"/>
                <a:cs typeface="宋体" panose="02010600030101010101" pitchFamily="2" charset="-122"/>
              </a:rPr>
              <a:t>学 </a:t>
            </a:r>
            <a:r>
              <a:rPr sz="2000" b="1" dirty="0">
                <a:latin typeface="宋体" panose="02010600030101010101" pitchFamily="2" charset="-122"/>
                <a:cs typeface="宋体" panose="02010600030101010101" pitchFamily="2" charset="-122"/>
              </a:rPr>
              <a:t>校协助进行教育和培训</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55600" marR="41910" indent="-342900">
              <a:lnSpc>
                <a:spcPct val="150000"/>
              </a:lnSpc>
              <a:spcBef>
                <a:spcPts val="480"/>
              </a:spcBef>
              <a:tabLst>
                <a:tab pos="354965" algn="l"/>
              </a:tabLst>
            </a:pPr>
            <a:r>
              <a:rPr sz="2000" dirty="0">
                <a:solidFill>
                  <a:srgbClr val="FF0000"/>
                </a:solidFill>
                <a:latin typeface="Arial" panose="020B0604020202020204"/>
                <a:cs typeface="Arial" panose="020B0604020202020204"/>
              </a:rPr>
              <a:t>•	</a:t>
            </a:r>
            <a:r>
              <a:rPr sz="2000" dirty="0">
                <a:solidFill>
                  <a:srgbClr val="FF0000"/>
                </a:solidFill>
                <a:latin typeface="宋体" panose="02010600030101010101" pitchFamily="2" charset="-122"/>
                <a:cs typeface="宋体" panose="02010600030101010101" pitchFamily="2" charset="-122"/>
              </a:rPr>
              <a:t>建立安全生产教育和培训档案</a:t>
            </a:r>
            <a:r>
              <a:rPr sz="2000" dirty="0">
                <a:latin typeface="宋体" panose="02010600030101010101" pitchFamily="2" charset="-122"/>
                <a:cs typeface="宋体" panose="02010600030101010101" pitchFamily="2" charset="-122"/>
              </a:rPr>
              <a:t>。记录教育和培训的时间、内容、参</a:t>
            </a:r>
            <a:r>
              <a:rPr sz="2000" spc="5" dirty="0">
                <a:latin typeface="宋体" panose="02010600030101010101" pitchFamily="2" charset="-122"/>
                <a:cs typeface="宋体" panose="02010600030101010101" pitchFamily="2" charset="-122"/>
              </a:rPr>
              <a:t>加</a:t>
            </a:r>
            <a:r>
              <a:rPr sz="2000" dirty="0">
                <a:latin typeface="宋体" panose="02010600030101010101" pitchFamily="2" charset="-122"/>
                <a:cs typeface="宋体" panose="02010600030101010101" pitchFamily="2" charset="-122"/>
              </a:rPr>
              <a:t> 人员及考核结果</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680"/>
              </a:spcBef>
              <a:tabLst>
                <a:tab pos="354965" algn="l"/>
              </a:tabLst>
            </a:pPr>
            <a:r>
              <a:rPr sz="2000" dirty="0">
                <a:solidFill>
                  <a:srgbClr val="C0504D"/>
                </a:solidFill>
                <a:latin typeface="Arial" panose="020B0604020202020204"/>
                <a:cs typeface="Arial" panose="020B0604020202020204"/>
              </a:rPr>
              <a:t>•	</a:t>
            </a:r>
            <a:r>
              <a:rPr sz="2000" b="1" dirty="0">
                <a:solidFill>
                  <a:srgbClr val="C0504D"/>
                </a:solidFill>
                <a:latin typeface="宋体" panose="02010600030101010101" pitchFamily="2" charset="-122"/>
                <a:cs typeface="宋体" panose="02010600030101010101" pitchFamily="2" charset="-122"/>
              </a:rPr>
              <a:t>第二十六</a:t>
            </a:r>
            <a:r>
              <a:rPr sz="2000" b="1" spc="-5" dirty="0">
                <a:solidFill>
                  <a:srgbClr val="C0504D"/>
                </a:solidFill>
                <a:latin typeface="宋体" panose="02010600030101010101" pitchFamily="2" charset="-122"/>
                <a:cs typeface="宋体" panose="02010600030101010101" pitchFamily="2" charset="-122"/>
              </a:rPr>
              <a:t>条</a:t>
            </a:r>
            <a:r>
              <a:rPr sz="2000" b="1" spc="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新工艺、新技术、新材料、新设备（四新）专门培</a:t>
            </a:r>
            <a:r>
              <a:rPr sz="2000" b="1" spc="-5" dirty="0">
                <a:solidFill>
                  <a:srgbClr val="C0504D"/>
                </a:solidFill>
                <a:latin typeface="宋体" panose="02010600030101010101" pitchFamily="2" charset="-122"/>
                <a:cs typeface="宋体" panose="02010600030101010101" pitchFamily="2" charset="-122"/>
              </a:rPr>
              <a:t>训</a:t>
            </a:r>
            <a:endParaRPr sz="2000">
              <a:latin typeface="宋体" panose="02010600030101010101" pitchFamily="2" charset="-122"/>
              <a:cs typeface="宋体" panose="02010600030101010101" pitchFamily="2" charset="-122"/>
            </a:endParaRPr>
          </a:p>
          <a:p>
            <a:pPr marL="12700">
              <a:lnSpc>
                <a:spcPct val="100000"/>
              </a:lnSpc>
              <a:spcBef>
                <a:spcPts val="1680"/>
              </a:spcBef>
              <a:tabLst>
                <a:tab pos="354965" algn="l"/>
              </a:tabLst>
            </a:pPr>
            <a:r>
              <a:rPr sz="2000" dirty="0">
                <a:solidFill>
                  <a:srgbClr val="C0504D"/>
                </a:solidFill>
                <a:latin typeface="Arial" panose="020B0604020202020204"/>
                <a:cs typeface="Arial" panose="020B0604020202020204"/>
              </a:rPr>
              <a:t>•	</a:t>
            </a:r>
            <a:r>
              <a:rPr sz="2000" b="1" dirty="0">
                <a:solidFill>
                  <a:srgbClr val="C0504D"/>
                </a:solidFill>
                <a:latin typeface="宋体" panose="02010600030101010101" pitchFamily="2" charset="-122"/>
                <a:cs typeface="宋体" panose="02010600030101010101" pitchFamily="2" charset="-122"/>
              </a:rPr>
              <a:t>第二十七</a:t>
            </a:r>
            <a:r>
              <a:rPr sz="2000" b="1" spc="-5" dirty="0">
                <a:solidFill>
                  <a:srgbClr val="C0504D"/>
                </a:solidFill>
                <a:latin typeface="宋体" panose="02010600030101010101" pitchFamily="2" charset="-122"/>
                <a:cs typeface="宋体" panose="02010600030101010101" pitchFamily="2" charset="-122"/>
              </a:rPr>
              <a:t>条</a:t>
            </a:r>
            <a:r>
              <a:rPr sz="2000" b="1" spc="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特种作业人员培训，</a:t>
            </a:r>
            <a:r>
              <a:rPr sz="2000" b="1" dirty="0">
                <a:solidFill>
                  <a:srgbClr val="FF0000"/>
                </a:solidFill>
                <a:latin typeface="宋体" panose="02010600030101010101" pitchFamily="2" charset="-122"/>
                <a:cs typeface="宋体" panose="02010600030101010101" pitchFamily="2" charset="-122"/>
              </a:rPr>
              <a:t>取得相应资</a:t>
            </a:r>
            <a:r>
              <a:rPr sz="2000" b="1" spc="-5" dirty="0">
                <a:solidFill>
                  <a:srgbClr val="FF0000"/>
                </a:solidFill>
                <a:latin typeface="宋体" panose="02010600030101010101" pitchFamily="2" charset="-122"/>
                <a:cs typeface="宋体" panose="02010600030101010101" pitchFamily="2" charset="-122"/>
              </a:rPr>
              <a:t>格</a:t>
            </a:r>
            <a:endParaRPr sz="2000">
              <a:latin typeface="宋体" panose="02010600030101010101" pitchFamily="2" charset="-122"/>
              <a:cs typeface="宋体" panose="02010600030101010101"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816610">
              <a:lnSpc>
                <a:spcPct val="100000"/>
              </a:lnSpc>
            </a:pPr>
            <a:r>
              <a:rPr dirty="0"/>
              <a:t>（培训与资质认</a:t>
            </a:r>
            <a:r>
              <a:rPr spc="-15" dirty="0"/>
              <a:t>可</a:t>
            </a:r>
            <a:r>
              <a:rPr dirty="0"/>
              <a:t> </a:t>
            </a:r>
            <a:r>
              <a:rPr dirty="0">
                <a:latin typeface="Times New Roman" panose="02020603050405020304"/>
                <a:cs typeface="Times New Roman" panose="02020603050405020304"/>
              </a:rPr>
              <a:t>24-27</a:t>
            </a:r>
            <a:r>
              <a:rPr dirty="0"/>
              <a:t>条</a:t>
            </a:r>
            <a:r>
              <a:rPr spc="-15" dirty="0"/>
              <a:t>）</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79</a:t>
            </a:fld>
            <a:endParaRPr spc="-5" dirty="0">
              <a:solidFill>
                <a:srgbClr val="FFFF00"/>
              </a:solidFill>
            </a:endParaRPr>
          </a:p>
        </p:txBody>
      </p:sp>
      <p:sp>
        <p:nvSpPr>
          <p:cNvPr id="3" name="object 3"/>
          <p:cNvSpPr txBox="1">
            <a:spLocks noGrp="1"/>
          </p:cNvSpPr>
          <p:nvPr>
            <p:ph sz="half" idx="2"/>
          </p:nvPr>
        </p:nvSpPr>
        <p:spPr>
          <a:prstGeom prst="rect">
            <a:avLst/>
          </a:prstGeom>
        </p:spPr>
        <p:txBody>
          <a:bodyPr vert="horz" wrap="square" lIns="0" tIns="0" rIns="0" bIns="0" rtlCol="0">
            <a:spAutoFit/>
          </a:bodyPr>
          <a:lstStyle/>
          <a:p>
            <a:pPr marL="355600" marR="5080" indent="-342900">
              <a:lnSpc>
                <a:spcPct val="80000"/>
              </a:lnSpc>
              <a:tabLst>
                <a:tab pos="354965" algn="l"/>
              </a:tabLst>
            </a:pPr>
            <a:r>
              <a:rPr b="0" dirty="0">
                <a:latin typeface="Arial" panose="020B0604020202020204"/>
                <a:cs typeface="Arial" panose="020B0604020202020204"/>
              </a:rPr>
              <a:t>•	</a:t>
            </a:r>
            <a:r>
              <a:rPr dirty="0"/>
              <a:t>总局30号令规定的特种</a:t>
            </a:r>
            <a:r>
              <a:rPr spc="-10" dirty="0"/>
              <a:t>作</a:t>
            </a:r>
            <a:r>
              <a:rPr spc="-5" dirty="0"/>
              <a:t> </a:t>
            </a:r>
            <a:r>
              <a:rPr dirty="0"/>
              <a:t>业目录:</a:t>
            </a:r>
            <a:r>
              <a:rPr dirty="0">
                <a:solidFill>
                  <a:srgbClr val="000000"/>
                </a:solidFill>
              </a:rPr>
              <a:t>11类52种</a:t>
            </a:r>
            <a:r>
              <a:rPr spc="-10" dirty="0">
                <a:solidFill>
                  <a:srgbClr val="000000"/>
                </a:solidFill>
              </a:rPr>
              <a:t>：</a:t>
            </a:r>
          </a:p>
          <a:p>
            <a:pPr marL="12700">
              <a:lnSpc>
                <a:spcPts val="2870"/>
              </a:lnSpc>
              <a:tabLst>
                <a:tab pos="508000" algn="l"/>
              </a:tabLst>
            </a:pPr>
            <a:r>
              <a:rPr b="0" dirty="0">
                <a:solidFill>
                  <a:srgbClr val="000000"/>
                </a:solidFill>
                <a:latin typeface="Arial" panose="020B0604020202020204"/>
                <a:cs typeface="Arial" panose="020B0604020202020204"/>
              </a:rPr>
              <a:t>•	</a:t>
            </a:r>
            <a:r>
              <a:rPr dirty="0">
                <a:solidFill>
                  <a:srgbClr val="000000"/>
                </a:solidFill>
              </a:rPr>
              <a:t>电工</a:t>
            </a:r>
            <a:r>
              <a:rPr spc="-10" dirty="0">
                <a:solidFill>
                  <a:srgbClr val="000000"/>
                </a:solidFill>
              </a:rPr>
              <a:t>3</a:t>
            </a:r>
          </a:p>
          <a:p>
            <a:pPr marL="12700">
              <a:lnSpc>
                <a:spcPts val="2875"/>
              </a:lnSpc>
              <a:tabLst>
                <a:tab pos="508000" algn="l"/>
              </a:tabLst>
            </a:pPr>
            <a:r>
              <a:rPr b="0" dirty="0">
                <a:solidFill>
                  <a:srgbClr val="000000"/>
                </a:solidFill>
                <a:latin typeface="Arial" panose="020B0604020202020204"/>
                <a:cs typeface="Arial" panose="020B0604020202020204"/>
              </a:rPr>
              <a:t>•	</a:t>
            </a:r>
            <a:r>
              <a:rPr dirty="0">
                <a:solidFill>
                  <a:srgbClr val="000000"/>
                </a:solidFill>
              </a:rPr>
              <a:t>焊接与热切割作业</a:t>
            </a:r>
            <a:r>
              <a:rPr spc="-10" dirty="0">
                <a:solidFill>
                  <a:srgbClr val="000000"/>
                </a:solidFill>
              </a:rPr>
              <a:t>3</a:t>
            </a:r>
          </a:p>
          <a:p>
            <a:pPr marL="12700">
              <a:lnSpc>
                <a:spcPts val="2875"/>
              </a:lnSpc>
              <a:tabLst>
                <a:tab pos="508000" algn="l"/>
              </a:tabLst>
            </a:pPr>
            <a:r>
              <a:rPr b="0" dirty="0">
                <a:solidFill>
                  <a:srgbClr val="000000"/>
                </a:solidFill>
                <a:latin typeface="Arial" panose="020B0604020202020204"/>
                <a:cs typeface="Arial" panose="020B0604020202020204"/>
              </a:rPr>
              <a:t>•	</a:t>
            </a:r>
            <a:r>
              <a:rPr dirty="0">
                <a:solidFill>
                  <a:srgbClr val="000000"/>
                </a:solidFill>
              </a:rPr>
              <a:t>制冷与空调作业</a:t>
            </a:r>
            <a:r>
              <a:rPr spc="-10" dirty="0">
                <a:solidFill>
                  <a:srgbClr val="000000"/>
                </a:solidFill>
              </a:rPr>
              <a:t>2</a:t>
            </a:r>
          </a:p>
          <a:p>
            <a:pPr marL="12700">
              <a:lnSpc>
                <a:spcPts val="2875"/>
              </a:lnSpc>
              <a:tabLst>
                <a:tab pos="508000" algn="l"/>
              </a:tabLst>
            </a:pPr>
            <a:r>
              <a:rPr b="0" dirty="0">
                <a:solidFill>
                  <a:srgbClr val="000000"/>
                </a:solidFill>
                <a:latin typeface="Arial" panose="020B0604020202020204"/>
                <a:cs typeface="Arial" panose="020B0604020202020204"/>
              </a:rPr>
              <a:t>•	</a:t>
            </a:r>
            <a:r>
              <a:rPr dirty="0">
                <a:solidFill>
                  <a:srgbClr val="000000"/>
                </a:solidFill>
              </a:rPr>
              <a:t>高处作业</a:t>
            </a:r>
            <a:r>
              <a:rPr spc="-10" dirty="0">
                <a:solidFill>
                  <a:srgbClr val="000000"/>
                </a:solidFill>
              </a:rPr>
              <a:t>2</a:t>
            </a:r>
          </a:p>
          <a:p>
            <a:pPr marL="12700">
              <a:lnSpc>
                <a:spcPts val="2875"/>
              </a:lnSpc>
              <a:tabLst>
                <a:tab pos="508000" algn="l"/>
              </a:tabLst>
            </a:pPr>
            <a:r>
              <a:rPr b="0" dirty="0">
                <a:solidFill>
                  <a:srgbClr val="000000"/>
                </a:solidFill>
                <a:latin typeface="Arial" panose="020B0604020202020204"/>
                <a:cs typeface="Arial" panose="020B0604020202020204"/>
              </a:rPr>
              <a:t>•	</a:t>
            </a:r>
            <a:r>
              <a:rPr dirty="0">
                <a:solidFill>
                  <a:srgbClr val="000000"/>
                </a:solidFill>
              </a:rPr>
              <a:t>煤矿安全作业1</a:t>
            </a:r>
            <a:r>
              <a:rPr spc="-10" dirty="0">
                <a:solidFill>
                  <a:srgbClr val="000000"/>
                </a:solidFill>
              </a:rPr>
              <a:t>0</a:t>
            </a:r>
          </a:p>
          <a:p>
            <a:pPr marL="12700">
              <a:lnSpc>
                <a:spcPts val="2875"/>
              </a:lnSpc>
              <a:tabLst>
                <a:tab pos="508000" algn="l"/>
              </a:tabLst>
            </a:pPr>
            <a:r>
              <a:rPr b="0" dirty="0">
                <a:solidFill>
                  <a:srgbClr val="000000"/>
                </a:solidFill>
                <a:latin typeface="Arial" panose="020B0604020202020204"/>
                <a:cs typeface="Arial" panose="020B0604020202020204"/>
              </a:rPr>
              <a:t>•	</a:t>
            </a:r>
            <a:r>
              <a:rPr dirty="0">
                <a:solidFill>
                  <a:srgbClr val="000000"/>
                </a:solidFill>
              </a:rPr>
              <a:t>非煤矿山安全作业</a:t>
            </a:r>
            <a:r>
              <a:rPr spc="-10" dirty="0">
                <a:solidFill>
                  <a:srgbClr val="000000"/>
                </a:solidFill>
              </a:rPr>
              <a:t>8</a:t>
            </a:r>
          </a:p>
          <a:p>
            <a:pPr marL="12700">
              <a:lnSpc>
                <a:spcPts val="2875"/>
              </a:lnSpc>
              <a:tabLst>
                <a:tab pos="508000" algn="l"/>
              </a:tabLst>
            </a:pPr>
            <a:r>
              <a:rPr b="0" dirty="0">
                <a:solidFill>
                  <a:srgbClr val="000000"/>
                </a:solidFill>
                <a:latin typeface="Arial" panose="020B0604020202020204"/>
                <a:cs typeface="Arial" panose="020B0604020202020204"/>
              </a:rPr>
              <a:t>•	</a:t>
            </a:r>
            <a:r>
              <a:rPr dirty="0">
                <a:solidFill>
                  <a:srgbClr val="000000"/>
                </a:solidFill>
              </a:rPr>
              <a:t>石油天然气安全作</a:t>
            </a:r>
            <a:r>
              <a:rPr spc="-10" dirty="0">
                <a:solidFill>
                  <a:srgbClr val="000000"/>
                </a:solidFill>
              </a:rPr>
              <a:t>业</a:t>
            </a:r>
          </a:p>
          <a:p>
            <a:pPr marL="12700">
              <a:lnSpc>
                <a:spcPts val="2875"/>
              </a:lnSpc>
              <a:tabLst>
                <a:tab pos="508000" algn="l"/>
              </a:tabLst>
            </a:pPr>
            <a:r>
              <a:rPr b="0" dirty="0">
                <a:solidFill>
                  <a:srgbClr val="000000"/>
                </a:solidFill>
                <a:latin typeface="Arial" panose="020B0604020202020204"/>
                <a:cs typeface="Arial" panose="020B0604020202020204"/>
              </a:rPr>
              <a:t>•	</a:t>
            </a:r>
            <a:r>
              <a:rPr dirty="0">
                <a:solidFill>
                  <a:srgbClr val="000000"/>
                </a:solidFill>
              </a:rPr>
              <a:t>冶金生产安全作</a:t>
            </a:r>
            <a:r>
              <a:rPr spc="-10" dirty="0">
                <a:solidFill>
                  <a:srgbClr val="000000"/>
                </a:solidFill>
              </a:rPr>
              <a:t>业</a:t>
            </a:r>
          </a:p>
          <a:p>
            <a:pPr marL="12700">
              <a:lnSpc>
                <a:spcPts val="2875"/>
              </a:lnSpc>
              <a:tabLst>
                <a:tab pos="508000" algn="l"/>
              </a:tabLst>
            </a:pPr>
            <a:r>
              <a:rPr b="0" dirty="0">
                <a:solidFill>
                  <a:srgbClr val="000000"/>
                </a:solidFill>
                <a:latin typeface="Arial" panose="020B0604020202020204"/>
                <a:cs typeface="Arial" panose="020B0604020202020204"/>
              </a:rPr>
              <a:t>•	</a:t>
            </a:r>
            <a:r>
              <a:rPr dirty="0">
                <a:solidFill>
                  <a:srgbClr val="000000"/>
                </a:solidFill>
              </a:rPr>
              <a:t>危险化学品安全作业1</a:t>
            </a:r>
            <a:r>
              <a:rPr spc="-10" dirty="0">
                <a:solidFill>
                  <a:srgbClr val="000000"/>
                </a:solidFill>
              </a:rPr>
              <a:t>6</a:t>
            </a:r>
          </a:p>
          <a:p>
            <a:pPr marL="12700">
              <a:lnSpc>
                <a:spcPts val="2875"/>
              </a:lnSpc>
              <a:tabLst>
                <a:tab pos="508000" algn="l"/>
              </a:tabLst>
            </a:pPr>
            <a:r>
              <a:rPr b="0" dirty="0">
                <a:solidFill>
                  <a:srgbClr val="000000"/>
                </a:solidFill>
                <a:latin typeface="Arial" panose="020B0604020202020204"/>
                <a:cs typeface="Arial" panose="020B0604020202020204"/>
              </a:rPr>
              <a:t>•	</a:t>
            </a:r>
            <a:r>
              <a:rPr dirty="0">
                <a:solidFill>
                  <a:srgbClr val="000000"/>
                </a:solidFill>
              </a:rPr>
              <a:t>烟花爆竹</a:t>
            </a:r>
            <a:r>
              <a:rPr spc="-10" dirty="0">
                <a:solidFill>
                  <a:srgbClr val="000000"/>
                </a:solidFill>
              </a:rPr>
              <a:t>5</a:t>
            </a:r>
          </a:p>
          <a:p>
            <a:pPr marL="12700">
              <a:lnSpc>
                <a:spcPts val="2875"/>
              </a:lnSpc>
              <a:tabLst>
                <a:tab pos="507365" algn="l"/>
              </a:tabLst>
            </a:pPr>
            <a:r>
              <a:rPr b="0" dirty="0">
                <a:solidFill>
                  <a:srgbClr val="000000"/>
                </a:solidFill>
                <a:latin typeface="Arial" panose="020B0604020202020204"/>
                <a:cs typeface="Arial" panose="020B0604020202020204"/>
              </a:rPr>
              <a:t>•	</a:t>
            </a:r>
            <a:r>
              <a:rPr b="0" dirty="0">
                <a:solidFill>
                  <a:srgbClr val="000000"/>
                </a:solidFill>
                <a:latin typeface="宋体" panose="02010600030101010101" pitchFamily="2" charset="-122"/>
                <a:cs typeface="宋体" panose="02010600030101010101" pitchFamily="2" charset="-122"/>
              </a:rPr>
              <a:t>其它</a:t>
            </a:r>
          </a:p>
        </p:txBody>
      </p:sp>
      <p:sp>
        <p:nvSpPr>
          <p:cNvPr id="4" name="object 4"/>
          <p:cNvSpPr txBox="1">
            <a:spLocks noGrp="1"/>
          </p:cNvSpPr>
          <p:nvPr>
            <p:ph sz="half" idx="3"/>
          </p:nvPr>
        </p:nvSpPr>
        <p:spPr>
          <a:prstGeom prst="rect">
            <a:avLst/>
          </a:prstGeom>
        </p:spPr>
        <p:txBody>
          <a:bodyPr vert="horz" wrap="square" lIns="0" tIns="0" rIns="0" bIns="0" rtlCol="0">
            <a:spAutoFit/>
          </a:bodyPr>
          <a:lstStyle/>
          <a:p>
            <a:pPr marL="355600" marR="311150" indent="-342900">
              <a:lnSpc>
                <a:spcPct val="120000"/>
              </a:lnSpc>
              <a:tabLst>
                <a:tab pos="354965" algn="l"/>
              </a:tabLst>
            </a:pPr>
            <a:r>
              <a:rPr b="0" dirty="0">
                <a:latin typeface="Arial" panose="020B0604020202020204"/>
                <a:cs typeface="Arial" panose="020B0604020202020204"/>
              </a:rPr>
              <a:t>•	</a:t>
            </a:r>
            <a:r>
              <a:rPr dirty="0"/>
              <a:t>特种作业操作证</a:t>
            </a:r>
            <a:r>
              <a:rPr dirty="0">
                <a:solidFill>
                  <a:srgbClr val="FF0000"/>
                </a:solidFill>
              </a:rPr>
              <a:t>有效期</a:t>
            </a:r>
            <a:r>
              <a:rPr spc="-10" dirty="0">
                <a:solidFill>
                  <a:srgbClr val="FF0000"/>
                </a:solidFill>
              </a:rPr>
              <a:t>为</a:t>
            </a:r>
            <a:r>
              <a:rPr spc="-5" dirty="0">
                <a:solidFill>
                  <a:srgbClr val="FF0000"/>
                </a:solidFill>
              </a:rPr>
              <a:t> </a:t>
            </a:r>
            <a:r>
              <a:rPr dirty="0">
                <a:solidFill>
                  <a:srgbClr val="FF0000"/>
                </a:solidFill>
              </a:rPr>
              <a:t>6年</a:t>
            </a:r>
            <a:r>
              <a:rPr dirty="0"/>
              <a:t>，在全国范围内有</a:t>
            </a:r>
            <a:r>
              <a:rPr spc="-10" dirty="0"/>
              <a:t>效</a:t>
            </a:r>
          </a:p>
          <a:p>
            <a:pPr marL="12700">
              <a:lnSpc>
                <a:spcPct val="100000"/>
              </a:lnSpc>
              <a:spcBef>
                <a:spcPts val="1150"/>
              </a:spcBef>
              <a:tabLst>
                <a:tab pos="354965" algn="l"/>
              </a:tabLst>
            </a:pPr>
            <a:r>
              <a:rPr b="0" dirty="0">
                <a:solidFill>
                  <a:srgbClr val="FF0000"/>
                </a:solidFill>
                <a:latin typeface="Arial" panose="020B0604020202020204"/>
                <a:cs typeface="Arial" panose="020B0604020202020204"/>
              </a:rPr>
              <a:t>•	</a:t>
            </a:r>
            <a:r>
              <a:rPr dirty="0">
                <a:solidFill>
                  <a:srgbClr val="FF0000"/>
                </a:solidFill>
              </a:rPr>
              <a:t>每3年复审1次</a:t>
            </a:r>
            <a:r>
              <a:rPr spc="-10" dirty="0">
                <a:solidFill>
                  <a:srgbClr val="FF0000"/>
                </a:solidFill>
              </a:rPr>
              <a:t>。</a:t>
            </a:r>
          </a:p>
          <a:p>
            <a:pPr marL="355600" marR="311150" indent="-342900">
              <a:lnSpc>
                <a:spcPct val="120000"/>
              </a:lnSpc>
              <a:spcBef>
                <a:spcPts val="570"/>
              </a:spcBef>
              <a:tabLst>
                <a:tab pos="354965" algn="l"/>
              </a:tabLst>
            </a:pPr>
            <a:r>
              <a:rPr b="0" dirty="0">
                <a:latin typeface="Arial" panose="020B0604020202020204"/>
                <a:cs typeface="Arial" panose="020B0604020202020204"/>
              </a:rPr>
              <a:t>•	</a:t>
            </a:r>
            <a:r>
              <a:rPr dirty="0"/>
              <a:t>特种作业操作证应当在</a:t>
            </a:r>
            <a:r>
              <a:rPr spc="-10" dirty="0"/>
              <a:t>期</a:t>
            </a:r>
            <a:r>
              <a:rPr spc="-5" dirty="0"/>
              <a:t> </a:t>
            </a:r>
            <a:r>
              <a:rPr dirty="0"/>
              <a:t>满前60日内提出</a:t>
            </a:r>
            <a:r>
              <a:rPr spc="-10" dirty="0"/>
              <a:t>。</a:t>
            </a:r>
          </a:p>
          <a:p>
            <a:pPr marL="355600" marR="5080" indent="-342900">
              <a:lnSpc>
                <a:spcPct val="120000"/>
              </a:lnSpc>
              <a:spcBef>
                <a:spcPts val="570"/>
              </a:spcBef>
              <a:tabLst>
                <a:tab pos="354965" algn="l"/>
              </a:tabLst>
            </a:pPr>
            <a:r>
              <a:rPr b="0" dirty="0">
                <a:latin typeface="Arial" panose="020B0604020202020204"/>
                <a:cs typeface="Arial" panose="020B0604020202020204"/>
              </a:rPr>
              <a:t>•	</a:t>
            </a:r>
            <a:r>
              <a:rPr dirty="0"/>
              <a:t>离开特种作业岗位6个</a:t>
            </a:r>
            <a:r>
              <a:rPr spc="-10" dirty="0"/>
              <a:t>月</a:t>
            </a:r>
            <a:r>
              <a:rPr spc="-5" dirty="0"/>
              <a:t> </a:t>
            </a:r>
            <a:r>
              <a:rPr dirty="0"/>
              <a:t>以上的特种作业人员，</a:t>
            </a:r>
            <a:r>
              <a:rPr spc="-10" dirty="0"/>
              <a:t>应</a:t>
            </a:r>
            <a:r>
              <a:rPr spc="-5" dirty="0"/>
              <a:t> </a:t>
            </a:r>
            <a:r>
              <a:rPr dirty="0"/>
              <a:t>当重新进行实际操作考试</a:t>
            </a:r>
            <a:r>
              <a:rPr spc="-10" dirty="0"/>
              <a:t>，</a:t>
            </a:r>
            <a:r>
              <a:rPr spc="-5" dirty="0"/>
              <a:t> </a:t>
            </a:r>
            <a:r>
              <a:rPr dirty="0"/>
              <a:t>合格后方可上岗作业</a:t>
            </a:r>
            <a:r>
              <a:rPr spc="-1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374650" marR="5080">
              <a:lnSpc>
                <a:spcPct val="150000"/>
              </a:lnSpc>
            </a:pPr>
            <a:r>
              <a:rPr sz="2000" b="0" dirty="0">
                <a:latin typeface="宋体" panose="02010600030101010101" pitchFamily="2" charset="-122"/>
                <a:cs typeface="宋体" panose="02010600030101010101" pitchFamily="2" charset="-122"/>
              </a:rPr>
              <a:t>生产经营单位要依法做好安全管理工作，切实保证本单位的安全生产。</a:t>
            </a:r>
            <a:r>
              <a:rPr sz="2000" b="0" spc="5" dirty="0">
                <a:latin typeface="宋体" panose="02010600030101010101" pitchFamily="2" charset="-122"/>
                <a:cs typeface="宋体" panose="02010600030101010101" pitchFamily="2" charset="-122"/>
              </a:rPr>
              <a:t>各</a:t>
            </a:r>
            <a:r>
              <a:rPr sz="2000" b="0" dirty="0">
                <a:latin typeface="宋体" panose="02010600030101010101" pitchFamily="2" charset="-122"/>
                <a:cs typeface="宋体" panose="02010600030101010101" pitchFamily="2" charset="-122"/>
              </a:rPr>
              <a:t> 类企业</a:t>
            </a:r>
            <a:r>
              <a:rPr sz="2000" b="0" spc="-5" dirty="0">
                <a:latin typeface="Calibri" panose="020F0502020204030204"/>
                <a:cs typeface="Calibri" panose="020F0502020204030204"/>
              </a:rPr>
              <a:t>(</a:t>
            </a:r>
            <a:r>
              <a:rPr sz="2000" b="0" dirty="0">
                <a:latin typeface="宋体" panose="02010600030101010101" pitchFamily="2" charset="-122"/>
                <a:cs typeface="宋体" panose="02010600030101010101" pitchFamily="2" charset="-122"/>
              </a:rPr>
              <a:t>包括经营单位</a:t>
            </a:r>
            <a:r>
              <a:rPr sz="2000" b="0" spc="-5" dirty="0">
                <a:latin typeface="Calibri" panose="020F0502020204030204"/>
                <a:cs typeface="Calibri" panose="020F0502020204030204"/>
              </a:rPr>
              <a:t>)</a:t>
            </a:r>
            <a:r>
              <a:rPr sz="2000" b="0" dirty="0">
                <a:latin typeface="宋体" panose="02010600030101010101" pitchFamily="2" charset="-122"/>
                <a:cs typeface="宋体" panose="02010600030101010101" pitchFamily="2" charset="-122"/>
              </a:rPr>
              <a:t>要建立健全安全生产责任制和各项规章制度，依</a:t>
            </a:r>
            <a:r>
              <a:rPr sz="2000" b="0" spc="5" dirty="0">
                <a:latin typeface="宋体" panose="02010600030101010101" pitchFamily="2" charset="-122"/>
                <a:cs typeface="宋体" panose="02010600030101010101" pitchFamily="2" charset="-122"/>
              </a:rPr>
              <a:t>法</a:t>
            </a:r>
            <a:r>
              <a:rPr sz="2000" b="0" dirty="0">
                <a:latin typeface="宋体" panose="02010600030101010101" pitchFamily="2" charset="-122"/>
                <a:cs typeface="宋体" panose="02010600030101010101" pitchFamily="2" charset="-122"/>
              </a:rPr>
              <a:t> 保障所需的安全投入，加强管理，做好基础工作，形成自我约束、不断</a:t>
            </a:r>
            <a:r>
              <a:rPr sz="2000" b="0" spc="5" dirty="0">
                <a:latin typeface="宋体" panose="02010600030101010101" pitchFamily="2" charset="-122"/>
                <a:cs typeface="宋体" panose="02010600030101010101" pitchFamily="2" charset="-122"/>
              </a:rPr>
              <a:t>完</a:t>
            </a:r>
            <a:r>
              <a:rPr sz="2000" b="0" dirty="0">
                <a:latin typeface="宋体" panose="02010600030101010101" pitchFamily="2" charset="-122"/>
                <a:cs typeface="宋体" panose="02010600030101010101" pitchFamily="2" charset="-122"/>
              </a:rPr>
              <a:t> 善的安全生产工作机制</a:t>
            </a:r>
            <a:r>
              <a:rPr sz="2000" b="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p:nvPr/>
        </p:nvSpPr>
        <p:spPr>
          <a:xfrm>
            <a:off x="6287490" y="4699127"/>
            <a:ext cx="1334858" cy="13335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542125" y="5059846"/>
            <a:ext cx="825500" cy="579755"/>
          </a:xfrm>
          <a:prstGeom prst="rect">
            <a:avLst/>
          </a:prstGeom>
        </p:spPr>
        <p:txBody>
          <a:bodyPr vert="horz" wrap="square" lIns="0" tIns="0" rIns="0" bIns="0" rtlCol="0">
            <a:spAutoFit/>
          </a:bodyPr>
          <a:lstStyle/>
          <a:p>
            <a:pPr marL="12700" marR="5080">
              <a:lnSpc>
                <a:spcPts val="2270"/>
              </a:lnSpc>
            </a:pPr>
            <a:r>
              <a:rPr sz="2100" dirty="0">
                <a:solidFill>
                  <a:srgbClr val="FFFFFF"/>
                </a:solidFill>
                <a:latin typeface="宋体" panose="02010600030101010101" pitchFamily="2" charset="-122"/>
                <a:cs typeface="宋体" panose="02010600030101010101" pitchFamily="2" charset="-122"/>
              </a:rPr>
              <a:t>企业全 面负责</a:t>
            </a:r>
            <a:endParaRPr sz="2100">
              <a:latin typeface="宋体" panose="02010600030101010101" pitchFamily="2" charset="-122"/>
              <a:cs typeface="宋体" panose="02010600030101010101" pitchFamily="2" charset="-122"/>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8</a:t>
            </a:fld>
            <a:endParaRPr spc="-5" dirty="0">
              <a:solidFill>
                <a:srgbClr val="FFFF0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71805">
              <a:lnSpc>
                <a:spcPct val="100000"/>
              </a:lnSpc>
            </a:pPr>
            <a:r>
              <a:rPr dirty="0"/>
              <a:t>（建设项目“三同时”</a:t>
            </a:r>
            <a:r>
              <a:rPr dirty="0">
                <a:latin typeface="Times New Roman" panose="02020603050405020304"/>
                <a:cs typeface="Times New Roman" panose="02020603050405020304"/>
              </a:rPr>
              <a:t>28-31</a:t>
            </a:r>
            <a:r>
              <a:rPr dirty="0"/>
              <a:t>条</a:t>
            </a:r>
            <a:r>
              <a:rPr spc="-15" dirty="0"/>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80</a:t>
            </a:fld>
            <a:endParaRPr spc="-5" dirty="0">
              <a:solidFill>
                <a:srgbClr val="FFFF00"/>
              </a:solidFill>
            </a:endParaRPr>
          </a:p>
        </p:txBody>
      </p:sp>
      <p:sp>
        <p:nvSpPr>
          <p:cNvPr id="3" name="object 3"/>
          <p:cNvSpPr txBox="1"/>
          <p:nvPr/>
        </p:nvSpPr>
        <p:spPr>
          <a:xfrm>
            <a:off x="78739" y="1374388"/>
            <a:ext cx="8028305" cy="4455795"/>
          </a:xfrm>
          <a:prstGeom prst="rect">
            <a:avLst/>
          </a:prstGeom>
        </p:spPr>
        <p:txBody>
          <a:bodyPr vert="horz" wrap="square" lIns="0" tIns="0" rIns="0" bIns="0" rtlCol="0">
            <a:spAutoFit/>
          </a:bodyPr>
          <a:lstStyle/>
          <a:p>
            <a:pPr marL="12700">
              <a:lnSpc>
                <a:spcPct val="100000"/>
              </a:lnSpc>
              <a:tabLst>
                <a:tab pos="354965" algn="l"/>
              </a:tabLst>
            </a:pPr>
            <a:r>
              <a:rPr sz="2000" dirty="0">
                <a:solidFill>
                  <a:srgbClr val="C0504D"/>
                </a:solidFill>
                <a:latin typeface="Arial" panose="020B0604020202020204"/>
                <a:cs typeface="Arial" panose="020B0604020202020204"/>
              </a:rPr>
              <a:t>•	</a:t>
            </a:r>
            <a:r>
              <a:rPr sz="2000" b="1" dirty="0">
                <a:solidFill>
                  <a:srgbClr val="C0504D"/>
                </a:solidFill>
                <a:latin typeface="宋体" panose="02010600030101010101" pitchFamily="2" charset="-122"/>
                <a:cs typeface="宋体" panose="02010600030101010101" pitchFamily="2" charset="-122"/>
              </a:rPr>
              <a:t>第二十八</a:t>
            </a:r>
            <a:r>
              <a:rPr sz="2000" b="1" spc="-5" dirty="0">
                <a:solidFill>
                  <a:srgbClr val="C0504D"/>
                </a:solidFill>
                <a:latin typeface="宋体" panose="02010600030101010101" pitchFamily="2" charset="-122"/>
                <a:cs typeface="宋体" panose="02010600030101010101" pitchFamily="2" charset="-122"/>
              </a:rPr>
              <a:t>条</a:t>
            </a:r>
            <a:r>
              <a:rPr sz="2000" b="1" spc="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建设项目“三同时</a:t>
            </a:r>
            <a:r>
              <a:rPr sz="2000" b="1" spc="-5" dirty="0">
                <a:solidFill>
                  <a:srgbClr val="C0504D"/>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55600" marR="5080" indent="-342900">
              <a:lnSpc>
                <a:spcPct val="140000"/>
              </a:lnSpc>
              <a:spcBef>
                <a:spcPts val="1200"/>
              </a:spcBef>
              <a:tabLst>
                <a:tab pos="354965" algn="l"/>
              </a:tabLst>
            </a:pPr>
            <a:r>
              <a:rPr sz="2000" dirty="0">
                <a:solidFill>
                  <a:srgbClr val="C0504D"/>
                </a:solidFill>
                <a:latin typeface="Arial" panose="020B0604020202020204"/>
                <a:cs typeface="Arial" panose="020B0604020202020204"/>
              </a:rPr>
              <a:t>•	</a:t>
            </a:r>
            <a:r>
              <a:rPr sz="2000" b="1" dirty="0">
                <a:solidFill>
                  <a:srgbClr val="C0504D"/>
                </a:solidFill>
                <a:latin typeface="宋体" panose="02010600030101010101" pitchFamily="2" charset="-122"/>
                <a:cs typeface="宋体" panose="02010600030101010101" pitchFamily="2" charset="-122"/>
              </a:rPr>
              <a:t>第二十九</a:t>
            </a:r>
            <a:r>
              <a:rPr sz="2000" b="1" spc="-5" dirty="0">
                <a:solidFill>
                  <a:srgbClr val="C0504D"/>
                </a:solidFill>
                <a:latin typeface="宋体" panose="02010600030101010101" pitchFamily="2" charset="-122"/>
                <a:cs typeface="宋体" panose="02010600030101010101" pitchFamily="2" charset="-122"/>
              </a:rPr>
              <a:t>条</a:t>
            </a:r>
            <a:r>
              <a:rPr sz="2000" b="1" spc="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矿山、</a:t>
            </a:r>
            <a:r>
              <a:rPr sz="2000" b="1" dirty="0">
                <a:solidFill>
                  <a:srgbClr val="FF0000"/>
                </a:solidFill>
                <a:latin typeface="宋体" panose="02010600030101010101" pitchFamily="2" charset="-122"/>
                <a:cs typeface="宋体" panose="02010600030101010101" pitchFamily="2" charset="-122"/>
              </a:rPr>
              <a:t>金属冶炼、</a:t>
            </a:r>
            <a:r>
              <a:rPr sz="2000" b="1" dirty="0">
                <a:solidFill>
                  <a:srgbClr val="C0504D"/>
                </a:solidFill>
                <a:latin typeface="宋体" panose="02010600030101010101" pitchFamily="2" charset="-122"/>
                <a:cs typeface="宋体" panose="02010600030101010101" pitchFamily="2" charset="-122"/>
              </a:rPr>
              <a:t>生产、储存、</a:t>
            </a:r>
            <a:r>
              <a:rPr sz="2000" b="1" dirty="0">
                <a:solidFill>
                  <a:srgbClr val="FF0000"/>
                </a:solidFill>
                <a:latin typeface="宋体" panose="02010600030101010101" pitchFamily="2" charset="-122"/>
                <a:cs typeface="宋体" panose="02010600030101010101" pitchFamily="2" charset="-122"/>
              </a:rPr>
              <a:t>装卸</a:t>
            </a:r>
            <a:r>
              <a:rPr sz="2000" b="1" dirty="0">
                <a:solidFill>
                  <a:srgbClr val="C0504D"/>
                </a:solidFill>
                <a:latin typeface="宋体" panose="02010600030101010101" pitchFamily="2" charset="-122"/>
                <a:cs typeface="宋体" panose="02010600030101010101" pitchFamily="2" charset="-122"/>
              </a:rPr>
              <a:t>危险物品（</a:t>
            </a:r>
            <a:r>
              <a:rPr sz="2000" b="1" spc="-5" dirty="0">
                <a:solidFill>
                  <a:srgbClr val="C0504D"/>
                </a:solidFill>
                <a:latin typeface="宋体" panose="02010600030101010101" pitchFamily="2" charset="-122"/>
                <a:cs typeface="宋体" panose="02010600030101010101" pitchFamily="2" charset="-122"/>
              </a:rPr>
              <a:t>112</a:t>
            </a:r>
            <a:r>
              <a:rPr sz="2000" b="1" dirty="0">
                <a:solidFill>
                  <a:srgbClr val="C0504D"/>
                </a:solidFill>
                <a:latin typeface="宋体" panose="02010600030101010101" pitchFamily="2" charset="-122"/>
                <a:cs typeface="宋体" panose="02010600030101010101" pitchFamily="2" charset="-122"/>
              </a:rPr>
              <a:t>条</a:t>
            </a:r>
            <a:r>
              <a:rPr sz="2000" b="1" spc="-5" dirty="0">
                <a:solidFill>
                  <a:srgbClr val="C0504D"/>
                </a:solidFill>
                <a:latin typeface="宋体" panose="02010600030101010101" pitchFamily="2" charset="-122"/>
                <a:cs typeface="宋体" panose="02010600030101010101" pitchFamily="2" charset="-122"/>
              </a:rPr>
              <a:t>规 </a:t>
            </a:r>
            <a:r>
              <a:rPr sz="2000" b="1" dirty="0">
                <a:solidFill>
                  <a:srgbClr val="C0504D"/>
                </a:solidFill>
                <a:latin typeface="宋体" panose="02010600030101010101" pitchFamily="2" charset="-122"/>
                <a:cs typeface="宋体" panose="02010600030101010101" pitchFamily="2" charset="-122"/>
              </a:rPr>
              <a:t>定：易燃易爆、危险化学品、放射性）建设项目应做</a:t>
            </a:r>
            <a:r>
              <a:rPr sz="2000" b="1" dirty="0">
                <a:solidFill>
                  <a:srgbClr val="FF0000"/>
                </a:solidFill>
                <a:latin typeface="宋体" panose="02010600030101010101" pitchFamily="2" charset="-122"/>
                <a:cs typeface="宋体" panose="02010600030101010101" pitchFamily="2" charset="-122"/>
              </a:rPr>
              <a:t>安全评</a:t>
            </a:r>
            <a:r>
              <a:rPr sz="2000" b="1" spc="-5" dirty="0">
                <a:solidFill>
                  <a:srgbClr val="FF0000"/>
                </a:solidFill>
                <a:latin typeface="宋体" panose="02010600030101010101" pitchFamily="2" charset="-122"/>
                <a:cs typeface="宋体" panose="02010600030101010101" pitchFamily="2" charset="-122"/>
              </a:rPr>
              <a:t>价</a:t>
            </a:r>
            <a:endParaRPr sz="2000">
              <a:latin typeface="宋体" panose="02010600030101010101" pitchFamily="2" charset="-122"/>
              <a:cs typeface="宋体" panose="02010600030101010101" pitchFamily="2" charset="-122"/>
            </a:endParaRPr>
          </a:p>
          <a:p>
            <a:pPr>
              <a:lnSpc>
                <a:spcPct val="100000"/>
              </a:lnSpc>
              <a:spcBef>
                <a:spcPts val="30"/>
              </a:spcBef>
            </a:pPr>
            <a:endParaRPr sz="1850">
              <a:latin typeface="Times New Roman" panose="02020603050405020304"/>
              <a:cs typeface="Times New Roman" panose="02020603050405020304"/>
            </a:endParaRPr>
          </a:p>
          <a:p>
            <a:pPr marL="12700">
              <a:lnSpc>
                <a:spcPct val="100000"/>
              </a:lnSpc>
              <a:tabLst>
                <a:tab pos="354965" algn="l"/>
              </a:tabLst>
            </a:pPr>
            <a:r>
              <a:rPr sz="2000" dirty="0">
                <a:solidFill>
                  <a:srgbClr val="C0504D"/>
                </a:solidFill>
                <a:latin typeface="Arial" panose="020B0604020202020204"/>
                <a:cs typeface="Arial" panose="020B0604020202020204"/>
              </a:rPr>
              <a:t>•	</a:t>
            </a:r>
            <a:r>
              <a:rPr sz="2000" b="1" dirty="0">
                <a:solidFill>
                  <a:srgbClr val="C0504D"/>
                </a:solidFill>
                <a:latin typeface="宋体" panose="02010600030101010101" pitchFamily="2" charset="-122"/>
                <a:cs typeface="宋体" panose="02010600030101010101" pitchFamily="2" charset="-122"/>
              </a:rPr>
              <a:t>第三十</a:t>
            </a:r>
            <a:r>
              <a:rPr sz="2000" b="1" spc="-5" dirty="0">
                <a:solidFill>
                  <a:srgbClr val="C0504D"/>
                </a:solidFill>
                <a:latin typeface="宋体" panose="02010600030101010101" pitchFamily="2" charset="-122"/>
                <a:cs typeface="宋体" panose="02010600030101010101" pitchFamily="2" charset="-122"/>
              </a:rPr>
              <a:t>条</a:t>
            </a:r>
            <a:r>
              <a:rPr sz="2000" b="1" spc="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建设项目安全设施设计单位负责：谁设计谁负</a:t>
            </a:r>
            <a:r>
              <a:rPr sz="2000" b="1" spc="-5" dirty="0">
                <a:solidFill>
                  <a:srgbClr val="C0504D"/>
                </a:solidFill>
                <a:latin typeface="宋体" panose="02010600030101010101" pitchFamily="2" charset="-122"/>
                <a:cs typeface="宋体" panose="02010600030101010101" pitchFamily="2" charset="-122"/>
              </a:rPr>
              <a:t>责</a:t>
            </a:r>
            <a:endParaRPr sz="2000">
              <a:latin typeface="宋体" panose="02010600030101010101" pitchFamily="2" charset="-122"/>
              <a:cs typeface="宋体" panose="02010600030101010101" pitchFamily="2" charset="-122"/>
            </a:endParaRPr>
          </a:p>
          <a:p>
            <a:pPr>
              <a:lnSpc>
                <a:spcPct val="100000"/>
              </a:lnSpc>
              <a:spcBef>
                <a:spcPts val="30"/>
              </a:spcBef>
            </a:pPr>
            <a:endParaRPr sz="1850">
              <a:latin typeface="Times New Roman" panose="02020603050405020304"/>
              <a:cs typeface="Times New Roman" panose="02020603050405020304"/>
            </a:endParaRPr>
          </a:p>
          <a:p>
            <a:pPr marL="12700">
              <a:lnSpc>
                <a:spcPct val="100000"/>
              </a:lnSpc>
              <a:tabLst>
                <a:tab pos="354965" algn="l"/>
              </a:tabLst>
            </a:pPr>
            <a:r>
              <a:rPr sz="2000" dirty="0">
                <a:solidFill>
                  <a:srgbClr val="C0504D"/>
                </a:solidFill>
                <a:latin typeface="Arial" panose="020B0604020202020204"/>
                <a:cs typeface="Arial" panose="020B0604020202020204"/>
              </a:rPr>
              <a:t>•	</a:t>
            </a:r>
            <a:r>
              <a:rPr sz="2000" b="1" dirty="0">
                <a:solidFill>
                  <a:srgbClr val="C0504D"/>
                </a:solidFill>
                <a:latin typeface="宋体" panose="02010600030101010101" pitchFamily="2" charset="-122"/>
                <a:cs typeface="宋体" panose="02010600030101010101" pitchFamily="2" charset="-122"/>
              </a:rPr>
              <a:t>矿山、</a:t>
            </a:r>
            <a:r>
              <a:rPr sz="2000" b="1" dirty="0">
                <a:solidFill>
                  <a:srgbClr val="FF0000"/>
                </a:solidFill>
                <a:latin typeface="宋体" panose="02010600030101010101" pitchFamily="2" charset="-122"/>
                <a:cs typeface="宋体" panose="02010600030101010101" pitchFamily="2" charset="-122"/>
              </a:rPr>
              <a:t>金属冶炼</a:t>
            </a:r>
            <a:r>
              <a:rPr sz="2000" b="1" dirty="0">
                <a:latin typeface="宋体" panose="02010600030101010101" pitchFamily="2" charset="-122"/>
                <a:cs typeface="宋体" panose="02010600030101010101" pitchFamily="2" charset="-122"/>
              </a:rPr>
              <a:t>、</a:t>
            </a:r>
            <a:r>
              <a:rPr sz="2000" b="1" dirty="0">
                <a:solidFill>
                  <a:srgbClr val="C0504D"/>
                </a:solidFill>
                <a:latin typeface="宋体" panose="02010600030101010101" pitchFamily="2" charset="-122"/>
                <a:cs typeface="宋体" panose="02010600030101010101" pitchFamily="2" charset="-122"/>
              </a:rPr>
              <a:t>危险物品</a:t>
            </a:r>
            <a:r>
              <a:rPr sz="2000" b="1" dirty="0">
                <a:solidFill>
                  <a:srgbClr val="FF0000"/>
                </a:solidFill>
                <a:latin typeface="宋体" panose="02010600030101010101" pitchFamily="2" charset="-122"/>
                <a:cs typeface="宋体" panose="02010600030101010101" pitchFamily="2" charset="-122"/>
              </a:rPr>
              <a:t>报有关部门审查</a:t>
            </a:r>
            <a:r>
              <a:rPr sz="2000" b="1" dirty="0">
                <a:solidFill>
                  <a:srgbClr val="C0504D"/>
                </a:solidFill>
                <a:latin typeface="宋体" panose="02010600030101010101" pitchFamily="2" charset="-122"/>
                <a:cs typeface="宋体" panose="02010600030101010101" pitchFamily="2" charset="-122"/>
              </a:rPr>
              <a:t>，谁审查谁负责</a:t>
            </a:r>
            <a:r>
              <a:rPr sz="2000" b="1" spc="-5" dirty="0">
                <a:solidFill>
                  <a:srgbClr val="C0504D"/>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355600" marR="135255" indent="-342900">
              <a:lnSpc>
                <a:spcPct val="140000"/>
              </a:lnSpc>
              <a:spcBef>
                <a:spcPts val="1200"/>
              </a:spcBef>
              <a:tabLst>
                <a:tab pos="354965" algn="l"/>
              </a:tabLst>
            </a:pPr>
            <a:r>
              <a:rPr sz="2000" dirty="0">
                <a:solidFill>
                  <a:srgbClr val="C0504D"/>
                </a:solidFill>
                <a:latin typeface="Arial" panose="020B0604020202020204"/>
                <a:cs typeface="Arial" panose="020B0604020202020204"/>
              </a:rPr>
              <a:t>•	</a:t>
            </a:r>
            <a:r>
              <a:rPr sz="2000" b="1" dirty="0">
                <a:solidFill>
                  <a:srgbClr val="C0504D"/>
                </a:solidFill>
                <a:latin typeface="宋体" panose="02010600030101010101" pitchFamily="2" charset="-122"/>
                <a:cs typeface="宋体" panose="02010600030101010101" pitchFamily="2" charset="-122"/>
              </a:rPr>
              <a:t>第三十一</a:t>
            </a:r>
            <a:r>
              <a:rPr sz="2000" b="1" spc="-5" dirty="0">
                <a:solidFill>
                  <a:srgbClr val="C0504D"/>
                </a:solidFill>
                <a:latin typeface="宋体" panose="02010600030101010101" pitchFamily="2" charset="-122"/>
                <a:cs typeface="宋体" panose="02010600030101010101" pitchFamily="2" charset="-122"/>
              </a:rPr>
              <a:t>条</a:t>
            </a:r>
            <a:r>
              <a:rPr sz="2000" b="1" spc="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建设项目施工者责任：矿山、</a:t>
            </a:r>
            <a:r>
              <a:rPr sz="2000" b="1" dirty="0">
                <a:solidFill>
                  <a:srgbClr val="FF0000"/>
                </a:solidFill>
                <a:latin typeface="宋体" panose="02010600030101010101" pitchFamily="2" charset="-122"/>
                <a:cs typeface="宋体" panose="02010600030101010101" pitchFamily="2" charset="-122"/>
              </a:rPr>
              <a:t>金属冶炼、</a:t>
            </a:r>
            <a:r>
              <a:rPr sz="2000" b="1" dirty="0">
                <a:solidFill>
                  <a:srgbClr val="C0504D"/>
                </a:solidFill>
                <a:latin typeface="宋体" panose="02010600030101010101" pitchFamily="2" charset="-122"/>
                <a:cs typeface="宋体" panose="02010600030101010101" pitchFamily="2" charset="-122"/>
              </a:rPr>
              <a:t>危险物品项</a:t>
            </a:r>
            <a:r>
              <a:rPr sz="2000" b="1" spc="-5" dirty="0">
                <a:solidFill>
                  <a:srgbClr val="C0504D"/>
                </a:solidFill>
                <a:latin typeface="宋体" panose="02010600030101010101" pitchFamily="2" charset="-122"/>
                <a:cs typeface="宋体" panose="02010600030101010101" pitchFamily="2" charset="-122"/>
              </a:rPr>
              <a:t>目 </a:t>
            </a:r>
            <a:r>
              <a:rPr sz="2000" b="1" dirty="0">
                <a:solidFill>
                  <a:srgbClr val="C0504D"/>
                </a:solidFill>
                <a:latin typeface="宋体" panose="02010600030101010101" pitchFamily="2" charset="-122"/>
                <a:cs typeface="宋体" panose="02010600030101010101" pitchFamily="2" charset="-122"/>
              </a:rPr>
              <a:t>按批准的</a:t>
            </a:r>
            <a:r>
              <a:rPr sz="2000" b="1" dirty="0">
                <a:solidFill>
                  <a:srgbClr val="FF0000"/>
                </a:solidFill>
                <a:latin typeface="宋体" panose="02010600030101010101" pitchFamily="2" charset="-122"/>
                <a:cs typeface="宋体" panose="02010600030101010101" pitchFamily="2" charset="-122"/>
              </a:rPr>
              <a:t>安全设施设计</a:t>
            </a:r>
            <a:r>
              <a:rPr sz="2000" b="1" dirty="0">
                <a:solidFill>
                  <a:srgbClr val="C0504D"/>
                </a:solidFill>
                <a:latin typeface="宋体" panose="02010600030101010101" pitchFamily="2" charset="-122"/>
                <a:cs typeface="宋体" panose="02010600030101010101" pitchFamily="2" charset="-122"/>
              </a:rPr>
              <a:t>施</a:t>
            </a:r>
            <a:r>
              <a:rPr sz="2000" b="1" spc="-5" dirty="0">
                <a:solidFill>
                  <a:srgbClr val="C0504D"/>
                </a:solidFill>
                <a:latin typeface="宋体" panose="02010600030101010101" pitchFamily="2" charset="-122"/>
                <a:cs typeface="宋体" panose="02010600030101010101" pitchFamily="2" charset="-122"/>
              </a:rPr>
              <a:t>工</a:t>
            </a:r>
            <a:endParaRPr sz="2000">
              <a:latin typeface="宋体" panose="02010600030101010101" pitchFamily="2" charset="-122"/>
              <a:cs typeface="宋体" panose="02010600030101010101" pitchFamily="2" charset="-122"/>
            </a:endParaRPr>
          </a:p>
          <a:p>
            <a:pPr marL="355600" marR="134620" indent="-342900">
              <a:lnSpc>
                <a:spcPct val="140000"/>
              </a:lnSpc>
              <a:spcBef>
                <a:spcPts val="1200"/>
              </a:spcBef>
              <a:tabLst>
                <a:tab pos="482600" algn="l"/>
              </a:tabLst>
            </a:pPr>
            <a:r>
              <a:rPr sz="2000" dirty="0">
                <a:solidFill>
                  <a:srgbClr val="C0504D"/>
                </a:solidFill>
                <a:latin typeface="Arial" panose="020B0604020202020204"/>
                <a:cs typeface="Arial" panose="020B0604020202020204"/>
              </a:rPr>
              <a:t>•		</a:t>
            </a:r>
            <a:r>
              <a:rPr sz="2000" b="1" dirty="0">
                <a:solidFill>
                  <a:srgbClr val="C0504D"/>
                </a:solidFill>
                <a:latin typeface="宋体" panose="02010600030101010101" pitchFamily="2" charset="-122"/>
                <a:cs typeface="宋体" panose="02010600030101010101" pitchFamily="2" charset="-122"/>
              </a:rPr>
              <a:t>矿山、</a:t>
            </a:r>
            <a:r>
              <a:rPr sz="2000" b="1" dirty="0">
                <a:solidFill>
                  <a:srgbClr val="FF0000"/>
                </a:solidFill>
                <a:latin typeface="宋体" panose="02010600030101010101" pitchFamily="2" charset="-122"/>
                <a:cs typeface="宋体" panose="02010600030101010101" pitchFamily="2" charset="-122"/>
              </a:rPr>
              <a:t>金属冶炼、</a:t>
            </a:r>
            <a:r>
              <a:rPr sz="2000" b="1" dirty="0">
                <a:solidFill>
                  <a:srgbClr val="C0504D"/>
                </a:solidFill>
                <a:latin typeface="宋体" panose="02010600030101010101" pitchFamily="2" charset="-122"/>
                <a:cs typeface="宋体" panose="02010600030101010101" pitchFamily="2" charset="-122"/>
              </a:rPr>
              <a:t>危险物品建设项目由</a:t>
            </a:r>
            <a:r>
              <a:rPr sz="2000" b="1" dirty="0">
                <a:solidFill>
                  <a:srgbClr val="FF0000"/>
                </a:solidFill>
                <a:latin typeface="宋体" panose="02010600030101010101" pitchFamily="2" charset="-122"/>
                <a:cs typeface="宋体" panose="02010600030101010101" pitchFamily="2" charset="-122"/>
              </a:rPr>
              <a:t>建设单位</a:t>
            </a:r>
            <a:r>
              <a:rPr sz="2000" b="1" dirty="0">
                <a:solidFill>
                  <a:srgbClr val="C0504D"/>
                </a:solidFill>
                <a:latin typeface="宋体" panose="02010600030101010101" pitchFamily="2" charset="-122"/>
                <a:cs typeface="宋体" panose="02010600030101010101" pitchFamily="2" charset="-122"/>
              </a:rPr>
              <a:t>验收后使用，</a:t>
            </a:r>
            <a:r>
              <a:rPr sz="2000" b="1" dirty="0">
                <a:solidFill>
                  <a:srgbClr val="FF0000"/>
                </a:solidFill>
                <a:latin typeface="宋体" panose="02010600030101010101" pitchFamily="2" charset="-122"/>
                <a:cs typeface="宋体" panose="02010600030101010101" pitchFamily="2" charset="-122"/>
              </a:rPr>
              <a:t>安</a:t>
            </a:r>
            <a:r>
              <a:rPr sz="2000" b="1" spc="-5" dirty="0">
                <a:solidFill>
                  <a:srgbClr val="FF0000"/>
                </a:solidFill>
                <a:latin typeface="宋体" panose="02010600030101010101" pitchFamily="2" charset="-122"/>
                <a:cs typeface="宋体" panose="02010600030101010101" pitchFamily="2" charset="-122"/>
              </a:rPr>
              <a:t>监 </a:t>
            </a:r>
            <a:r>
              <a:rPr sz="2000" b="1" dirty="0">
                <a:solidFill>
                  <a:srgbClr val="FF0000"/>
                </a:solidFill>
                <a:latin typeface="宋体" panose="02010600030101010101" pitchFamily="2" charset="-122"/>
                <a:cs typeface="宋体" panose="02010600030101010101" pitchFamily="2" charset="-122"/>
              </a:rPr>
              <a:t>部门对验收活动和验收结果监督核查。（制定细则</a:t>
            </a:r>
            <a:r>
              <a:rPr sz="2000" b="1" spc="-5" dirty="0">
                <a:solidFill>
                  <a:srgbClr val="FF0000"/>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59610" y="95408"/>
            <a:ext cx="5222240" cy="508000"/>
          </a:xfrm>
          <a:prstGeom prst="rect">
            <a:avLst/>
          </a:prstGeom>
        </p:spPr>
        <p:txBody>
          <a:bodyPr vert="horz" wrap="square" lIns="0" tIns="0" rIns="0" bIns="0" rtlCol="0">
            <a:spAutoFit/>
          </a:bodyPr>
          <a:lstStyle/>
          <a:p>
            <a:pPr marL="12700">
              <a:lnSpc>
                <a:spcPct val="100000"/>
              </a:lnSpc>
            </a:pPr>
            <a:r>
              <a:rPr sz="3600" b="1" dirty="0">
                <a:latin typeface="黑体" panose="02010609060101010101" charset="-122"/>
                <a:cs typeface="黑体" panose="02010609060101010101" charset="-122"/>
              </a:rPr>
              <a:t>（安全设备管理）</a:t>
            </a:r>
            <a:r>
              <a:rPr sz="3600" b="1" dirty="0">
                <a:latin typeface="Times New Roman" panose="02020603050405020304"/>
                <a:cs typeface="Times New Roman" panose="02020603050405020304"/>
              </a:rPr>
              <a:t>32-35</a:t>
            </a:r>
            <a:r>
              <a:rPr sz="3600" b="1" spc="-15" dirty="0">
                <a:latin typeface="黑体" panose="02010609060101010101" charset="-122"/>
                <a:cs typeface="黑体" panose="02010609060101010101" charset="-122"/>
              </a:rPr>
              <a:t>条</a:t>
            </a:r>
            <a:endParaRPr sz="3600">
              <a:latin typeface="黑体" panose="02010609060101010101" charset="-122"/>
              <a:cs typeface="黑体" panose="02010609060101010101" charset="-122"/>
            </a:endParaRPr>
          </a:p>
        </p:txBody>
      </p:sp>
      <p:sp>
        <p:nvSpPr>
          <p:cNvPr id="3" name="object 3"/>
          <p:cNvSpPr txBox="1"/>
          <p:nvPr/>
        </p:nvSpPr>
        <p:spPr>
          <a:xfrm>
            <a:off x="78739" y="1338897"/>
            <a:ext cx="7254240" cy="345440"/>
          </a:xfrm>
          <a:prstGeom prst="rect">
            <a:avLst/>
          </a:prstGeom>
        </p:spPr>
        <p:txBody>
          <a:bodyPr vert="horz" wrap="square" lIns="0" tIns="0" rIns="0" bIns="0" rtlCol="0">
            <a:spAutoFit/>
          </a:bodyPr>
          <a:lstStyle/>
          <a:p>
            <a:pPr marL="12700">
              <a:lnSpc>
                <a:spcPct val="100000"/>
              </a:lnSpc>
              <a:tabLst>
                <a:tab pos="354965" algn="l"/>
              </a:tabLst>
            </a:pPr>
            <a:r>
              <a:rPr sz="2400" dirty="0">
                <a:solidFill>
                  <a:srgbClr val="C0504D"/>
                </a:solidFill>
                <a:latin typeface="Arial" panose="020B0604020202020204"/>
                <a:cs typeface="Arial" panose="020B0604020202020204"/>
              </a:rPr>
              <a:t>•	</a:t>
            </a:r>
            <a:r>
              <a:rPr sz="2400" b="1" dirty="0">
                <a:solidFill>
                  <a:srgbClr val="C0504D"/>
                </a:solidFill>
                <a:latin typeface="宋体" panose="02010600030101010101" pitchFamily="2" charset="-122"/>
                <a:cs typeface="宋体" panose="02010600030101010101" pitchFamily="2" charset="-122"/>
              </a:rPr>
              <a:t>第三十二</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危险因素场所与设施、设备的警示标</a:t>
            </a:r>
            <a:r>
              <a:rPr sz="2400" b="1" spc="-10" dirty="0">
                <a:solidFill>
                  <a:srgbClr val="C0504D"/>
                </a:solidFill>
                <a:latin typeface="宋体" panose="02010600030101010101" pitchFamily="2" charset="-122"/>
                <a:cs typeface="宋体" panose="02010600030101010101" pitchFamily="2" charset="-122"/>
              </a:rPr>
              <a:t>志</a:t>
            </a:r>
            <a:endParaRPr sz="2400">
              <a:latin typeface="宋体" panose="02010600030101010101" pitchFamily="2" charset="-122"/>
              <a:cs typeface="宋体" panose="02010600030101010101" pitchFamily="2" charset="-122"/>
            </a:endParaRPr>
          </a:p>
        </p:txBody>
      </p:sp>
      <p:sp>
        <p:nvSpPr>
          <p:cNvPr id="4" name="object 4"/>
          <p:cNvSpPr/>
          <p:nvPr/>
        </p:nvSpPr>
        <p:spPr>
          <a:xfrm>
            <a:off x="838200" y="2209800"/>
            <a:ext cx="7525511" cy="3838955"/>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81</a:t>
            </a:fld>
            <a:endParaRPr spc="-5" dirty="0">
              <a:solidFill>
                <a:srgbClr val="FFFF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160145">
              <a:lnSpc>
                <a:spcPct val="100000"/>
              </a:lnSpc>
            </a:pPr>
            <a:r>
              <a:rPr dirty="0"/>
              <a:t>（安全设备管理）</a:t>
            </a:r>
            <a:r>
              <a:rPr dirty="0">
                <a:latin typeface="Times New Roman" panose="02020603050405020304"/>
                <a:cs typeface="Times New Roman" panose="02020603050405020304"/>
              </a:rPr>
              <a:t>32-35</a:t>
            </a:r>
            <a:r>
              <a:rPr spc="-15" dirty="0"/>
              <a:t>条</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82</a:t>
            </a:fld>
            <a:endParaRPr spc="-5" dirty="0">
              <a:solidFill>
                <a:srgbClr val="FFFF00"/>
              </a:solidFill>
            </a:endParaRPr>
          </a:p>
        </p:txBody>
      </p:sp>
      <p:sp>
        <p:nvSpPr>
          <p:cNvPr id="3" name="object 3"/>
          <p:cNvSpPr txBox="1"/>
          <p:nvPr/>
        </p:nvSpPr>
        <p:spPr>
          <a:xfrm>
            <a:off x="78739" y="1192718"/>
            <a:ext cx="8121015" cy="4980305"/>
          </a:xfrm>
          <a:prstGeom prst="rect">
            <a:avLst/>
          </a:prstGeom>
        </p:spPr>
        <p:txBody>
          <a:bodyPr vert="horz" wrap="square" lIns="0" tIns="0" rIns="0" bIns="0" rtlCol="0">
            <a:spAutoFit/>
          </a:bodyPr>
          <a:lstStyle/>
          <a:p>
            <a:pPr marL="743585" marR="94615" indent="-731520">
              <a:lnSpc>
                <a:spcPts val="4100"/>
              </a:lnSpc>
            </a:pPr>
            <a:r>
              <a:rPr sz="1900" b="1" dirty="0">
                <a:solidFill>
                  <a:srgbClr val="C0504D"/>
                </a:solidFill>
                <a:latin typeface="宋体" panose="02010600030101010101" pitchFamily="2" charset="-122"/>
                <a:cs typeface="宋体" panose="02010600030101010101" pitchFamily="2" charset="-122"/>
              </a:rPr>
              <a:t>第三十三</a:t>
            </a:r>
            <a:r>
              <a:rPr sz="1900" b="1" spc="-15" dirty="0">
                <a:solidFill>
                  <a:srgbClr val="C0504D"/>
                </a:solidFill>
                <a:latin typeface="宋体" panose="02010600030101010101" pitchFamily="2" charset="-122"/>
                <a:cs typeface="宋体" panose="02010600030101010101" pitchFamily="2" charset="-122"/>
              </a:rPr>
              <a:t>条</a:t>
            </a:r>
            <a:r>
              <a:rPr sz="1900" b="1" spc="15" dirty="0">
                <a:solidFill>
                  <a:srgbClr val="C0504D"/>
                </a:solidFill>
                <a:latin typeface="宋体" panose="02010600030101010101" pitchFamily="2" charset="-122"/>
                <a:cs typeface="宋体" panose="02010600030101010101" pitchFamily="2" charset="-122"/>
              </a:rPr>
              <a:t> </a:t>
            </a:r>
            <a:r>
              <a:rPr sz="1900" b="1" dirty="0">
                <a:solidFill>
                  <a:srgbClr val="C0504D"/>
                </a:solidFill>
                <a:latin typeface="宋体" panose="02010600030101010101" pitchFamily="2" charset="-122"/>
                <a:cs typeface="宋体" panose="02010600030101010101" pitchFamily="2" charset="-122"/>
              </a:rPr>
              <a:t>安全设备管</a:t>
            </a:r>
            <a:r>
              <a:rPr sz="1900" b="1" spc="-15" dirty="0">
                <a:solidFill>
                  <a:srgbClr val="C0504D"/>
                </a:solidFill>
                <a:latin typeface="宋体" panose="02010600030101010101" pitchFamily="2" charset="-122"/>
                <a:cs typeface="宋体" panose="02010600030101010101" pitchFamily="2" charset="-122"/>
              </a:rPr>
              <a:t>理</a:t>
            </a:r>
            <a:r>
              <a:rPr sz="1900" b="1" spc="-10" dirty="0">
                <a:solidFill>
                  <a:srgbClr val="C0504D"/>
                </a:solidFill>
                <a:latin typeface="宋体" panose="02010600030101010101" pitchFamily="2" charset="-122"/>
                <a:cs typeface="宋体" panose="02010600030101010101" pitchFamily="2" charset="-122"/>
              </a:rPr>
              <a:t> </a:t>
            </a:r>
            <a:r>
              <a:rPr sz="1900" b="1" dirty="0">
                <a:latin typeface="宋体" panose="02010600030101010101" pitchFamily="2" charset="-122"/>
                <a:cs typeface="宋体" panose="02010600030101010101" pitchFamily="2" charset="-122"/>
              </a:rPr>
              <a:t>设计、制造、安装、使用、检测、维修、改造和报废应符合标准；</a:t>
            </a:r>
            <a:r>
              <a:rPr sz="1900" b="1" spc="-15" dirty="0">
                <a:latin typeface="宋体" panose="02010600030101010101" pitchFamily="2" charset="-122"/>
                <a:cs typeface="宋体" panose="02010600030101010101" pitchFamily="2" charset="-122"/>
              </a:rPr>
              <a:t>经</a:t>
            </a:r>
            <a:endParaRPr sz="1900">
              <a:latin typeface="宋体" panose="02010600030101010101" pitchFamily="2" charset="-122"/>
              <a:cs typeface="宋体" panose="02010600030101010101" pitchFamily="2" charset="-122"/>
            </a:endParaRPr>
          </a:p>
          <a:p>
            <a:pPr marL="355600">
              <a:lnSpc>
                <a:spcPct val="100000"/>
              </a:lnSpc>
              <a:spcBef>
                <a:spcPts val="240"/>
              </a:spcBef>
            </a:pPr>
            <a:r>
              <a:rPr sz="1900" b="1" dirty="0">
                <a:latin typeface="宋体" panose="02010600030101010101" pitchFamily="2" charset="-122"/>
                <a:cs typeface="宋体" panose="02010600030101010101" pitchFamily="2" charset="-122"/>
              </a:rPr>
              <a:t>常性维护保养、定期检测，有记录并签字</a:t>
            </a:r>
            <a:r>
              <a:rPr sz="1900" b="1" spc="-15" dirty="0">
                <a:latin typeface="宋体" panose="02010600030101010101" pitchFamily="2" charset="-122"/>
                <a:cs typeface="宋体" panose="02010600030101010101" pitchFamily="2" charset="-122"/>
              </a:rPr>
              <a:t>。</a:t>
            </a:r>
            <a:endParaRPr sz="1900">
              <a:latin typeface="宋体" panose="02010600030101010101" pitchFamily="2" charset="-122"/>
              <a:cs typeface="宋体" panose="02010600030101010101" pitchFamily="2" charset="-122"/>
            </a:endParaRPr>
          </a:p>
          <a:p>
            <a:pPr marL="355600" marR="5080" indent="-342900">
              <a:lnSpc>
                <a:spcPct val="130000"/>
              </a:lnSpc>
              <a:spcBef>
                <a:spcPts val="1140"/>
              </a:spcBef>
            </a:pPr>
            <a:r>
              <a:rPr sz="1900" b="1" dirty="0">
                <a:solidFill>
                  <a:srgbClr val="CC0000"/>
                </a:solidFill>
                <a:latin typeface="宋体" panose="02010600030101010101" pitchFamily="2" charset="-122"/>
                <a:cs typeface="宋体" panose="02010600030101010101" pitchFamily="2" charset="-122"/>
              </a:rPr>
              <a:t>“安全生产设施设备</a:t>
            </a:r>
            <a:r>
              <a:rPr sz="1900" b="1" spc="-15" dirty="0">
                <a:solidFill>
                  <a:srgbClr val="CC0000"/>
                </a:solidFill>
                <a:latin typeface="宋体" panose="02010600030101010101" pitchFamily="2" charset="-122"/>
                <a:cs typeface="宋体" panose="02010600030101010101" pitchFamily="2" charset="-122"/>
              </a:rPr>
              <a:t>”</a:t>
            </a:r>
            <a:r>
              <a:rPr sz="1900" b="1" spc="5" dirty="0">
                <a:solidFill>
                  <a:srgbClr val="CC0000"/>
                </a:solidFill>
                <a:latin typeface="宋体" panose="02010600030101010101" pitchFamily="2" charset="-122"/>
                <a:cs typeface="宋体" panose="02010600030101010101" pitchFamily="2" charset="-122"/>
              </a:rPr>
              <a:t> </a:t>
            </a:r>
            <a:r>
              <a:rPr sz="1900" dirty="0">
                <a:latin typeface="宋体" panose="02010600030101010101" pitchFamily="2" charset="-122"/>
                <a:cs typeface="宋体" panose="02010600030101010101" pitchFamily="2" charset="-122"/>
              </a:rPr>
              <a:t>包括作业场所防火、防爆、防坠落、防毒、防静电</a:t>
            </a:r>
            <a:r>
              <a:rPr sz="1900" spc="-5" dirty="0">
                <a:latin typeface="宋体" panose="02010600030101010101" pitchFamily="2" charset="-122"/>
                <a:cs typeface="宋体" panose="02010600030101010101" pitchFamily="2" charset="-122"/>
              </a:rPr>
              <a:t>、 </a:t>
            </a:r>
            <a:r>
              <a:rPr sz="1900" dirty="0">
                <a:latin typeface="宋体" panose="02010600030101010101" pitchFamily="2" charset="-122"/>
                <a:cs typeface="宋体" panose="02010600030101010101" pitchFamily="2" charset="-122"/>
              </a:rPr>
              <a:t>防腐、防尘、防噪声与振动、防辐射或者隔离操作、大型起重机械安</a:t>
            </a:r>
            <a:r>
              <a:rPr sz="1900" spc="-5" dirty="0">
                <a:latin typeface="宋体" panose="02010600030101010101" pitchFamily="2" charset="-122"/>
                <a:cs typeface="宋体" panose="02010600030101010101" pitchFamily="2" charset="-122"/>
              </a:rPr>
              <a:t>装 </a:t>
            </a:r>
            <a:r>
              <a:rPr sz="1900" dirty="0">
                <a:latin typeface="宋体" panose="02010600030101010101" pitchFamily="2" charset="-122"/>
                <a:cs typeface="宋体" panose="02010600030101010101" pitchFamily="2" charset="-122"/>
              </a:rPr>
              <a:t>安全监控管理系统、应急救援器材、设备等</a:t>
            </a:r>
            <a:r>
              <a:rPr sz="1900" spc="-5" dirty="0">
                <a:latin typeface="宋体" panose="02010600030101010101" pitchFamily="2" charset="-122"/>
                <a:cs typeface="宋体" panose="02010600030101010101" pitchFamily="2" charset="-122"/>
              </a:rPr>
              <a:t>；</a:t>
            </a:r>
            <a:endParaRPr sz="1900">
              <a:latin typeface="宋体" panose="02010600030101010101" pitchFamily="2" charset="-122"/>
              <a:cs typeface="宋体" panose="02010600030101010101" pitchFamily="2" charset="-122"/>
            </a:endParaRPr>
          </a:p>
          <a:p>
            <a:pPr marL="355600" marR="98425" indent="-342900">
              <a:lnSpc>
                <a:spcPct val="130000"/>
              </a:lnSpc>
              <a:spcBef>
                <a:spcPts val="1140"/>
              </a:spcBef>
            </a:pPr>
            <a:r>
              <a:rPr sz="1900" b="1" dirty="0">
                <a:solidFill>
                  <a:srgbClr val="C0504D"/>
                </a:solidFill>
                <a:latin typeface="宋体" panose="02010600030101010101" pitchFamily="2" charset="-122"/>
                <a:cs typeface="宋体" panose="02010600030101010101" pitchFamily="2" charset="-122"/>
              </a:rPr>
              <a:t>第三十四条</a:t>
            </a:r>
            <a:r>
              <a:rPr sz="1900" b="1" dirty="0">
                <a:solidFill>
                  <a:srgbClr val="FF0000"/>
                </a:solidFill>
                <a:latin typeface="宋体" panose="02010600030101010101" pitchFamily="2" charset="-122"/>
                <a:cs typeface="宋体" panose="02010600030101010101" pitchFamily="2" charset="-122"/>
              </a:rPr>
              <a:t>危险物品的容器、运输工具、海洋石油开采特种设备和矿山井</a:t>
            </a:r>
            <a:r>
              <a:rPr sz="1900" b="1" spc="-15" dirty="0">
                <a:solidFill>
                  <a:srgbClr val="FF0000"/>
                </a:solidFill>
                <a:latin typeface="宋体" panose="02010600030101010101" pitchFamily="2" charset="-122"/>
                <a:cs typeface="宋体" panose="02010600030101010101" pitchFamily="2" charset="-122"/>
              </a:rPr>
              <a:t>下</a:t>
            </a:r>
            <a:r>
              <a:rPr sz="1900" b="1" spc="-10" dirty="0">
                <a:solidFill>
                  <a:srgbClr val="FF0000"/>
                </a:solidFill>
                <a:latin typeface="宋体" panose="02010600030101010101" pitchFamily="2" charset="-122"/>
                <a:cs typeface="宋体" panose="02010600030101010101" pitchFamily="2" charset="-122"/>
              </a:rPr>
              <a:t> </a:t>
            </a:r>
            <a:r>
              <a:rPr sz="1900" b="1" dirty="0">
                <a:latin typeface="宋体" panose="02010600030101010101" pitchFamily="2" charset="-122"/>
                <a:cs typeface="宋体" panose="02010600030101010101" pitchFamily="2" charset="-122"/>
              </a:rPr>
              <a:t>特种设备，必须</a:t>
            </a:r>
            <a:r>
              <a:rPr sz="1900" b="1" dirty="0">
                <a:solidFill>
                  <a:srgbClr val="C0504D"/>
                </a:solidFill>
                <a:latin typeface="宋体" panose="02010600030101010101" pitchFamily="2" charset="-122"/>
                <a:cs typeface="宋体" panose="02010600030101010101" pitchFamily="2" charset="-122"/>
              </a:rPr>
              <a:t>专业生产、专业机构检测检验，取得安全使用证或安</a:t>
            </a:r>
            <a:r>
              <a:rPr sz="1900" b="1" spc="-15" dirty="0">
                <a:solidFill>
                  <a:srgbClr val="C0504D"/>
                </a:solidFill>
                <a:latin typeface="宋体" panose="02010600030101010101" pitchFamily="2" charset="-122"/>
                <a:cs typeface="宋体" panose="02010600030101010101" pitchFamily="2" charset="-122"/>
              </a:rPr>
              <a:t>全</a:t>
            </a:r>
            <a:r>
              <a:rPr sz="1900" b="1" spc="-10" dirty="0">
                <a:solidFill>
                  <a:srgbClr val="C0504D"/>
                </a:solidFill>
                <a:latin typeface="宋体" panose="02010600030101010101" pitchFamily="2" charset="-122"/>
                <a:cs typeface="宋体" panose="02010600030101010101" pitchFamily="2" charset="-122"/>
              </a:rPr>
              <a:t> </a:t>
            </a:r>
            <a:r>
              <a:rPr sz="1900" b="1" dirty="0">
                <a:solidFill>
                  <a:srgbClr val="C0504D"/>
                </a:solidFill>
                <a:latin typeface="宋体" panose="02010600030101010101" pitchFamily="2" charset="-122"/>
                <a:cs typeface="宋体" panose="02010600030101010101" pitchFamily="2" charset="-122"/>
              </a:rPr>
              <a:t>标志方可使用。机构对检测结果负</a:t>
            </a:r>
            <a:r>
              <a:rPr sz="1900" b="1" spc="-15" dirty="0">
                <a:solidFill>
                  <a:srgbClr val="C0504D"/>
                </a:solidFill>
                <a:latin typeface="宋体" panose="02010600030101010101" pitchFamily="2" charset="-122"/>
                <a:cs typeface="宋体" panose="02010600030101010101" pitchFamily="2" charset="-122"/>
              </a:rPr>
              <a:t>责</a:t>
            </a:r>
            <a:endParaRPr sz="1900">
              <a:latin typeface="宋体" panose="02010600030101010101" pitchFamily="2" charset="-122"/>
              <a:cs typeface="宋体" panose="02010600030101010101" pitchFamily="2" charset="-122"/>
            </a:endParaRPr>
          </a:p>
          <a:p>
            <a:pPr marL="355600" marR="98425" indent="-342900">
              <a:lnSpc>
                <a:spcPct val="130000"/>
              </a:lnSpc>
              <a:spcBef>
                <a:spcPts val="1140"/>
              </a:spcBef>
            </a:pPr>
            <a:r>
              <a:rPr sz="1900" b="1" dirty="0">
                <a:solidFill>
                  <a:srgbClr val="C0504D"/>
                </a:solidFill>
                <a:latin typeface="宋体" panose="02010600030101010101" pitchFamily="2" charset="-122"/>
                <a:cs typeface="宋体" panose="02010600030101010101" pitchFamily="2" charset="-122"/>
              </a:rPr>
              <a:t>第三十五条</a:t>
            </a:r>
            <a:r>
              <a:rPr sz="1900" b="1" dirty="0">
                <a:latin typeface="宋体" panose="02010600030101010101" pitchFamily="2" charset="-122"/>
                <a:cs typeface="宋体" panose="02010600030101010101" pitchFamily="2" charset="-122"/>
              </a:rPr>
              <a:t>对严重危及生产安全的</a:t>
            </a:r>
            <a:r>
              <a:rPr sz="1900" b="1" dirty="0">
                <a:solidFill>
                  <a:srgbClr val="FF0000"/>
                </a:solidFill>
                <a:latin typeface="宋体" panose="02010600030101010101" pitchFamily="2" charset="-122"/>
                <a:cs typeface="宋体" panose="02010600030101010101" pitchFamily="2" charset="-122"/>
              </a:rPr>
              <a:t>工艺、设备实行淘汰制度</a:t>
            </a:r>
            <a:r>
              <a:rPr sz="1900" b="1" dirty="0">
                <a:latin typeface="宋体" panose="02010600030101010101" pitchFamily="2" charset="-122"/>
                <a:cs typeface="宋体" panose="02010600030101010101" pitchFamily="2" charset="-122"/>
              </a:rPr>
              <a:t>，具体目录由</a:t>
            </a:r>
            <a:r>
              <a:rPr sz="1900" b="1" spc="-15" dirty="0">
                <a:latin typeface="宋体" panose="02010600030101010101" pitchFamily="2" charset="-122"/>
                <a:cs typeface="宋体" panose="02010600030101010101" pitchFamily="2" charset="-122"/>
              </a:rPr>
              <a:t>安</a:t>
            </a:r>
            <a:r>
              <a:rPr sz="1900" b="1" spc="-10" dirty="0">
                <a:latin typeface="宋体" panose="02010600030101010101" pitchFamily="2" charset="-122"/>
                <a:cs typeface="宋体" panose="02010600030101010101" pitchFamily="2" charset="-122"/>
              </a:rPr>
              <a:t> </a:t>
            </a:r>
            <a:r>
              <a:rPr sz="1900" b="1" dirty="0">
                <a:latin typeface="宋体" panose="02010600030101010101" pitchFamily="2" charset="-122"/>
                <a:cs typeface="宋体" panose="02010600030101010101" pitchFamily="2" charset="-122"/>
              </a:rPr>
              <a:t>监部门会同有关部门制定并公布</a:t>
            </a:r>
            <a:r>
              <a:rPr sz="1900" dirty="0">
                <a:latin typeface="宋体" panose="02010600030101010101" pitchFamily="2" charset="-122"/>
                <a:cs typeface="宋体" panose="02010600030101010101" pitchFamily="2" charset="-122"/>
              </a:rPr>
              <a:t>（总局已发布矿山）。省级政府可制</a:t>
            </a:r>
            <a:r>
              <a:rPr sz="1900" spc="-5" dirty="0">
                <a:latin typeface="宋体" panose="02010600030101010101" pitchFamily="2" charset="-122"/>
                <a:cs typeface="宋体" panose="02010600030101010101" pitchFamily="2" charset="-122"/>
              </a:rPr>
              <a:t>定 </a:t>
            </a:r>
            <a:r>
              <a:rPr sz="1900" dirty="0">
                <a:latin typeface="宋体" panose="02010600030101010101" pitchFamily="2" charset="-122"/>
                <a:cs typeface="宋体" panose="02010600030101010101" pitchFamily="2" charset="-122"/>
              </a:rPr>
              <a:t>并公布前款规定以外的工艺、设备淘汰目录</a:t>
            </a:r>
            <a:r>
              <a:rPr sz="1900" spc="-5" dirty="0">
                <a:latin typeface="宋体" panose="02010600030101010101" pitchFamily="2" charset="-122"/>
                <a:cs typeface="宋体" panose="02010600030101010101" pitchFamily="2" charset="-122"/>
              </a:rPr>
              <a:t>。</a:t>
            </a:r>
            <a:endParaRPr sz="1900">
              <a:latin typeface="宋体" panose="02010600030101010101" pitchFamily="2" charset="-122"/>
              <a:cs typeface="宋体" panose="0201060003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382520">
              <a:lnSpc>
                <a:spcPts val="4205"/>
              </a:lnSpc>
            </a:pPr>
            <a:r>
              <a:rPr dirty="0">
                <a:latin typeface="宋体" panose="02010600030101010101" pitchFamily="2" charset="-122"/>
                <a:cs typeface="宋体" panose="02010600030101010101" pitchFamily="2" charset="-122"/>
              </a:rPr>
              <a:t>危险物品管</a:t>
            </a:r>
            <a:r>
              <a:rPr spc="-15" dirty="0">
                <a:latin typeface="宋体" panose="02010600030101010101" pitchFamily="2" charset="-122"/>
                <a:cs typeface="宋体" panose="02010600030101010101" pitchFamily="2" charset="-122"/>
              </a:rPr>
              <a:t>理</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83</a:t>
            </a:fld>
            <a:endParaRPr spc="-5" dirty="0">
              <a:solidFill>
                <a:srgbClr val="FFFF00"/>
              </a:solidFill>
            </a:endParaRPr>
          </a:p>
        </p:txBody>
      </p:sp>
      <p:sp>
        <p:nvSpPr>
          <p:cNvPr id="3" name="object 3"/>
          <p:cNvSpPr txBox="1"/>
          <p:nvPr/>
        </p:nvSpPr>
        <p:spPr>
          <a:xfrm>
            <a:off x="78739" y="1582737"/>
            <a:ext cx="8018780" cy="3783329"/>
          </a:xfrm>
          <a:prstGeom prst="rect">
            <a:avLst/>
          </a:prstGeom>
        </p:spPr>
        <p:txBody>
          <a:bodyPr vert="horz" wrap="square" lIns="0" tIns="0" rIns="0" bIns="0" rtlCol="0">
            <a:spAutoFit/>
          </a:bodyPr>
          <a:lstStyle/>
          <a:p>
            <a:pPr marL="355600" marR="5080" indent="-342900" algn="just">
              <a:lnSpc>
                <a:spcPct val="150000"/>
              </a:lnSpc>
            </a:pPr>
            <a:r>
              <a:rPr sz="2400" dirty="0">
                <a:solidFill>
                  <a:srgbClr val="C0504D"/>
                </a:solidFill>
                <a:latin typeface="Arial" panose="020B0604020202020204"/>
                <a:cs typeface="Arial" panose="020B0604020202020204"/>
              </a:rPr>
              <a:t>•  </a:t>
            </a:r>
            <a:r>
              <a:rPr sz="2400" spc="-145" dirty="0">
                <a:solidFill>
                  <a:srgbClr val="C0504D"/>
                </a:solidFill>
                <a:latin typeface="Arial" panose="020B0604020202020204"/>
                <a:cs typeface="Arial" panose="020B0604020202020204"/>
              </a:rPr>
              <a:t> </a:t>
            </a:r>
            <a:r>
              <a:rPr sz="2400" b="1" dirty="0">
                <a:solidFill>
                  <a:srgbClr val="C0504D"/>
                </a:solidFill>
                <a:latin typeface="宋体" panose="02010600030101010101" pitchFamily="2" charset="-122"/>
                <a:cs typeface="宋体" panose="02010600030101010101" pitchFamily="2" charset="-122"/>
              </a:rPr>
              <a:t>第三十六条</a:t>
            </a:r>
            <a:r>
              <a:rPr sz="2400" b="1" dirty="0">
                <a:latin typeface="宋体" panose="02010600030101010101" pitchFamily="2" charset="-122"/>
                <a:cs typeface="宋体" panose="02010600030101010101" pitchFamily="2" charset="-122"/>
              </a:rPr>
              <a:t>生产、经营、运输、储存、使用或者处置废</a:t>
            </a:r>
            <a:r>
              <a:rPr sz="2400" b="1" spc="-10" dirty="0">
                <a:latin typeface="宋体" panose="02010600030101010101" pitchFamily="2" charset="-122"/>
                <a:cs typeface="宋体" panose="02010600030101010101" pitchFamily="2" charset="-122"/>
              </a:rPr>
              <a:t>弃</a:t>
            </a:r>
            <a:r>
              <a:rPr sz="2400" b="1" spc="-5" dirty="0">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危险物品</a:t>
            </a:r>
            <a:r>
              <a:rPr sz="2400" b="1" dirty="0">
                <a:solidFill>
                  <a:srgbClr val="C0504D"/>
                </a:solidFill>
                <a:latin typeface="宋体" panose="02010600030101010101" pitchFamily="2" charset="-122"/>
                <a:cs typeface="宋体" panose="02010600030101010101" pitchFamily="2" charset="-122"/>
              </a:rPr>
              <a:t>由</a:t>
            </a:r>
            <a:r>
              <a:rPr sz="2400" b="1" dirty="0">
                <a:latin typeface="宋体" panose="02010600030101010101" pitchFamily="2" charset="-122"/>
                <a:cs typeface="宋体" panose="02010600030101010101" pitchFamily="2" charset="-122"/>
              </a:rPr>
              <a:t>有关主管部门依照有关</a:t>
            </a:r>
            <a:r>
              <a:rPr sz="2400" b="1" dirty="0">
                <a:solidFill>
                  <a:srgbClr val="000099"/>
                </a:solidFill>
                <a:latin typeface="宋体" panose="02010600030101010101" pitchFamily="2" charset="-122"/>
                <a:cs typeface="宋体" panose="02010600030101010101" pitchFamily="2" charset="-122"/>
              </a:rPr>
              <a:t>法律、法规</a:t>
            </a:r>
            <a:r>
              <a:rPr sz="2400" b="1" dirty="0">
                <a:latin typeface="宋体" panose="02010600030101010101" pitchFamily="2" charset="-122"/>
                <a:cs typeface="宋体" panose="02010600030101010101" pitchFamily="2" charset="-122"/>
              </a:rPr>
              <a:t>、</a:t>
            </a:r>
            <a:r>
              <a:rPr sz="2400" b="1" dirty="0">
                <a:solidFill>
                  <a:srgbClr val="C0504D"/>
                </a:solidFill>
                <a:latin typeface="宋体" panose="02010600030101010101" pitchFamily="2" charset="-122"/>
                <a:cs typeface="宋体" panose="02010600030101010101" pitchFamily="2" charset="-122"/>
              </a:rPr>
              <a:t>标准进</a:t>
            </a:r>
            <a:r>
              <a:rPr sz="2400" b="1" spc="-10" dirty="0">
                <a:solidFill>
                  <a:srgbClr val="C0504D"/>
                </a:solidFill>
                <a:latin typeface="宋体" panose="02010600030101010101" pitchFamily="2" charset="-122"/>
                <a:cs typeface="宋体" panose="02010600030101010101" pitchFamily="2" charset="-122"/>
              </a:rPr>
              <a:t>行</a:t>
            </a:r>
            <a:r>
              <a:rPr sz="2400" b="1" spc="-5"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审批和监</a:t>
            </a:r>
            <a:r>
              <a:rPr sz="2400" b="1" spc="-10" dirty="0">
                <a:solidFill>
                  <a:srgbClr val="C0504D"/>
                </a:solidFill>
                <a:latin typeface="宋体" panose="02010600030101010101" pitchFamily="2" charset="-122"/>
                <a:cs typeface="宋体" panose="02010600030101010101" pitchFamily="2" charset="-122"/>
              </a:rPr>
              <a:t>督</a:t>
            </a:r>
            <a:endParaRPr sz="2400">
              <a:latin typeface="宋体" panose="02010600030101010101" pitchFamily="2" charset="-122"/>
              <a:cs typeface="宋体" panose="02010600030101010101" pitchFamily="2" charset="-122"/>
            </a:endParaRPr>
          </a:p>
          <a:p>
            <a:pPr marL="355600" marR="5080" indent="-342900">
              <a:lnSpc>
                <a:spcPct val="150000"/>
              </a:lnSpc>
              <a:spcBef>
                <a:spcPts val="575"/>
              </a:spcBef>
              <a:tabLst>
                <a:tab pos="424180" algn="l"/>
              </a:tabLst>
            </a:pPr>
            <a:r>
              <a:rPr sz="2400" dirty="0">
                <a:solidFill>
                  <a:srgbClr val="C0504D"/>
                </a:solidFill>
                <a:latin typeface="Arial" panose="020B0604020202020204"/>
                <a:cs typeface="Arial" panose="020B0604020202020204"/>
              </a:rPr>
              <a:t>•		</a:t>
            </a:r>
            <a:r>
              <a:rPr sz="2400" b="1" dirty="0">
                <a:solidFill>
                  <a:srgbClr val="C0504D"/>
                </a:solidFill>
                <a:latin typeface="宋体" panose="02010600030101010101" pitchFamily="2" charset="-122"/>
                <a:cs typeface="宋体" panose="02010600030101010101" pitchFamily="2" charset="-122"/>
              </a:rPr>
              <a:t>生产经营单位</a:t>
            </a:r>
            <a:r>
              <a:rPr sz="2400" b="1" dirty="0">
                <a:latin typeface="宋体" panose="02010600030101010101" pitchFamily="2" charset="-122"/>
                <a:cs typeface="宋体" panose="02010600030101010101" pitchFamily="2" charset="-122"/>
              </a:rPr>
              <a:t>生产、经营、运输、储存、使用或者处</a:t>
            </a:r>
            <a:r>
              <a:rPr sz="2400" b="1" spc="-10" dirty="0">
                <a:latin typeface="宋体" panose="02010600030101010101" pitchFamily="2" charset="-122"/>
                <a:cs typeface="宋体" panose="02010600030101010101" pitchFamily="2" charset="-122"/>
              </a:rPr>
              <a:t>置</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废弃</a:t>
            </a:r>
            <a:r>
              <a:rPr sz="2400" b="1" dirty="0">
                <a:solidFill>
                  <a:srgbClr val="C0504D"/>
                </a:solidFill>
                <a:latin typeface="宋体" panose="02010600030101010101" pitchFamily="2" charset="-122"/>
                <a:cs typeface="宋体" panose="02010600030101010101" pitchFamily="2" charset="-122"/>
              </a:rPr>
              <a:t>危险物品必须遵守法律法规标准，建立专门制度，</a:t>
            </a:r>
            <a:r>
              <a:rPr sz="2400" b="1" spc="-10" dirty="0">
                <a:solidFill>
                  <a:srgbClr val="C0504D"/>
                </a:solidFill>
                <a:latin typeface="宋体" panose="02010600030101010101" pitchFamily="2" charset="-122"/>
                <a:cs typeface="宋体" panose="02010600030101010101" pitchFamily="2" charset="-122"/>
              </a:rPr>
              <a:t>并</a:t>
            </a:r>
            <a:r>
              <a:rPr sz="2400" b="1" spc="-5"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接受有关部门监督</a:t>
            </a:r>
            <a:r>
              <a:rPr sz="2400" b="1" spc="-10" dirty="0">
                <a:solidFill>
                  <a:srgbClr val="C0504D"/>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a:lnSpc>
                <a:spcPct val="100000"/>
              </a:lnSpc>
              <a:spcBef>
                <a:spcPts val="2015"/>
              </a:spcBef>
              <a:tabLst>
                <a:tab pos="354965" algn="l"/>
              </a:tabLst>
            </a:pPr>
            <a:r>
              <a:rPr sz="2400" dirty="0">
                <a:solidFill>
                  <a:srgbClr val="C00000"/>
                </a:solidFill>
                <a:latin typeface="Arial" panose="020B0604020202020204"/>
                <a:cs typeface="Arial" panose="020B0604020202020204"/>
              </a:rPr>
              <a:t>•	</a:t>
            </a:r>
            <a:r>
              <a:rPr sz="2400" b="1" dirty="0">
                <a:solidFill>
                  <a:srgbClr val="C00000"/>
                </a:solidFill>
                <a:latin typeface="仿宋" panose="02010609060101010101" charset="-122"/>
                <a:cs typeface="仿宋" panose="02010609060101010101" charset="-122"/>
              </a:rPr>
              <a:t>本条款为其它法律法规的衔接性条款</a:t>
            </a:r>
            <a:r>
              <a:rPr sz="2400" b="1" spc="-10" dirty="0">
                <a:solidFill>
                  <a:srgbClr val="C00000"/>
                </a:solidFill>
                <a:latin typeface="仿宋" panose="02010609060101010101" charset="-122"/>
                <a:cs typeface="仿宋" panose="02010609060101010101" charset="-122"/>
              </a:rPr>
              <a:t>：</a:t>
            </a:r>
            <a:endParaRPr sz="2400">
              <a:latin typeface="仿宋" panose="02010609060101010101" charset="-122"/>
              <a:cs typeface="仿宋" panose="02010609060101010101"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382520">
              <a:lnSpc>
                <a:spcPts val="4205"/>
              </a:lnSpc>
            </a:pPr>
            <a:r>
              <a:rPr dirty="0">
                <a:latin typeface="宋体" panose="02010600030101010101" pitchFamily="2" charset="-122"/>
                <a:cs typeface="宋体" panose="02010600030101010101" pitchFamily="2" charset="-122"/>
              </a:rPr>
              <a:t>危险物品管</a:t>
            </a:r>
            <a:r>
              <a:rPr spc="-15" dirty="0">
                <a:latin typeface="宋体" panose="02010600030101010101" pitchFamily="2" charset="-122"/>
                <a:cs typeface="宋体" panose="02010600030101010101" pitchFamily="2" charset="-122"/>
              </a:rPr>
              <a:t>理</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84</a:t>
            </a:fld>
            <a:endParaRPr spc="-5" dirty="0">
              <a:solidFill>
                <a:srgbClr val="FFFF00"/>
              </a:solidFill>
            </a:endParaRPr>
          </a:p>
        </p:txBody>
      </p:sp>
      <p:sp>
        <p:nvSpPr>
          <p:cNvPr id="3" name="object 3"/>
          <p:cNvSpPr txBox="1"/>
          <p:nvPr/>
        </p:nvSpPr>
        <p:spPr>
          <a:xfrm>
            <a:off x="78739" y="1552823"/>
            <a:ext cx="5130165" cy="4425315"/>
          </a:xfrm>
          <a:prstGeom prst="rect">
            <a:avLst/>
          </a:prstGeom>
        </p:spPr>
        <p:txBody>
          <a:bodyPr vert="horz" wrap="square" lIns="0" tIns="0" rIns="0" bIns="0" rtlCol="0">
            <a:spAutoFit/>
          </a:bodyPr>
          <a:lstStyle/>
          <a:p>
            <a:pPr marL="12700">
              <a:lnSpc>
                <a:spcPct val="100000"/>
              </a:lnSpc>
            </a:pPr>
            <a:r>
              <a:rPr sz="2000" b="1" spc="-5" dirty="0">
                <a:solidFill>
                  <a:srgbClr val="001F5F"/>
                </a:solidFill>
                <a:latin typeface="宋体" panose="02010600030101010101" pitchFamily="2" charset="-122"/>
                <a:cs typeface="宋体" panose="02010600030101010101" pitchFamily="2" charset="-122"/>
              </a:rPr>
              <a:t>-----</a:t>
            </a:r>
            <a:r>
              <a:rPr sz="2000" b="1" dirty="0">
                <a:solidFill>
                  <a:srgbClr val="001F5F"/>
                </a:solidFill>
                <a:latin typeface="宋体" panose="02010600030101010101" pitchFamily="2" charset="-122"/>
                <a:cs typeface="宋体" panose="02010600030101010101" pitchFamily="2" charset="-122"/>
              </a:rPr>
              <a:t>《固体废物污染环境防治法</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680"/>
              </a:spcBef>
            </a:pPr>
            <a:r>
              <a:rPr sz="2000" b="1" dirty="0">
                <a:solidFill>
                  <a:srgbClr val="001F5F"/>
                </a:solidFill>
                <a:latin typeface="宋体" panose="02010600030101010101" pitchFamily="2" charset="-122"/>
                <a:cs typeface="宋体" panose="02010600030101010101" pitchFamily="2" charset="-122"/>
              </a:rPr>
              <a:t>——《危险化学物品安全管理条例</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680"/>
              </a:spcBef>
            </a:pPr>
            <a:r>
              <a:rPr sz="2000" b="1" dirty="0">
                <a:solidFill>
                  <a:srgbClr val="001F5F"/>
                </a:solidFill>
                <a:latin typeface="宋体" panose="02010600030101010101" pitchFamily="2" charset="-122"/>
                <a:cs typeface="宋体" panose="02010600030101010101" pitchFamily="2" charset="-122"/>
              </a:rPr>
              <a:t>——</a:t>
            </a:r>
            <a:r>
              <a:rPr sz="2000" b="1" dirty="0">
                <a:solidFill>
                  <a:srgbClr val="000099"/>
                </a:solidFill>
                <a:latin typeface="宋体" panose="02010600030101010101" pitchFamily="2" charset="-122"/>
                <a:cs typeface="宋体" panose="02010600030101010101" pitchFamily="2" charset="-122"/>
              </a:rPr>
              <a:t>《使用有毒物品作业场所劳动保护条例</a:t>
            </a:r>
            <a:r>
              <a:rPr sz="2000" b="1" spc="-5" dirty="0">
                <a:solidFill>
                  <a:srgbClr val="000099"/>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680"/>
              </a:spcBef>
            </a:pPr>
            <a:r>
              <a:rPr sz="2000" b="1" dirty="0">
                <a:solidFill>
                  <a:srgbClr val="001F5F"/>
                </a:solidFill>
                <a:latin typeface="宋体" panose="02010600030101010101" pitchFamily="2" charset="-122"/>
                <a:cs typeface="宋体" panose="02010600030101010101" pitchFamily="2" charset="-122"/>
              </a:rPr>
              <a:t>——《烟花爆竹安全管理条例</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680"/>
              </a:spcBef>
            </a:pPr>
            <a:r>
              <a:rPr sz="2000" b="1" dirty="0">
                <a:solidFill>
                  <a:srgbClr val="001F5F"/>
                </a:solidFill>
                <a:latin typeface="宋体" panose="02010600030101010101" pitchFamily="2" charset="-122"/>
                <a:cs typeface="宋体" panose="02010600030101010101" pitchFamily="2" charset="-122"/>
              </a:rPr>
              <a:t>——《民用爆破物品安全管理条例</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680"/>
              </a:spcBef>
            </a:pPr>
            <a:r>
              <a:rPr sz="2000" b="1" dirty="0">
                <a:solidFill>
                  <a:srgbClr val="001F5F"/>
                </a:solidFill>
                <a:latin typeface="宋体" panose="02010600030101010101" pitchFamily="2" charset="-122"/>
                <a:cs typeface="宋体" panose="02010600030101010101" pitchFamily="2" charset="-122"/>
              </a:rPr>
              <a:t>——《农药管理条例</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680"/>
              </a:spcBef>
            </a:pPr>
            <a:r>
              <a:rPr sz="2000" b="1" dirty="0">
                <a:solidFill>
                  <a:srgbClr val="001F5F"/>
                </a:solidFill>
                <a:latin typeface="宋体" panose="02010600030101010101" pitchFamily="2" charset="-122"/>
                <a:cs typeface="宋体" panose="02010600030101010101" pitchFamily="2" charset="-122"/>
              </a:rPr>
              <a:t>——《监控化学品管理条例</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680"/>
              </a:spcBef>
            </a:pPr>
            <a:r>
              <a:rPr sz="2000" b="1" dirty="0">
                <a:solidFill>
                  <a:srgbClr val="001F5F"/>
                </a:solidFill>
                <a:latin typeface="宋体" panose="02010600030101010101" pitchFamily="2" charset="-122"/>
                <a:cs typeface="宋体" panose="02010600030101010101" pitchFamily="2" charset="-122"/>
              </a:rPr>
              <a:t>——《易制毒化学品管理条例》</a:t>
            </a:r>
            <a:r>
              <a:rPr sz="2000" b="1" dirty="0">
                <a:solidFill>
                  <a:srgbClr val="FFFFFF"/>
                </a:solidFill>
                <a:latin typeface="宋体" panose="02010600030101010101" pitchFamily="2" charset="-122"/>
                <a:cs typeface="宋体" panose="02010600030101010101" pitchFamily="2" charset="-122"/>
              </a:rPr>
              <a:t>国务院</a:t>
            </a:r>
            <a:r>
              <a:rPr sz="2000" b="1" spc="-5" dirty="0">
                <a:solidFill>
                  <a:srgbClr val="FFFFFF"/>
                </a:solidFill>
                <a:latin typeface="宋体" panose="02010600030101010101" pitchFamily="2" charset="-122"/>
                <a:cs typeface="宋体" panose="02010600030101010101" pitchFamily="2" charset="-122"/>
              </a:rPr>
              <a:t>445号</a:t>
            </a:r>
            <a:endParaRPr sz="2000">
              <a:latin typeface="宋体" panose="02010600030101010101" pitchFamily="2" charset="-122"/>
              <a:cs typeface="宋体" panose="02010600030101010101" pitchFamily="2" charset="-122"/>
            </a:endParaRPr>
          </a:p>
          <a:p>
            <a:pPr marL="12700">
              <a:lnSpc>
                <a:spcPts val="2380"/>
              </a:lnSpc>
              <a:spcBef>
                <a:spcPts val="1680"/>
              </a:spcBef>
            </a:pPr>
            <a:r>
              <a:rPr sz="2000" b="1" spc="-5" dirty="0">
                <a:solidFill>
                  <a:srgbClr val="001F5F"/>
                </a:solidFill>
                <a:latin typeface="宋体" panose="02010600030101010101" pitchFamily="2" charset="-122"/>
                <a:cs typeface="宋体" panose="02010600030101010101" pitchFamily="2" charset="-122"/>
              </a:rPr>
              <a:t>-----</a:t>
            </a:r>
            <a:r>
              <a:rPr sz="2000" b="1" dirty="0">
                <a:solidFill>
                  <a:srgbClr val="001F5F"/>
                </a:solidFill>
                <a:latin typeface="宋体" panose="02010600030101010101" pitchFamily="2" charset="-122"/>
                <a:cs typeface="宋体" panose="02010600030101010101" pitchFamily="2" charset="-122"/>
              </a:rPr>
              <a:t>《城镇燃气管理条例》</a:t>
            </a:r>
            <a:r>
              <a:rPr sz="2000" b="1" spc="-5" dirty="0">
                <a:solidFill>
                  <a:srgbClr val="001F5F"/>
                </a:solidFill>
                <a:latin typeface="宋体" panose="02010600030101010101" pitchFamily="2" charset="-122"/>
                <a:cs typeface="宋体" panose="02010600030101010101" pitchFamily="2" charset="-122"/>
              </a:rPr>
              <a:t>等</a:t>
            </a:r>
            <a:endParaRPr sz="2000">
              <a:latin typeface="宋体" panose="02010600030101010101" pitchFamily="2" charset="-122"/>
              <a:cs typeface="宋体" panose="02010600030101010101"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693545">
              <a:lnSpc>
                <a:spcPts val="4205"/>
              </a:lnSpc>
            </a:pPr>
            <a:r>
              <a:rPr dirty="0"/>
              <a:t>（重大危险源管理</a:t>
            </a:r>
            <a:r>
              <a:rPr spc="-15" dirty="0"/>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85</a:t>
            </a:fld>
            <a:endParaRPr spc="-5" dirty="0">
              <a:solidFill>
                <a:srgbClr val="FFFF00"/>
              </a:solidFill>
            </a:endParaRPr>
          </a:p>
        </p:txBody>
      </p:sp>
      <p:sp>
        <p:nvSpPr>
          <p:cNvPr id="3" name="object 3"/>
          <p:cNvSpPr txBox="1"/>
          <p:nvPr/>
        </p:nvSpPr>
        <p:spPr>
          <a:xfrm>
            <a:off x="78739" y="1582737"/>
            <a:ext cx="8020050" cy="3695065"/>
          </a:xfrm>
          <a:prstGeom prst="rect">
            <a:avLst/>
          </a:prstGeom>
        </p:spPr>
        <p:txBody>
          <a:bodyPr vert="horz" wrap="square" lIns="0" tIns="0" rIns="0" bIns="0" rtlCol="0">
            <a:spAutoFit/>
          </a:bodyPr>
          <a:lstStyle/>
          <a:p>
            <a:pPr marL="12700">
              <a:lnSpc>
                <a:spcPct val="100000"/>
              </a:lnSpc>
              <a:tabLst>
                <a:tab pos="354965" algn="l"/>
              </a:tabLst>
            </a:pPr>
            <a:r>
              <a:rPr sz="2400" dirty="0">
                <a:solidFill>
                  <a:srgbClr val="C0504D"/>
                </a:solidFill>
                <a:latin typeface="Arial" panose="020B0604020202020204"/>
                <a:cs typeface="Arial" panose="020B0604020202020204"/>
              </a:rPr>
              <a:t>•	</a:t>
            </a:r>
            <a:r>
              <a:rPr sz="2400" b="1" dirty="0">
                <a:solidFill>
                  <a:srgbClr val="C0504D"/>
                </a:solidFill>
                <a:latin typeface="宋体" panose="02010600030101010101" pitchFamily="2" charset="-122"/>
                <a:cs typeface="宋体" panose="02010600030101010101" pitchFamily="2" charset="-122"/>
              </a:rPr>
              <a:t>第三十七</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重大危险源管理登记建档</a:t>
            </a:r>
            <a:r>
              <a:rPr sz="2400" b="1" spc="-10" dirty="0">
                <a:solidFill>
                  <a:srgbClr val="C0504D"/>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a:lnSpc>
                <a:spcPct val="100000"/>
              </a:lnSpc>
              <a:spcBef>
                <a:spcPts val="5"/>
              </a:spcBef>
            </a:pPr>
            <a:endParaRPr sz="2500">
              <a:latin typeface="Times New Roman" panose="02020603050405020304"/>
              <a:cs typeface="Times New Roman" panose="02020603050405020304"/>
            </a:endParaRPr>
          </a:p>
          <a:p>
            <a:pPr marL="12700">
              <a:lnSpc>
                <a:spcPct val="100000"/>
              </a:lnSpc>
              <a:tabLst>
                <a:tab pos="354965" algn="l"/>
              </a:tabLst>
            </a:pPr>
            <a:r>
              <a:rPr sz="2400" dirty="0">
                <a:solidFill>
                  <a:srgbClr val="C0504D"/>
                </a:solidFill>
                <a:latin typeface="Arial" panose="020B0604020202020204"/>
                <a:cs typeface="Arial" panose="020B0604020202020204"/>
              </a:rPr>
              <a:t>•	</a:t>
            </a:r>
            <a:r>
              <a:rPr sz="2400" b="1" dirty="0">
                <a:solidFill>
                  <a:srgbClr val="C0504D"/>
                </a:solidFill>
                <a:latin typeface="宋体" panose="02010600030101010101" pitchFamily="2" charset="-122"/>
                <a:cs typeface="宋体" panose="02010600030101010101" pitchFamily="2" charset="-122"/>
              </a:rPr>
              <a:t>定期检测、评估、监控</a:t>
            </a:r>
            <a:r>
              <a:rPr sz="2400" b="1" spc="-10" dirty="0">
                <a:solidFill>
                  <a:srgbClr val="C0504D"/>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a:lnSpc>
                <a:spcPct val="100000"/>
              </a:lnSpc>
              <a:spcBef>
                <a:spcPts val="5"/>
              </a:spcBef>
            </a:pPr>
            <a:endParaRPr sz="2500">
              <a:latin typeface="Times New Roman" panose="02020603050405020304"/>
              <a:cs typeface="Times New Roman" panose="02020603050405020304"/>
            </a:endParaRPr>
          </a:p>
          <a:p>
            <a:pPr marL="12700">
              <a:lnSpc>
                <a:spcPct val="100000"/>
              </a:lnSpc>
              <a:tabLst>
                <a:tab pos="354965" algn="l"/>
              </a:tabLst>
            </a:pPr>
            <a:r>
              <a:rPr sz="2400" dirty="0">
                <a:solidFill>
                  <a:srgbClr val="C0504D"/>
                </a:solidFill>
                <a:latin typeface="Arial" panose="020B0604020202020204"/>
                <a:cs typeface="Arial" panose="020B0604020202020204"/>
              </a:rPr>
              <a:t>•	</a:t>
            </a:r>
            <a:r>
              <a:rPr sz="2400" b="1" dirty="0">
                <a:solidFill>
                  <a:srgbClr val="C0504D"/>
                </a:solidFill>
                <a:latin typeface="宋体" panose="02010600030101010101" pitchFamily="2" charset="-122"/>
                <a:cs typeface="宋体" panose="02010600030101010101" pitchFamily="2" charset="-122"/>
              </a:rPr>
              <a:t>制定应急预案并告知从业人员和</a:t>
            </a:r>
            <a:r>
              <a:rPr sz="2400" b="1" dirty="0">
                <a:solidFill>
                  <a:srgbClr val="FF0000"/>
                </a:solidFill>
                <a:latin typeface="宋体" panose="02010600030101010101" pitchFamily="2" charset="-122"/>
                <a:cs typeface="宋体" panose="02010600030101010101" pitchFamily="2" charset="-122"/>
              </a:rPr>
              <a:t>相关人员</a:t>
            </a:r>
            <a:r>
              <a:rPr sz="2400" b="1" spc="-10" dirty="0">
                <a:solidFill>
                  <a:srgbClr val="C0504D"/>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a:lnSpc>
                <a:spcPct val="100000"/>
              </a:lnSpc>
              <a:spcBef>
                <a:spcPts val="5"/>
              </a:spcBef>
            </a:pPr>
            <a:endParaRPr sz="2500">
              <a:latin typeface="Times New Roman" panose="02020603050405020304"/>
              <a:cs typeface="Times New Roman" panose="02020603050405020304"/>
            </a:endParaRPr>
          </a:p>
          <a:p>
            <a:pPr marL="12700">
              <a:lnSpc>
                <a:spcPct val="100000"/>
              </a:lnSpc>
              <a:tabLst>
                <a:tab pos="354965" algn="l"/>
              </a:tabLst>
            </a:pPr>
            <a:r>
              <a:rPr sz="2400" dirty="0">
                <a:solidFill>
                  <a:srgbClr val="C0504D"/>
                </a:solidFill>
                <a:latin typeface="Arial" panose="020B0604020202020204"/>
                <a:cs typeface="Arial" panose="020B0604020202020204"/>
              </a:rPr>
              <a:t>•	</a:t>
            </a:r>
            <a:r>
              <a:rPr sz="2400" b="1" dirty="0">
                <a:solidFill>
                  <a:srgbClr val="C0504D"/>
                </a:solidFill>
                <a:latin typeface="宋体" panose="02010600030101010101" pitchFamily="2" charset="-122"/>
                <a:cs typeface="宋体" panose="02010600030101010101" pitchFamily="2" charset="-122"/>
              </a:rPr>
              <a:t>重大危险源及安全措施应上报安监或有关部门备</a:t>
            </a:r>
            <a:r>
              <a:rPr sz="2400" b="1" spc="-10" dirty="0">
                <a:solidFill>
                  <a:srgbClr val="C0504D"/>
                </a:solidFill>
                <a:latin typeface="宋体" panose="02010600030101010101" pitchFamily="2" charset="-122"/>
                <a:cs typeface="宋体" panose="02010600030101010101" pitchFamily="2" charset="-122"/>
              </a:rPr>
              <a:t>案</a:t>
            </a:r>
            <a:endParaRPr sz="2400">
              <a:latin typeface="宋体" panose="02010600030101010101" pitchFamily="2" charset="-122"/>
              <a:cs typeface="宋体" panose="02010600030101010101" pitchFamily="2" charset="-122"/>
            </a:endParaRPr>
          </a:p>
          <a:p>
            <a:pPr marL="355600" marR="5080" indent="-342900">
              <a:lnSpc>
                <a:spcPct val="150000"/>
              </a:lnSpc>
              <a:spcBef>
                <a:spcPts val="57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国家安全生产监督管理总局令第40号</a:t>
            </a:r>
            <a:r>
              <a:rPr sz="2400" b="1" dirty="0">
                <a:solidFill>
                  <a:srgbClr val="001F5F"/>
                </a:solidFill>
                <a:latin typeface="宋体" panose="02010600030101010101" pitchFamily="2" charset="-122"/>
                <a:cs typeface="宋体" panose="02010600030101010101" pitchFamily="2" charset="-122"/>
              </a:rPr>
              <a:t>《危险化学品重大</a:t>
            </a:r>
            <a:r>
              <a:rPr sz="2400" b="1" spc="-10" dirty="0">
                <a:solidFill>
                  <a:srgbClr val="001F5F"/>
                </a:solidFill>
                <a:latin typeface="宋体" panose="02010600030101010101" pitchFamily="2" charset="-122"/>
                <a:cs typeface="宋体" panose="02010600030101010101" pitchFamily="2" charset="-122"/>
              </a:rPr>
              <a:t>危</a:t>
            </a:r>
            <a:r>
              <a:rPr sz="2400" b="1" spc="-5"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险源监督管理暂行规定</a:t>
            </a:r>
            <a:r>
              <a:rPr sz="2400" b="1" spc="-10" dirty="0">
                <a:solidFill>
                  <a:srgbClr val="001F5F"/>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693545">
              <a:lnSpc>
                <a:spcPts val="4205"/>
              </a:lnSpc>
            </a:pPr>
            <a:r>
              <a:rPr dirty="0"/>
              <a:t>（重大危险源管理</a:t>
            </a:r>
            <a:r>
              <a:rPr spc="-15" dirty="0"/>
              <a:t>）</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86</a:t>
            </a:fld>
            <a:endParaRPr spc="-5" dirty="0">
              <a:solidFill>
                <a:srgbClr val="FFFF00"/>
              </a:solidFill>
            </a:endParaRPr>
          </a:p>
        </p:txBody>
      </p:sp>
      <p:sp>
        <p:nvSpPr>
          <p:cNvPr id="3" name="object 3"/>
          <p:cNvSpPr txBox="1"/>
          <p:nvPr/>
        </p:nvSpPr>
        <p:spPr>
          <a:xfrm>
            <a:off x="78739" y="1323022"/>
            <a:ext cx="8018780" cy="2889250"/>
          </a:xfrm>
          <a:prstGeom prst="rect">
            <a:avLst/>
          </a:prstGeom>
        </p:spPr>
        <p:txBody>
          <a:bodyPr vert="horz" wrap="square" lIns="0" tIns="0" rIns="0" bIns="0" rtlCol="0">
            <a:spAutoFit/>
          </a:bodyPr>
          <a:lstStyle/>
          <a:p>
            <a:pPr marL="12700">
              <a:lnSpc>
                <a:spcPct val="100000"/>
              </a:lnSpc>
              <a:tabLst>
                <a:tab pos="354965" algn="l"/>
              </a:tabLst>
            </a:pPr>
            <a:r>
              <a:rPr sz="2400" dirty="0">
                <a:solidFill>
                  <a:srgbClr val="001F5F"/>
                </a:solidFill>
                <a:latin typeface="Arial" panose="020B0604020202020204"/>
                <a:cs typeface="Arial" panose="020B0604020202020204"/>
              </a:rPr>
              <a:t>•	</a:t>
            </a:r>
            <a:r>
              <a:rPr sz="2400" b="1" dirty="0">
                <a:solidFill>
                  <a:srgbClr val="001F5F"/>
                </a:solidFill>
                <a:latin typeface="宋体" panose="02010600030101010101" pitchFamily="2" charset="-122"/>
                <a:cs typeface="宋体" panose="02010600030101010101" pitchFamily="2" charset="-122"/>
              </a:rPr>
              <a:t>《危险化学品重大危险源监督管理暂行规定》</a:t>
            </a:r>
            <a:r>
              <a:rPr sz="2400" b="1" spc="-10" dirty="0">
                <a:solidFill>
                  <a:srgbClr val="001F5F"/>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5080" indent="-342900">
              <a:lnSpc>
                <a:spcPct val="140000"/>
              </a:lnSpc>
              <a:tabLst>
                <a:tab pos="354965" algn="l"/>
              </a:tabLst>
            </a:pPr>
            <a:r>
              <a:rPr sz="2400" dirty="0">
                <a:solidFill>
                  <a:srgbClr val="001F5F"/>
                </a:solidFill>
                <a:latin typeface="Arial" panose="020B0604020202020204"/>
                <a:cs typeface="Arial" panose="020B0604020202020204"/>
              </a:rPr>
              <a:t>•	</a:t>
            </a:r>
            <a:r>
              <a:rPr sz="2400" b="1" dirty="0">
                <a:solidFill>
                  <a:srgbClr val="001F5F"/>
                </a:solidFill>
                <a:latin typeface="宋体" panose="02010600030101010101" pitchFamily="2" charset="-122"/>
                <a:cs typeface="宋体" panose="02010600030101010101" pitchFamily="2" charset="-122"/>
              </a:rPr>
              <a:t>第八</a:t>
            </a:r>
            <a:r>
              <a:rPr sz="2400" b="1" spc="-10" dirty="0">
                <a:solidFill>
                  <a:srgbClr val="001F5F"/>
                </a:solidFill>
                <a:latin typeface="宋体" panose="02010600030101010101" pitchFamily="2" charset="-122"/>
                <a:cs typeface="宋体" panose="02010600030101010101" pitchFamily="2" charset="-122"/>
              </a:rPr>
              <a:t>条</a:t>
            </a:r>
            <a:r>
              <a:rPr sz="2400" b="1" spc="10"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危险化学品单位应当对重大危险源进行安全评</a:t>
            </a:r>
            <a:r>
              <a:rPr sz="2400" b="1" spc="-10" dirty="0">
                <a:solidFill>
                  <a:srgbClr val="001F5F"/>
                </a:solidFill>
                <a:latin typeface="宋体" panose="02010600030101010101" pitchFamily="2" charset="-122"/>
                <a:cs typeface="宋体" panose="02010600030101010101" pitchFamily="2" charset="-122"/>
              </a:rPr>
              <a:t>估</a:t>
            </a:r>
            <a:r>
              <a:rPr sz="2400" b="1" spc="-5"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并确定重大危险源等级</a:t>
            </a:r>
            <a:r>
              <a:rPr sz="2400" b="1" dirty="0">
                <a:solidFill>
                  <a:srgbClr val="000099"/>
                </a:solidFill>
                <a:latin typeface="宋体" panose="02010600030101010101" pitchFamily="2" charset="-122"/>
                <a:cs typeface="宋体" panose="02010600030101010101" pitchFamily="2" charset="-122"/>
              </a:rPr>
              <a:t>（分一级、二级、三级和四级）</a:t>
            </a:r>
            <a:r>
              <a:rPr sz="2400" b="1" spc="-10" dirty="0">
                <a:solidFill>
                  <a:srgbClr val="000099"/>
                </a:solidFill>
                <a:latin typeface="宋体" panose="02010600030101010101" pitchFamily="2" charset="-122"/>
                <a:cs typeface="宋体" panose="02010600030101010101" pitchFamily="2" charset="-122"/>
              </a:rPr>
              <a:t>。</a:t>
            </a:r>
            <a:r>
              <a:rPr sz="2400" b="1" spc="-5" dirty="0">
                <a:solidFill>
                  <a:srgbClr val="000099"/>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组织本单位的注册安全工程师、技术人员或者聘请有关</a:t>
            </a:r>
            <a:r>
              <a:rPr sz="2400" b="1" spc="-10" dirty="0">
                <a:solidFill>
                  <a:srgbClr val="001F5F"/>
                </a:solidFill>
                <a:latin typeface="宋体" panose="02010600030101010101" pitchFamily="2" charset="-122"/>
                <a:cs typeface="宋体" panose="02010600030101010101" pitchFamily="2" charset="-122"/>
              </a:rPr>
              <a:t>专</a:t>
            </a:r>
            <a:r>
              <a:rPr sz="2400" b="1" spc="-5"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家进行安全评估，也可以委托具有相应资质的安全评价</a:t>
            </a:r>
            <a:r>
              <a:rPr sz="2400" b="1" spc="-10" dirty="0">
                <a:solidFill>
                  <a:srgbClr val="001F5F"/>
                </a:solidFill>
                <a:latin typeface="宋体" panose="02010600030101010101" pitchFamily="2" charset="-122"/>
                <a:cs typeface="宋体" panose="02010600030101010101" pitchFamily="2" charset="-122"/>
              </a:rPr>
              <a:t>机</a:t>
            </a:r>
            <a:r>
              <a:rPr sz="2400" b="1" spc="-5"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构进行</a:t>
            </a:r>
            <a:r>
              <a:rPr sz="2400" b="1" dirty="0">
                <a:solidFill>
                  <a:srgbClr val="FF0000"/>
                </a:solidFill>
                <a:latin typeface="宋体" panose="02010600030101010101" pitchFamily="2" charset="-122"/>
                <a:cs typeface="宋体" panose="02010600030101010101" pitchFamily="2" charset="-122"/>
              </a:rPr>
              <a:t>安全评估</a:t>
            </a:r>
            <a:r>
              <a:rPr sz="2400" b="1" spc="-10" dirty="0">
                <a:solidFill>
                  <a:srgbClr val="001F5F"/>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
        <p:nvSpPr>
          <p:cNvPr id="4" name="object 4"/>
          <p:cNvSpPr txBox="1"/>
          <p:nvPr/>
        </p:nvSpPr>
        <p:spPr>
          <a:xfrm>
            <a:off x="78739" y="4408835"/>
            <a:ext cx="132080" cy="330200"/>
          </a:xfrm>
          <a:prstGeom prst="rect">
            <a:avLst/>
          </a:prstGeom>
        </p:spPr>
        <p:txBody>
          <a:bodyPr vert="horz" wrap="square" lIns="0" tIns="0" rIns="0" bIns="0" rtlCol="0">
            <a:spAutoFit/>
          </a:bodyPr>
          <a:lstStyle/>
          <a:p>
            <a:pPr marL="12700">
              <a:lnSpc>
                <a:spcPct val="100000"/>
              </a:lnSpc>
            </a:pPr>
            <a:r>
              <a:rPr sz="2400" dirty="0">
                <a:solidFill>
                  <a:srgbClr val="001F5F"/>
                </a:solidFill>
                <a:latin typeface="Arial" panose="020B0604020202020204"/>
                <a:cs typeface="Arial" panose="020B0604020202020204"/>
              </a:rPr>
              <a:t>•</a:t>
            </a:r>
            <a:endParaRPr sz="2400">
              <a:latin typeface="Arial" panose="020B0604020202020204"/>
              <a:cs typeface="Arial" panose="020B0604020202020204"/>
            </a:endParaRPr>
          </a:p>
        </p:txBody>
      </p:sp>
      <p:sp>
        <p:nvSpPr>
          <p:cNvPr id="5" name="object 5"/>
          <p:cNvSpPr txBox="1"/>
          <p:nvPr/>
        </p:nvSpPr>
        <p:spPr>
          <a:xfrm>
            <a:off x="421640" y="4393882"/>
            <a:ext cx="7675880" cy="1865630"/>
          </a:xfrm>
          <a:prstGeom prst="rect">
            <a:avLst/>
          </a:prstGeom>
        </p:spPr>
        <p:txBody>
          <a:bodyPr vert="horz" wrap="square" lIns="0" tIns="0" rIns="0" bIns="0" rtlCol="0">
            <a:spAutoFit/>
          </a:bodyPr>
          <a:lstStyle/>
          <a:p>
            <a:pPr marL="12700" marR="5080" indent="1075690">
              <a:lnSpc>
                <a:spcPct val="140000"/>
              </a:lnSpc>
            </a:pPr>
            <a:r>
              <a:rPr sz="2400" b="1" dirty="0">
                <a:solidFill>
                  <a:srgbClr val="001F5F"/>
                </a:solidFill>
                <a:latin typeface="宋体" panose="02010600030101010101" pitchFamily="2" charset="-122"/>
                <a:cs typeface="宋体" panose="02010600030101010101" pitchFamily="2" charset="-122"/>
              </a:rPr>
              <a:t>依照法律、行政法规的规定，需要进行安全评</a:t>
            </a:r>
            <a:r>
              <a:rPr sz="2400" b="1" spc="-10" dirty="0">
                <a:solidFill>
                  <a:srgbClr val="001F5F"/>
                </a:solidFill>
                <a:latin typeface="宋体" panose="02010600030101010101" pitchFamily="2" charset="-122"/>
                <a:cs typeface="宋体" panose="02010600030101010101" pitchFamily="2" charset="-122"/>
              </a:rPr>
              <a:t>价</a:t>
            </a:r>
            <a:r>
              <a:rPr sz="2400" b="1" spc="-5"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的，重大危险源安全评估可以与本单位的安全评价一起</a:t>
            </a:r>
            <a:r>
              <a:rPr sz="2400" b="1" spc="-10" dirty="0">
                <a:solidFill>
                  <a:srgbClr val="001F5F"/>
                </a:solidFill>
                <a:latin typeface="宋体" panose="02010600030101010101" pitchFamily="2" charset="-122"/>
                <a:cs typeface="宋体" panose="02010600030101010101" pitchFamily="2" charset="-122"/>
              </a:rPr>
              <a:t>进</a:t>
            </a:r>
            <a:r>
              <a:rPr sz="2400" b="1" spc="-5"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行，以</a:t>
            </a:r>
            <a:r>
              <a:rPr sz="2400" b="1" dirty="0">
                <a:solidFill>
                  <a:srgbClr val="FF0000"/>
                </a:solidFill>
                <a:latin typeface="宋体" panose="02010600030101010101" pitchFamily="2" charset="-122"/>
                <a:cs typeface="宋体" panose="02010600030101010101" pitchFamily="2" charset="-122"/>
              </a:rPr>
              <a:t>安全评价报告代替安全评估报告</a:t>
            </a:r>
            <a:r>
              <a:rPr sz="2400" b="1" dirty="0">
                <a:solidFill>
                  <a:srgbClr val="001F5F"/>
                </a:solidFill>
                <a:latin typeface="宋体" panose="02010600030101010101" pitchFamily="2" charset="-122"/>
                <a:cs typeface="宋体" panose="02010600030101010101" pitchFamily="2" charset="-122"/>
              </a:rPr>
              <a:t>，也可以单独进</a:t>
            </a:r>
            <a:r>
              <a:rPr sz="2400" b="1" spc="-10" dirty="0">
                <a:solidFill>
                  <a:srgbClr val="001F5F"/>
                </a:solidFill>
                <a:latin typeface="宋体" panose="02010600030101010101" pitchFamily="2" charset="-122"/>
                <a:cs typeface="宋体" panose="02010600030101010101" pitchFamily="2" charset="-122"/>
              </a:rPr>
              <a:t>行</a:t>
            </a:r>
            <a:r>
              <a:rPr sz="2400" b="1" spc="-5" dirty="0">
                <a:solidFill>
                  <a:srgbClr val="001F5F"/>
                </a:solidFill>
                <a:latin typeface="宋体" panose="02010600030101010101" pitchFamily="2" charset="-122"/>
                <a:cs typeface="宋体" panose="02010600030101010101" pitchFamily="2" charset="-122"/>
              </a:rPr>
              <a:t> </a:t>
            </a:r>
            <a:r>
              <a:rPr sz="2400" b="1" dirty="0">
                <a:solidFill>
                  <a:srgbClr val="001F5F"/>
                </a:solidFill>
                <a:latin typeface="宋体" panose="02010600030101010101" pitchFamily="2" charset="-122"/>
                <a:cs typeface="宋体" panose="02010600030101010101" pitchFamily="2" charset="-122"/>
              </a:rPr>
              <a:t>重大危险源安全评估</a:t>
            </a:r>
            <a:r>
              <a:rPr sz="2400" b="1" spc="-10" dirty="0">
                <a:solidFill>
                  <a:srgbClr val="001F5F"/>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0040" y="1051560"/>
            <a:ext cx="8503920" cy="46177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35927" y="1173093"/>
            <a:ext cx="8256905" cy="4396105"/>
          </a:xfrm>
          <a:prstGeom prst="rect">
            <a:avLst/>
          </a:prstGeom>
        </p:spPr>
        <p:txBody>
          <a:bodyPr vert="horz" wrap="square" lIns="0" tIns="0" rIns="0" bIns="0" rtlCol="0">
            <a:spAutoFit/>
          </a:bodyPr>
          <a:lstStyle/>
          <a:p>
            <a:pPr marL="12700" marR="5080">
              <a:lnSpc>
                <a:spcPct val="113000"/>
              </a:lnSpc>
            </a:pPr>
            <a:r>
              <a:rPr sz="2000" b="1" dirty="0">
                <a:solidFill>
                  <a:srgbClr val="001F5F"/>
                </a:solidFill>
                <a:latin typeface="宋体" panose="02010600030101010101" pitchFamily="2" charset="-122"/>
                <a:cs typeface="宋体" panose="02010600030101010101" pitchFamily="2" charset="-122"/>
              </a:rPr>
              <a:t>第二十二</a:t>
            </a:r>
            <a:r>
              <a:rPr sz="2000" b="1" spc="-5" dirty="0">
                <a:solidFill>
                  <a:srgbClr val="001F5F"/>
                </a:solidFill>
                <a:latin typeface="宋体" panose="02010600030101010101" pitchFamily="2" charset="-122"/>
                <a:cs typeface="宋体" panose="02010600030101010101" pitchFamily="2" charset="-122"/>
              </a:rPr>
              <a:t>条</a:t>
            </a:r>
            <a:r>
              <a:rPr sz="2000" b="1" spc="-505" dirty="0">
                <a:solidFill>
                  <a:srgbClr val="001F5F"/>
                </a:solidFill>
                <a:latin typeface="宋体" panose="02010600030101010101" pitchFamily="2" charset="-122"/>
                <a:cs typeface="宋体" panose="02010600030101010101" pitchFamily="2" charset="-122"/>
              </a:rPr>
              <a:t> </a:t>
            </a:r>
            <a:r>
              <a:rPr sz="2000" b="1" dirty="0">
                <a:solidFill>
                  <a:srgbClr val="001F5F"/>
                </a:solidFill>
                <a:latin typeface="宋体" panose="02010600030101010101" pitchFamily="2" charset="-122"/>
                <a:cs typeface="宋体" panose="02010600030101010101" pitchFamily="2" charset="-122"/>
              </a:rPr>
              <a:t>对辨识确认的重大危险源及时、逐项进行登记建档。包括下</a:t>
            </a:r>
            <a:r>
              <a:rPr sz="2000" b="1" spc="-5" dirty="0">
                <a:solidFill>
                  <a:srgbClr val="001F5F"/>
                </a:solidFill>
                <a:latin typeface="宋体" panose="02010600030101010101" pitchFamily="2" charset="-122"/>
                <a:cs typeface="宋体" panose="02010600030101010101" pitchFamily="2" charset="-122"/>
              </a:rPr>
              <a:t>列 </a:t>
            </a:r>
            <a:r>
              <a:rPr sz="2000" b="1" dirty="0">
                <a:solidFill>
                  <a:srgbClr val="001F5F"/>
                </a:solidFill>
                <a:latin typeface="宋体" panose="02010600030101010101" pitchFamily="2" charset="-122"/>
                <a:cs typeface="宋体" panose="02010600030101010101" pitchFamily="2" charset="-122"/>
              </a:rPr>
              <a:t>文件、资料</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300"/>
              </a:spcBef>
            </a:pPr>
            <a:r>
              <a:rPr sz="2000" b="1" dirty="0">
                <a:solidFill>
                  <a:srgbClr val="001F5F"/>
                </a:solidFill>
                <a:latin typeface="宋体" panose="02010600030101010101" pitchFamily="2" charset="-122"/>
                <a:cs typeface="宋体" panose="02010600030101010101" pitchFamily="2" charset="-122"/>
              </a:rPr>
              <a:t>（一）辨识、分级记录</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300"/>
              </a:spcBef>
            </a:pPr>
            <a:r>
              <a:rPr sz="2000" b="1" dirty="0">
                <a:solidFill>
                  <a:srgbClr val="001F5F"/>
                </a:solidFill>
                <a:latin typeface="宋体" panose="02010600030101010101" pitchFamily="2" charset="-122"/>
                <a:cs typeface="宋体" panose="02010600030101010101" pitchFamily="2" charset="-122"/>
              </a:rPr>
              <a:t>（二）重大危险源基本特征表</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300"/>
              </a:spcBef>
            </a:pPr>
            <a:r>
              <a:rPr sz="2000" b="1" dirty="0">
                <a:solidFill>
                  <a:srgbClr val="001F5F"/>
                </a:solidFill>
                <a:latin typeface="宋体" panose="02010600030101010101" pitchFamily="2" charset="-122"/>
                <a:cs typeface="宋体" panose="02010600030101010101" pitchFamily="2" charset="-122"/>
              </a:rPr>
              <a:t>（三）涉及的所有化学品安全技术说明书</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300"/>
              </a:spcBef>
            </a:pPr>
            <a:r>
              <a:rPr sz="2000" b="1" dirty="0">
                <a:solidFill>
                  <a:srgbClr val="001F5F"/>
                </a:solidFill>
                <a:latin typeface="宋体" panose="02010600030101010101" pitchFamily="2" charset="-122"/>
                <a:cs typeface="宋体" panose="02010600030101010101" pitchFamily="2" charset="-122"/>
              </a:rPr>
              <a:t>（四）区域位置图、平面布置图、工艺流程图和主要设备一览表</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300"/>
              </a:spcBef>
            </a:pPr>
            <a:r>
              <a:rPr sz="2000" b="1" dirty="0">
                <a:solidFill>
                  <a:srgbClr val="001F5F"/>
                </a:solidFill>
                <a:latin typeface="宋体" panose="02010600030101010101" pitchFamily="2" charset="-122"/>
                <a:cs typeface="宋体" panose="02010600030101010101" pitchFamily="2" charset="-122"/>
              </a:rPr>
              <a:t>（五）重大危险源安全管理规章制度及安全操作规程</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300"/>
              </a:spcBef>
            </a:pPr>
            <a:r>
              <a:rPr sz="2000" b="1" dirty="0">
                <a:solidFill>
                  <a:srgbClr val="001F5F"/>
                </a:solidFill>
                <a:latin typeface="宋体" panose="02010600030101010101" pitchFamily="2" charset="-122"/>
                <a:cs typeface="宋体" panose="02010600030101010101" pitchFamily="2" charset="-122"/>
              </a:rPr>
              <a:t>（六）安全监测监控系统、措施说明、检测、检验结果</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300"/>
              </a:spcBef>
            </a:pPr>
            <a:r>
              <a:rPr sz="2000" b="1" dirty="0">
                <a:solidFill>
                  <a:srgbClr val="001F5F"/>
                </a:solidFill>
                <a:latin typeface="宋体" panose="02010600030101010101" pitchFamily="2" charset="-122"/>
                <a:cs typeface="宋体" panose="02010600030101010101" pitchFamily="2" charset="-122"/>
              </a:rPr>
              <a:t>（七）重大危险源事故应急预案、评审意见、演练计划和评估报告</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300"/>
              </a:spcBef>
            </a:pPr>
            <a:r>
              <a:rPr sz="2000" b="1" dirty="0">
                <a:solidFill>
                  <a:srgbClr val="001F5F"/>
                </a:solidFill>
                <a:latin typeface="宋体" panose="02010600030101010101" pitchFamily="2" charset="-122"/>
                <a:cs typeface="宋体" panose="02010600030101010101" pitchFamily="2" charset="-122"/>
              </a:rPr>
              <a:t>（八）安全评估报告或者安全评价报告</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300"/>
              </a:spcBef>
            </a:pPr>
            <a:r>
              <a:rPr sz="2000" b="1" dirty="0">
                <a:solidFill>
                  <a:srgbClr val="001F5F"/>
                </a:solidFill>
                <a:latin typeface="宋体" panose="02010600030101010101" pitchFamily="2" charset="-122"/>
                <a:cs typeface="宋体" panose="02010600030101010101" pitchFamily="2" charset="-122"/>
              </a:rPr>
              <a:t>（九）重大危险源关键装置、重点部位的责任人、责任机构名称</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300"/>
              </a:spcBef>
            </a:pPr>
            <a:r>
              <a:rPr sz="2000" b="1" dirty="0">
                <a:solidFill>
                  <a:srgbClr val="001F5F"/>
                </a:solidFill>
                <a:latin typeface="宋体" panose="02010600030101010101" pitchFamily="2" charset="-122"/>
                <a:cs typeface="宋体" panose="02010600030101010101" pitchFamily="2" charset="-122"/>
              </a:rPr>
              <a:t>（十）重大危险源场所安全警示标志的设置情况</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ts val="2380"/>
              </a:lnSpc>
              <a:spcBef>
                <a:spcPts val="300"/>
              </a:spcBef>
            </a:pPr>
            <a:r>
              <a:rPr sz="2000" b="1" dirty="0">
                <a:solidFill>
                  <a:srgbClr val="001F5F"/>
                </a:solidFill>
                <a:latin typeface="宋体" panose="02010600030101010101" pitchFamily="2" charset="-122"/>
                <a:cs typeface="宋体" panose="02010600030101010101" pitchFamily="2" charset="-122"/>
              </a:rPr>
              <a:t>（十一）其他文件、资料</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87</a:t>
            </a:fld>
            <a:endParaRPr spc="-5" dirty="0">
              <a:solidFill>
                <a:srgbClr val="FFFF00"/>
              </a:solidFill>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693545">
              <a:lnSpc>
                <a:spcPts val="4205"/>
              </a:lnSpc>
            </a:pPr>
            <a:r>
              <a:rPr dirty="0"/>
              <a:t>（重大危险源管理</a:t>
            </a:r>
            <a:r>
              <a:rPr spc="-15" dirty="0"/>
              <a: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23415">
              <a:lnSpc>
                <a:spcPts val="4205"/>
              </a:lnSpc>
            </a:pPr>
            <a:r>
              <a:rPr dirty="0">
                <a:latin typeface="宋体" panose="02010600030101010101" pitchFamily="2" charset="-122"/>
                <a:cs typeface="宋体" panose="02010600030101010101" pitchFamily="2" charset="-122"/>
              </a:rPr>
              <a:t>（</a:t>
            </a:r>
            <a:r>
              <a:rPr u="heavy" dirty="0">
                <a:solidFill>
                  <a:srgbClr val="0000FF"/>
                </a:solidFill>
                <a:latin typeface="宋体" panose="02010600030101010101" pitchFamily="2" charset="-122"/>
                <a:cs typeface="宋体" panose="02010600030101010101" pitchFamily="2" charset="-122"/>
              </a:rPr>
              <a:t>隐患排查治理</a:t>
            </a:r>
            <a:r>
              <a:rPr spc="-15" dirty="0">
                <a:latin typeface="宋体" panose="02010600030101010101" pitchFamily="2" charset="-122"/>
                <a:cs typeface="宋体" panose="02010600030101010101" pitchFamily="2" charset="-122"/>
              </a:rPr>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88</a:t>
            </a:fld>
            <a:endParaRPr spc="-5" dirty="0">
              <a:solidFill>
                <a:srgbClr val="FFFF00"/>
              </a:solidFill>
            </a:endParaRPr>
          </a:p>
        </p:txBody>
      </p:sp>
      <p:sp>
        <p:nvSpPr>
          <p:cNvPr id="3" name="object 3"/>
          <p:cNvSpPr txBox="1"/>
          <p:nvPr/>
        </p:nvSpPr>
        <p:spPr>
          <a:xfrm>
            <a:off x="78739" y="1658937"/>
            <a:ext cx="7406640" cy="2832100"/>
          </a:xfrm>
          <a:prstGeom prst="rect">
            <a:avLst/>
          </a:prstGeom>
        </p:spPr>
        <p:txBody>
          <a:bodyPr vert="horz" wrap="square" lIns="0" tIns="0" rIns="0" bIns="0" rtlCol="0">
            <a:spAutoFit/>
          </a:bodyPr>
          <a:lstStyle/>
          <a:p>
            <a:pPr marL="12700">
              <a:lnSpc>
                <a:spcPct val="100000"/>
              </a:lnSpc>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第三十八</a:t>
            </a:r>
            <a:r>
              <a:rPr sz="2400" b="1" spc="-10" dirty="0">
                <a:solidFill>
                  <a:srgbClr val="FF0000"/>
                </a:solidFill>
                <a:latin typeface="宋体" panose="02010600030101010101" pitchFamily="2" charset="-122"/>
                <a:cs typeface="宋体" panose="02010600030101010101" pitchFamily="2" charset="-122"/>
              </a:rPr>
              <a:t>条</a:t>
            </a:r>
            <a:r>
              <a:rPr sz="2400" b="1" spc="10"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企业应建立</a:t>
            </a:r>
            <a:r>
              <a:rPr sz="2400" b="1" u="heavy" dirty="0">
                <a:solidFill>
                  <a:srgbClr val="0000FF"/>
                </a:solidFill>
                <a:latin typeface="宋体" panose="02010600030101010101" pitchFamily="2" charset="-122"/>
                <a:cs typeface="宋体" panose="02010600030101010101" pitchFamily="2" charset="-122"/>
              </a:rPr>
              <a:t>事故隐患排查治理制度</a:t>
            </a:r>
            <a:r>
              <a:rPr sz="2400" b="1" spc="-10" dirty="0">
                <a:solidFill>
                  <a:srgbClr val="FF0000"/>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a:lnSpc>
                <a:spcPct val="100000"/>
              </a:lnSpc>
              <a:spcBef>
                <a:spcPts val="201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采取技术管理措施及时消除事故隐患</a:t>
            </a:r>
            <a:r>
              <a:rPr sz="2400" b="1" spc="-10" dirty="0">
                <a:solidFill>
                  <a:srgbClr val="FF0000"/>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a:lnSpc>
                <a:spcPct val="100000"/>
              </a:lnSpc>
              <a:spcBef>
                <a:spcPts val="201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排查治理情况应当如实记录，并通报从业人员</a:t>
            </a:r>
            <a:r>
              <a:rPr sz="2400" b="1" spc="-10" dirty="0">
                <a:solidFill>
                  <a:srgbClr val="FF0000"/>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a:lnSpc>
                <a:spcPct val="100000"/>
              </a:lnSpc>
            </a:pPr>
            <a:endParaRPr sz="2500">
              <a:latin typeface="Times New Roman" panose="02020603050405020304"/>
              <a:cs typeface="Times New Roman" panose="02020603050405020304"/>
            </a:endParaRPr>
          </a:p>
          <a:p>
            <a:pPr>
              <a:lnSpc>
                <a:spcPct val="100000"/>
              </a:lnSpc>
              <a:spcBef>
                <a:spcPts val="10"/>
              </a:spcBef>
            </a:pPr>
            <a:endParaRPr sz="3500">
              <a:latin typeface="Times New Roman" panose="02020603050405020304"/>
              <a:cs typeface="Times New Roman" panose="02020603050405020304"/>
            </a:endParaRPr>
          </a:p>
          <a:p>
            <a:pPr marL="12700">
              <a:lnSpc>
                <a:spcPct val="100000"/>
              </a:lnSpc>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安监部门</a:t>
            </a:r>
            <a:r>
              <a:rPr sz="2400" b="1" dirty="0">
                <a:latin typeface="宋体" panose="02010600030101010101" pitchFamily="2" charset="-122"/>
                <a:cs typeface="宋体" panose="02010600030101010101" pitchFamily="2" charset="-122"/>
              </a:rPr>
              <a:t>应当建立健全重大事故隐患治理督办制度</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36950" rIns="0" bIns="0" rtlCol="0">
            <a:spAutoFit/>
          </a:bodyPr>
          <a:lstStyle/>
          <a:p>
            <a:pPr marL="193040">
              <a:lnSpc>
                <a:spcPct val="100000"/>
              </a:lnSpc>
            </a:pPr>
            <a:r>
              <a:rPr dirty="0">
                <a:solidFill>
                  <a:srgbClr val="C00000"/>
                </a:solidFill>
                <a:latin typeface="仿宋" panose="02010609060101010101" charset="-122"/>
                <a:cs typeface="仿宋" panose="02010609060101010101" charset="-122"/>
              </a:rPr>
              <a:t>《安全生产事故隐患排查治理暂行规定》安监总局</a:t>
            </a:r>
            <a:r>
              <a:rPr spc="-10" dirty="0">
                <a:solidFill>
                  <a:srgbClr val="C00000"/>
                </a:solidFill>
                <a:latin typeface="仿宋" panose="02010609060101010101" charset="-122"/>
                <a:cs typeface="仿宋" panose="02010609060101010101" charset="-122"/>
              </a:rPr>
              <a:t>令</a:t>
            </a:r>
            <a:r>
              <a:rPr spc="10" dirty="0">
                <a:solidFill>
                  <a:srgbClr val="C00000"/>
                </a:solidFill>
                <a:latin typeface="仿宋" panose="02010609060101010101" charset="-122"/>
                <a:cs typeface="仿宋" panose="02010609060101010101" charset="-122"/>
              </a:rPr>
              <a:t> </a:t>
            </a:r>
            <a:r>
              <a:rPr dirty="0">
                <a:solidFill>
                  <a:srgbClr val="C00000"/>
                </a:solidFill>
                <a:latin typeface="仿宋" panose="02010609060101010101" charset="-122"/>
                <a:cs typeface="仿宋" panose="02010609060101010101" charset="-122"/>
              </a:rPr>
              <a:t>第16</a:t>
            </a:r>
            <a:r>
              <a:rPr spc="-10" dirty="0">
                <a:solidFill>
                  <a:srgbClr val="C00000"/>
                </a:solidFill>
                <a:latin typeface="仿宋" panose="02010609060101010101" charset="-122"/>
                <a:cs typeface="仿宋" panose="02010609060101010101" charset="-122"/>
              </a:rPr>
              <a:t>号</a:t>
            </a:r>
          </a:p>
          <a:p>
            <a:pPr marL="193040" marR="311150">
              <a:lnSpc>
                <a:spcPct val="150000"/>
              </a:lnSpc>
            </a:pPr>
            <a:r>
              <a:rPr dirty="0">
                <a:solidFill>
                  <a:srgbClr val="C00000"/>
                </a:solidFill>
                <a:latin typeface="仿宋" panose="02010609060101010101" charset="-122"/>
                <a:cs typeface="仿宋" panose="02010609060101010101" charset="-122"/>
              </a:rPr>
              <a:t>《</a:t>
            </a:r>
            <a:r>
              <a:rPr u="heavy" dirty="0">
                <a:solidFill>
                  <a:srgbClr val="0000FF"/>
                </a:solidFill>
                <a:latin typeface="仿宋" panose="02010609060101010101" charset="-122"/>
                <a:cs typeface="仿宋" panose="02010609060101010101" charset="-122"/>
              </a:rPr>
              <a:t>安全生产事故隐患排查治理体系建设实施指南</a:t>
            </a:r>
            <a:r>
              <a:rPr dirty="0">
                <a:solidFill>
                  <a:srgbClr val="C00000"/>
                </a:solidFill>
                <a:latin typeface="仿宋" panose="02010609060101010101" charset="-122"/>
                <a:cs typeface="仿宋" panose="02010609060101010101" charset="-122"/>
              </a:rPr>
              <a:t>》（2012</a:t>
            </a:r>
            <a:r>
              <a:rPr spc="-10" dirty="0">
                <a:solidFill>
                  <a:srgbClr val="C00000"/>
                </a:solidFill>
                <a:latin typeface="仿宋" panose="02010609060101010101" charset="-122"/>
                <a:cs typeface="仿宋" panose="02010609060101010101" charset="-122"/>
              </a:rPr>
              <a:t>）</a:t>
            </a:r>
            <a:r>
              <a:rPr spc="-5" dirty="0">
                <a:solidFill>
                  <a:srgbClr val="C00000"/>
                </a:solidFill>
                <a:latin typeface="仿宋" panose="02010609060101010101" charset="-122"/>
                <a:cs typeface="仿宋" panose="02010609060101010101" charset="-122"/>
              </a:rPr>
              <a:t> </a:t>
            </a:r>
            <a:r>
              <a:rPr dirty="0">
                <a:solidFill>
                  <a:srgbClr val="C00000"/>
                </a:solidFill>
                <a:latin typeface="仿宋" panose="02010609060101010101" charset="-122"/>
                <a:cs typeface="仿宋" panose="02010609060101010101" charset="-122"/>
              </a:rPr>
              <a:t>安委办〔2012〕28</a:t>
            </a:r>
            <a:r>
              <a:rPr spc="-10" dirty="0">
                <a:solidFill>
                  <a:srgbClr val="C00000"/>
                </a:solidFill>
                <a:latin typeface="仿宋" panose="02010609060101010101" charset="-122"/>
                <a:cs typeface="仿宋" panose="02010609060101010101" charset="-122"/>
              </a:rPr>
              <a:t>号</a:t>
            </a:r>
          </a:p>
          <a:p>
            <a:pPr marL="193040" marR="5080">
              <a:lnSpc>
                <a:spcPct val="150000"/>
              </a:lnSpc>
            </a:pPr>
            <a:r>
              <a:rPr dirty="0">
                <a:solidFill>
                  <a:srgbClr val="C00000"/>
                </a:solidFill>
                <a:latin typeface="仿宋" panose="02010609060101010101" charset="-122"/>
                <a:cs typeface="仿宋" panose="02010609060101010101" charset="-122"/>
              </a:rPr>
              <a:t>《危险化学品企业事故隐患排查治理实施导则》（2012）安</a:t>
            </a:r>
            <a:r>
              <a:rPr spc="-10" dirty="0">
                <a:solidFill>
                  <a:srgbClr val="C00000"/>
                </a:solidFill>
                <a:latin typeface="仿宋" panose="02010609060101010101" charset="-122"/>
                <a:cs typeface="仿宋" panose="02010609060101010101" charset="-122"/>
              </a:rPr>
              <a:t>监</a:t>
            </a:r>
            <a:r>
              <a:rPr spc="-5" dirty="0">
                <a:solidFill>
                  <a:srgbClr val="C00000"/>
                </a:solidFill>
                <a:latin typeface="仿宋" panose="02010609060101010101" charset="-122"/>
                <a:cs typeface="仿宋" panose="02010609060101010101" charset="-122"/>
              </a:rPr>
              <a:t> </a:t>
            </a:r>
            <a:r>
              <a:rPr dirty="0">
                <a:solidFill>
                  <a:srgbClr val="C00000"/>
                </a:solidFill>
                <a:latin typeface="仿宋" panose="02010609060101010101" charset="-122"/>
                <a:cs typeface="仿宋" panose="02010609060101010101" charset="-122"/>
              </a:rPr>
              <a:t>总管三〔2012〕103</a:t>
            </a:r>
            <a:r>
              <a:rPr spc="-10" dirty="0">
                <a:solidFill>
                  <a:srgbClr val="C00000"/>
                </a:solidFill>
                <a:latin typeface="仿宋" panose="02010609060101010101" charset="-122"/>
                <a:cs typeface="仿宋" panose="02010609060101010101" charset="-122"/>
              </a:rPr>
              <a:t>号</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89</a:t>
            </a:fld>
            <a:endParaRPr spc="-5" dirty="0">
              <a:solidFill>
                <a:srgbClr val="FFFF00"/>
              </a:solidFil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923415">
              <a:lnSpc>
                <a:spcPts val="4205"/>
              </a:lnSpc>
            </a:pPr>
            <a:r>
              <a:rPr dirty="0">
                <a:latin typeface="宋体" panose="02010600030101010101" pitchFamily="2" charset="-122"/>
                <a:cs typeface="宋体" panose="02010600030101010101" pitchFamily="2" charset="-122"/>
              </a:rPr>
              <a:t>（</a:t>
            </a:r>
            <a:r>
              <a:rPr u="heavy" dirty="0">
                <a:solidFill>
                  <a:srgbClr val="0000FF"/>
                </a:solidFill>
                <a:latin typeface="宋体" panose="02010600030101010101" pitchFamily="2" charset="-122"/>
                <a:cs typeface="宋体" panose="02010600030101010101" pitchFamily="2" charset="-122"/>
              </a:rPr>
              <a:t>隐患排查治理</a:t>
            </a:r>
            <a:r>
              <a:rPr spc="-15" dirty="0">
                <a:latin typeface="宋体" panose="02010600030101010101" pitchFamily="2" charset="-122"/>
                <a:cs typeface="宋体" panose="02010600030101010101" pitchFamily="2" charset="-122"/>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931035">
              <a:lnSpc>
                <a:spcPts val="4205"/>
              </a:lnSpc>
            </a:pPr>
            <a:r>
              <a:rPr b="0" dirty="0">
                <a:latin typeface="宋体" panose="02010600030101010101" pitchFamily="2" charset="-122"/>
                <a:cs typeface="宋体" panose="02010600030101010101" pitchFamily="2" charset="-122"/>
              </a:rPr>
              <a:t>安全生产监管体制</a:t>
            </a:r>
          </a:p>
        </p:txBody>
      </p:sp>
      <p:sp>
        <p:nvSpPr>
          <p:cNvPr id="3" name="object 3"/>
          <p:cNvSpPr txBox="1"/>
          <p:nvPr/>
        </p:nvSpPr>
        <p:spPr>
          <a:xfrm>
            <a:off x="546277" y="1521987"/>
            <a:ext cx="8112125" cy="737235"/>
          </a:xfrm>
          <a:prstGeom prst="rect">
            <a:avLst/>
          </a:prstGeom>
        </p:spPr>
        <p:txBody>
          <a:bodyPr vert="horz" wrap="square" lIns="0" tIns="0" rIns="0" bIns="0" rtlCol="0">
            <a:spAutoFit/>
          </a:bodyPr>
          <a:lstStyle/>
          <a:p>
            <a:pPr marL="12700" marR="5080">
              <a:lnSpc>
                <a:spcPct val="150000"/>
              </a:lnSpc>
            </a:pPr>
            <a:r>
              <a:rPr sz="2000" dirty="0">
                <a:latin typeface="宋体" panose="02010600030101010101" pitchFamily="2" charset="-122"/>
                <a:cs typeface="宋体" panose="02010600030101010101" pitchFamily="2" charset="-122"/>
              </a:rPr>
              <a:t>工会组织和全社会形成</a:t>
            </a:r>
            <a:r>
              <a:rPr sz="2000" spc="-5" dirty="0">
                <a:latin typeface="Calibri" panose="020F0502020204030204"/>
                <a:cs typeface="Calibri" panose="020F0502020204030204"/>
              </a:rPr>
              <a:t>“</a:t>
            </a:r>
            <a:r>
              <a:rPr sz="2000" dirty="0">
                <a:latin typeface="宋体" panose="02010600030101010101" pitchFamily="2" charset="-122"/>
                <a:cs typeface="宋体" panose="02010600030101010101" pitchFamily="2" charset="-122"/>
              </a:rPr>
              <a:t>关爱生命、关注安全</a:t>
            </a:r>
            <a:r>
              <a:rPr sz="2000" spc="-5" dirty="0">
                <a:latin typeface="Calibri" panose="020F0502020204030204"/>
                <a:cs typeface="Calibri" panose="020F0502020204030204"/>
              </a:rPr>
              <a:t>”</a:t>
            </a:r>
            <a:r>
              <a:rPr sz="2000" dirty="0">
                <a:latin typeface="宋体" panose="02010600030101010101" pitchFamily="2" charset="-122"/>
                <a:cs typeface="宋体" panose="02010600030101010101" pitchFamily="2" charset="-122"/>
              </a:rPr>
              <a:t>的社会舆论氛围，形成社</a:t>
            </a:r>
            <a:r>
              <a:rPr sz="2000" spc="5" dirty="0">
                <a:latin typeface="宋体" panose="02010600030101010101" pitchFamily="2" charset="-122"/>
                <a:cs typeface="宋体" panose="02010600030101010101" pitchFamily="2" charset="-122"/>
              </a:rPr>
              <a:t>会</a:t>
            </a:r>
            <a:r>
              <a:rPr sz="2000" dirty="0">
                <a:latin typeface="宋体" panose="02010600030101010101" pitchFamily="2" charset="-122"/>
                <a:cs typeface="宋体" panose="02010600030101010101" pitchFamily="2" charset="-122"/>
              </a:rPr>
              <a:t> 舆论监督、工会群众监督的机制，保障安全生产的实施</a:t>
            </a:r>
            <a:r>
              <a:rPr sz="2000"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4" name="object 4"/>
          <p:cNvSpPr/>
          <p:nvPr/>
        </p:nvSpPr>
        <p:spPr>
          <a:xfrm>
            <a:off x="6287490" y="4699127"/>
            <a:ext cx="1334858" cy="13335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511645" y="5059846"/>
            <a:ext cx="855980" cy="579120"/>
          </a:xfrm>
          <a:prstGeom prst="rect">
            <a:avLst/>
          </a:prstGeom>
        </p:spPr>
        <p:txBody>
          <a:bodyPr vert="horz" wrap="square" lIns="0" tIns="0" rIns="0" bIns="0" rtlCol="0">
            <a:spAutoFit/>
          </a:bodyPr>
          <a:lstStyle/>
          <a:p>
            <a:pPr marL="12700" marR="5080" indent="30480">
              <a:lnSpc>
                <a:spcPts val="2260"/>
              </a:lnSpc>
            </a:pPr>
            <a:r>
              <a:rPr sz="2100" dirty="0">
                <a:solidFill>
                  <a:srgbClr val="FFFFFF"/>
                </a:solidFill>
                <a:latin typeface="宋体" panose="02010600030101010101" pitchFamily="2" charset="-122"/>
                <a:cs typeface="宋体" panose="02010600030101010101" pitchFamily="2" charset="-122"/>
              </a:rPr>
              <a:t>群众参 与监督</a:t>
            </a:r>
            <a:endParaRPr sz="2100">
              <a:latin typeface="宋体" panose="02010600030101010101" pitchFamily="2" charset="-122"/>
              <a:cs typeface="宋体" panose="02010600030101010101" pitchFamily="2" charset="-122"/>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9</a:t>
            </a:fld>
            <a:endParaRPr spc="-5" dirty="0">
              <a:solidFill>
                <a:srgbClr val="FFFF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34440">
              <a:lnSpc>
                <a:spcPts val="4205"/>
              </a:lnSpc>
            </a:pPr>
            <a:r>
              <a:rPr dirty="0">
                <a:latin typeface="宋体" panose="02010600030101010101" pitchFamily="2" charset="-122"/>
                <a:cs typeface="宋体" panose="02010600030101010101" pitchFamily="2" charset="-122"/>
              </a:rPr>
              <a:t>员工宿舍、危险作业管</a:t>
            </a:r>
            <a:r>
              <a:rPr spc="-15" dirty="0">
                <a:latin typeface="宋体" panose="02010600030101010101" pitchFamily="2" charset="-122"/>
                <a:cs typeface="宋体" panose="02010600030101010101" pitchFamily="2" charset="-122"/>
              </a:rPr>
              <a:t>理</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90</a:t>
            </a:fld>
            <a:endParaRPr spc="-5" dirty="0">
              <a:solidFill>
                <a:srgbClr val="FFFF00"/>
              </a:solidFill>
            </a:endParaRPr>
          </a:p>
        </p:txBody>
      </p:sp>
      <p:sp>
        <p:nvSpPr>
          <p:cNvPr id="3" name="object 3"/>
          <p:cNvSpPr txBox="1"/>
          <p:nvPr/>
        </p:nvSpPr>
        <p:spPr>
          <a:xfrm>
            <a:off x="78739" y="1430337"/>
            <a:ext cx="8324850" cy="3768090"/>
          </a:xfrm>
          <a:prstGeom prst="rect">
            <a:avLst/>
          </a:prstGeom>
        </p:spPr>
        <p:txBody>
          <a:bodyPr vert="horz" wrap="square" lIns="0" tIns="0" rIns="0" bIns="0" rtlCol="0">
            <a:spAutoFit/>
          </a:bodyPr>
          <a:lstStyle/>
          <a:p>
            <a:pPr marL="355600" marR="157480" indent="-342900">
              <a:lnSpc>
                <a:spcPct val="150000"/>
              </a:lnSpc>
              <a:tabLst>
                <a:tab pos="354965" algn="l"/>
              </a:tabLst>
            </a:pPr>
            <a:r>
              <a:rPr sz="2400" dirty="0">
                <a:solidFill>
                  <a:srgbClr val="C0504D"/>
                </a:solidFill>
                <a:latin typeface="Arial" panose="020B0604020202020204"/>
                <a:cs typeface="Arial" panose="020B0604020202020204"/>
              </a:rPr>
              <a:t>•	</a:t>
            </a:r>
            <a:r>
              <a:rPr sz="2400" b="1" dirty="0">
                <a:solidFill>
                  <a:srgbClr val="C0504D"/>
                </a:solidFill>
                <a:latin typeface="宋体" panose="02010600030101010101" pitchFamily="2" charset="-122"/>
                <a:cs typeface="宋体" panose="02010600030101010101" pitchFamily="2" charset="-122"/>
              </a:rPr>
              <a:t>第三十九</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危险物品单位员工宿舍不准三合一（与车间</a:t>
            </a:r>
            <a:r>
              <a:rPr sz="2400" b="1" spc="-10" dirty="0">
                <a:solidFill>
                  <a:srgbClr val="C0504D"/>
                </a:solidFill>
                <a:latin typeface="宋体" panose="02010600030101010101" pitchFamily="2" charset="-122"/>
                <a:cs typeface="宋体" panose="02010600030101010101" pitchFamily="2" charset="-122"/>
              </a:rPr>
              <a:t>、</a:t>
            </a:r>
            <a:r>
              <a:rPr sz="2400" b="1" spc="-5"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商店、仓库），并保证安全距离</a:t>
            </a:r>
            <a:r>
              <a:rPr sz="2400" b="1" spc="-10" dirty="0">
                <a:solidFill>
                  <a:srgbClr val="C0504D"/>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5080" indent="-342900">
              <a:lnSpc>
                <a:spcPct val="150000"/>
              </a:lnSpc>
              <a:spcBef>
                <a:spcPts val="575"/>
              </a:spcBef>
              <a:tabLst>
                <a:tab pos="354965" algn="l"/>
              </a:tabLst>
            </a:pPr>
            <a:r>
              <a:rPr sz="2400" dirty="0">
                <a:solidFill>
                  <a:srgbClr val="C0504D"/>
                </a:solidFill>
                <a:latin typeface="Arial" panose="020B0604020202020204"/>
                <a:cs typeface="Arial" panose="020B0604020202020204"/>
              </a:rPr>
              <a:t>•	</a:t>
            </a:r>
            <a:r>
              <a:rPr sz="2400" b="1" dirty="0">
                <a:solidFill>
                  <a:srgbClr val="C0504D"/>
                </a:solidFill>
                <a:latin typeface="宋体" panose="02010600030101010101" pitchFamily="2" charset="-122"/>
                <a:cs typeface="宋体" panose="02010600030101010101" pitchFamily="2" charset="-122"/>
              </a:rPr>
              <a:t>作业场所</a:t>
            </a:r>
            <a:r>
              <a:rPr sz="2400" b="1" dirty="0">
                <a:latin typeface="宋体" panose="02010600030101010101" pitchFamily="2" charset="-122"/>
                <a:cs typeface="宋体" panose="02010600030101010101" pitchFamily="2" charset="-122"/>
              </a:rPr>
              <a:t>设有符合紧急疏散要求、标志明显、保持畅通</a:t>
            </a:r>
            <a:r>
              <a:rPr sz="2400" b="1" spc="-10" dirty="0">
                <a:latin typeface="宋体" panose="02010600030101010101" pitchFamily="2" charset="-122"/>
                <a:cs typeface="宋体" panose="02010600030101010101" pitchFamily="2" charset="-122"/>
              </a:rPr>
              <a:t>的</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出口。禁止</a:t>
            </a:r>
            <a:r>
              <a:rPr sz="2400" b="1" dirty="0">
                <a:solidFill>
                  <a:srgbClr val="FF0000"/>
                </a:solidFill>
                <a:latin typeface="宋体" panose="02010600030101010101" pitchFamily="2" charset="-122"/>
                <a:cs typeface="宋体" panose="02010600030101010101" pitchFamily="2" charset="-122"/>
              </a:rPr>
              <a:t>锁闭、封堵</a:t>
            </a:r>
            <a:r>
              <a:rPr sz="2400" b="1" dirty="0">
                <a:latin typeface="宋体" panose="02010600030101010101" pitchFamily="2" charset="-122"/>
                <a:cs typeface="宋体" panose="02010600030101010101" pitchFamily="2" charset="-122"/>
              </a:rPr>
              <a:t>生产经营场所或者员工宿舍的出口</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311150" indent="-342900">
              <a:lnSpc>
                <a:spcPct val="150000"/>
              </a:lnSpc>
              <a:spcBef>
                <a:spcPts val="57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第四十</a:t>
            </a:r>
            <a:r>
              <a:rPr sz="2400" b="1" spc="-10" dirty="0">
                <a:solidFill>
                  <a:srgbClr val="FF0000"/>
                </a:solidFill>
                <a:latin typeface="宋体" panose="02010600030101010101" pitchFamily="2" charset="-122"/>
                <a:cs typeface="宋体" panose="02010600030101010101" pitchFamily="2" charset="-122"/>
              </a:rPr>
              <a:t>条</a:t>
            </a:r>
            <a:r>
              <a:rPr sz="2400" b="1" spc="10"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爆矿、吊装（及国家安监会同有关部门规定</a:t>
            </a:r>
            <a:r>
              <a:rPr sz="2400" b="1" spc="-10" dirty="0">
                <a:solidFill>
                  <a:srgbClr val="FF0000"/>
                </a:solidFill>
                <a:latin typeface="宋体" panose="02010600030101010101" pitchFamily="2" charset="-122"/>
                <a:cs typeface="宋体" panose="02010600030101010101" pitchFamily="2" charset="-122"/>
              </a:rPr>
              <a:t>）</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的其它危险作业</a:t>
            </a:r>
            <a:r>
              <a:rPr sz="2400" b="1" dirty="0">
                <a:solidFill>
                  <a:srgbClr val="C0504D"/>
                </a:solidFill>
                <a:latin typeface="宋体" panose="02010600030101010101" pitchFamily="2" charset="-122"/>
                <a:cs typeface="宋体" panose="02010600030101010101" pitchFamily="2" charset="-122"/>
              </a:rPr>
              <a:t>，现场有专人管理，保证遵守操作规程</a:t>
            </a:r>
            <a:r>
              <a:rPr sz="2400" b="1" spc="-10" dirty="0">
                <a:solidFill>
                  <a:srgbClr val="C0504D"/>
                </a:solidFill>
                <a:latin typeface="宋体" panose="02010600030101010101" pitchFamily="2" charset="-122"/>
                <a:cs typeface="宋体" panose="02010600030101010101" pitchFamily="2" charset="-122"/>
              </a:rPr>
              <a:t>和</a:t>
            </a:r>
            <a:r>
              <a:rPr sz="2400" b="1" spc="-5"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安全措施落实</a:t>
            </a:r>
            <a:r>
              <a:rPr sz="2400" b="1" spc="-10" dirty="0">
                <a:solidFill>
                  <a:srgbClr val="C0504D"/>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45235">
              <a:lnSpc>
                <a:spcPts val="4205"/>
              </a:lnSpc>
            </a:pPr>
            <a:r>
              <a:rPr b="0" dirty="0">
                <a:latin typeface="宋体" panose="02010600030101010101" pitchFamily="2" charset="-122"/>
                <a:cs typeface="宋体" panose="02010600030101010101" pitchFamily="2" charset="-122"/>
              </a:rPr>
              <a:t>（教育督促、防护用品）</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91</a:t>
            </a:fld>
            <a:endParaRPr spc="-5" dirty="0">
              <a:solidFill>
                <a:srgbClr val="FFFF00"/>
              </a:solidFill>
            </a:endParaRPr>
          </a:p>
        </p:txBody>
      </p:sp>
      <p:sp>
        <p:nvSpPr>
          <p:cNvPr id="3" name="object 3"/>
          <p:cNvSpPr txBox="1"/>
          <p:nvPr/>
        </p:nvSpPr>
        <p:spPr>
          <a:xfrm>
            <a:off x="78739" y="1963737"/>
            <a:ext cx="7781925" cy="2049145"/>
          </a:xfrm>
          <a:prstGeom prst="rect">
            <a:avLst/>
          </a:prstGeom>
        </p:spPr>
        <p:txBody>
          <a:bodyPr vert="horz" wrap="square" lIns="0" tIns="0" rIns="0" bIns="0" rtlCol="0">
            <a:spAutoFit/>
          </a:bodyPr>
          <a:lstStyle/>
          <a:p>
            <a:pPr marL="355600" marR="5080" indent="-342900">
              <a:lnSpc>
                <a:spcPct val="150000"/>
              </a:lnSpc>
              <a:tabLst>
                <a:tab pos="354965" algn="l"/>
              </a:tabLst>
            </a:pPr>
            <a:r>
              <a:rPr sz="2400" dirty="0">
                <a:solidFill>
                  <a:srgbClr val="C0504D"/>
                </a:solidFill>
                <a:latin typeface="Arial" panose="020B0604020202020204"/>
                <a:cs typeface="Arial" panose="020B0604020202020204"/>
              </a:rPr>
              <a:t>•	</a:t>
            </a:r>
            <a:r>
              <a:rPr sz="2400" b="1" dirty="0">
                <a:solidFill>
                  <a:srgbClr val="C0504D"/>
                </a:solidFill>
                <a:latin typeface="宋体" panose="02010600030101010101" pitchFamily="2" charset="-122"/>
                <a:cs typeface="宋体" panose="02010600030101010101" pitchFamily="2" charset="-122"/>
              </a:rPr>
              <a:t>第四十一</a:t>
            </a:r>
            <a:r>
              <a:rPr sz="2400" b="1" spc="-10" dirty="0">
                <a:solidFill>
                  <a:srgbClr val="C0504D"/>
                </a:solidFill>
                <a:latin typeface="宋体" panose="02010600030101010101" pitchFamily="2" charset="-122"/>
                <a:cs typeface="宋体" panose="02010600030101010101" pitchFamily="2" charset="-122"/>
              </a:rPr>
              <a:t>条</a:t>
            </a:r>
            <a:r>
              <a:rPr sz="2400" b="1" spc="-655"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单位应教育和督促职工遵章守制（规章制</a:t>
            </a:r>
            <a:r>
              <a:rPr sz="2400" b="1" spc="-10" dirty="0">
                <a:solidFill>
                  <a:srgbClr val="C0504D"/>
                </a:solidFill>
                <a:latin typeface="宋体" panose="02010600030101010101" pitchFamily="2" charset="-122"/>
                <a:cs typeface="宋体" panose="02010600030101010101" pitchFamily="2" charset="-122"/>
              </a:rPr>
              <a:t>度</a:t>
            </a:r>
            <a:r>
              <a:rPr sz="2400" b="1" spc="-5"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和操作规程），并告知危险及防范措</a:t>
            </a:r>
            <a:r>
              <a:rPr sz="2400" b="1" spc="-10" dirty="0">
                <a:solidFill>
                  <a:srgbClr val="C0504D"/>
                </a:solidFill>
                <a:latin typeface="宋体" panose="02010600030101010101" pitchFamily="2" charset="-122"/>
                <a:cs typeface="宋体" panose="02010600030101010101" pitchFamily="2" charset="-122"/>
              </a:rPr>
              <a:t>施</a:t>
            </a:r>
            <a:endParaRPr sz="2400">
              <a:latin typeface="宋体" panose="02010600030101010101" pitchFamily="2" charset="-122"/>
              <a:cs typeface="宋体" panose="02010600030101010101" pitchFamily="2" charset="-122"/>
            </a:endParaRPr>
          </a:p>
          <a:p>
            <a:pPr marL="355600" marR="5080" indent="-342900">
              <a:lnSpc>
                <a:spcPct val="150000"/>
              </a:lnSpc>
              <a:spcBef>
                <a:spcPts val="575"/>
              </a:spcBef>
              <a:tabLst>
                <a:tab pos="354965" algn="l"/>
              </a:tabLst>
            </a:pPr>
            <a:r>
              <a:rPr sz="2400" dirty="0">
                <a:solidFill>
                  <a:srgbClr val="C0504D"/>
                </a:solidFill>
                <a:latin typeface="Arial" panose="020B0604020202020204"/>
                <a:cs typeface="Arial" panose="020B0604020202020204"/>
              </a:rPr>
              <a:t>•	</a:t>
            </a:r>
            <a:r>
              <a:rPr sz="2400" b="1" dirty="0">
                <a:solidFill>
                  <a:srgbClr val="C0504D"/>
                </a:solidFill>
                <a:latin typeface="宋体" panose="02010600030101010101" pitchFamily="2" charset="-122"/>
                <a:cs typeface="宋体" panose="02010600030101010101" pitchFamily="2" charset="-122"/>
              </a:rPr>
              <a:t>第四十二</a:t>
            </a:r>
            <a:r>
              <a:rPr sz="2400" b="1" spc="-10" dirty="0">
                <a:solidFill>
                  <a:srgbClr val="C0504D"/>
                </a:solidFill>
                <a:latin typeface="宋体" panose="02010600030101010101" pitchFamily="2" charset="-122"/>
                <a:cs typeface="宋体" panose="02010600030101010101" pitchFamily="2" charset="-122"/>
              </a:rPr>
              <a:t>条</a:t>
            </a:r>
            <a:r>
              <a:rPr sz="2400" b="1" spc="-655"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提供符合标准劳动防护用品；按使用规则</a:t>
            </a:r>
            <a:r>
              <a:rPr sz="2400" b="1" spc="-10" dirty="0">
                <a:solidFill>
                  <a:srgbClr val="C0504D"/>
                </a:solidFill>
                <a:latin typeface="宋体" panose="02010600030101010101" pitchFamily="2" charset="-122"/>
                <a:cs typeface="宋体" panose="02010600030101010101" pitchFamily="2" charset="-122"/>
              </a:rPr>
              <a:t>佩</a:t>
            </a:r>
            <a:r>
              <a:rPr sz="2400" b="1" spc="-5"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戴使用</a:t>
            </a:r>
            <a:r>
              <a:rPr sz="2400" b="1" spc="-10" dirty="0">
                <a:solidFill>
                  <a:srgbClr val="C0504D"/>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473835">
              <a:lnSpc>
                <a:spcPts val="4205"/>
              </a:lnSpc>
            </a:pPr>
            <a:r>
              <a:rPr b="0" dirty="0">
                <a:latin typeface="宋体" panose="02010600030101010101" pitchFamily="2" charset="-122"/>
                <a:cs typeface="宋体" panose="02010600030101010101" pitchFamily="2" charset="-122"/>
              </a:rPr>
              <a:t>（管理人员检查职责）</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5" dirty="0">
                <a:solidFill>
                  <a:srgbClr val="FFFF00"/>
                </a:solidFill>
              </a:rPr>
              <a:t>92</a:t>
            </a:fld>
            <a:endParaRPr spc="-5" dirty="0">
              <a:solidFill>
                <a:srgbClr val="FFFF00"/>
              </a:solidFill>
            </a:endParaRPr>
          </a:p>
        </p:txBody>
      </p:sp>
      <p:sp>
        <p:nvSpPr>
          <p:cNvPr id="3" name="object 3"/>
          <p:cNvSpPr txBox="1"/>
          <p:nvPr/>
        </p:nvSpPr>
        <p:spPr>
          <a:xfrm>
            <a:off x="78739" y="1811337"/>
            <a:ext cx="8324850" cy="3329304"/>
          </a:xfrm>
          <a:prstGeom prst="rect">
            <a:avLst/>
          </a:prstGeom>
        </p:spPr>
        <p:txBody>
          <a:bodyPr vert="horz" wrap="square" lIns="0" tIns="0" rIns="0" bIns="0" rtlCol="0">
            <a:spAutoFit/>
          </a:bodyPr>
          <a:lstStyle/>
          <a:p>
            <a:pPr marL="355600" marR="548005" indent="-342900">
              <a:lnSpc>
                <a:spcPct val="150000"/>
              </a:lnSpc>
              <a:tabLst>
                <a:tab pos="354965" algn="l"/>
              </a:tabLst>
            </a:pPr>
            <a:r>
              <a:rPr sz="2400" dirty="0">
                <a:solidFill>
                  <a:srgbClr val="C0504D"/>
                </a:solidFill>
                <a:latin typeface="Arial" panose="020B0604020202020204"/>
                <a:cs typeface="Arial" panose="020B0604020202020204"/>
              </a:rPr>
              <a:t>•	</a:t>
            </a:r>
            <a:r>
              <a:rPr sz="2400" b="1" dirty="0">
                <a:solidFill>
                  <a:srgbClr val="C0504D"/>
                </a:solidFill>
                <a:latin typeface="宋体" panose="02010600030101010101" pitchFamily="2" charset="-122"/>
                <a:cs typeface="宋体" panose="02010600030101010101" pitchFamily="2" charset="-122"/>
              </a:rPr>
              <a:t>第四十三</a:t>
            </a:r>
            <a:r>
              <a:rPr sz="2400" b="1" spc="-10" dirty="0">
                <a:solidFill>
                  <a:srgbClr val="C0504D"/>
                </a:solidFill>
                <a:latin typeface="宋体" panose="02010600030101010101" pitchFamily="2" charset="-122"/>
                <a:cs typeface="宋体" panose="02010600030101010101" pitchFamily="2" charset="-122"/>
              </a:rPr>
              <a:t>条</a:t>
            </a:r>
            <a:r>
              <a:rPr sz="2400" b="1" spc="-655"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进行经常性安全检查；发现问题及时处理</a:t>
            </a:r>
            <a:r>
              <a:rPr sz="2400" b="1" spc="-10" dirty="0">
                <a:solidFill>
                  <a:srgbClr val="C0504D"/>
                </a:solidFill>
                <a:latin typeface="宋体" panose="02010600030101010101" pitchFamily="2" charset="-122"/>
                <a:cs typeface="宋体" panose="02010600030101010101" pitchFamily="2" charset="-122"/>
              </a:rPr>
              <a:t>；</a:t>
            </a:r>
            <a:r>
              <a:rPr sz="2400" b="1" spc="-5"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不能处理的要及时报告；检查和处理情况记录在案</a:t>
            </a:r>
            <a:r>
              <a:rPr sz="2400" b="1" spc="-10" dirty="0">
                <a:solidFill>
                  <a:srgbClr val="C0504D"/>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355600" marR="5080" indent="-342900">
              <a:lnSpc>
                <a:spcPct val="150000"/>
              </a:lnSpc>
              <a:spcBef>
                <a:spcPts val="57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重大隐患向本单位有关负责人报告；有关负责人不处理的</a:t>
            </a:r>
            <a:r>
              <a:rPr sz="2400" b="1" spc="-10" dirty="0">
                <a:solidFill>
                  <a:srgbClr val="FF0000"/>
                </a:solidFill>
                <a:latin typeface="宋体" panose="02010600030101010101" pitchFamily="2" charset="-122"/>
                <a:cs typeface="宋体" panose="02010600030101010101" pitchFamily="2" charset="-122"/>
              </a:rPr>
              <a:t>，</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可直接向负有安监职责部门报告，有关部门应依法及时</a:t>
            </a:r>
            <a:r>
              <a:rPr sz="2400" b="1" spc="-10" dirty="0">
                <a:solidFill>
                  <a:srgbClr val="FF0000"/>
                </a:solidFill>
                <a:latin typeface="宋体" panose="02010600030101010101" pitchFamily="2" charset="-122"/>
                <a:cs typeface="宋体" panose="02010600030101010101" pitchFamily="2" charset="-122"/>
              </a:rPr>
              <a:t>处</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理</a:t>
            </a:r>
            <a:r>
              <a:rPr sz="2400" b="1" spc="-1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a:lnSpc>
                <a:spcPct val="100000"/>
              </a:lnSpc>
              <a:spcBef>
                <a:spcPts val="5"/>
              </a:spcBef>
            </a:pPr>
            <a:endParaRPr sz="2500">
              <a:latin typeface="Times New Roman" panose="02020603050405020304"/>
              <a:cs typeface="Times New Roman" panose="02020603050405020304"/>
            </a:endParaRPr>
          </a:p>
          <a:p>
            <a:pPr marL="12700">
              <a:lnSpc>
                <a:spcPts val="2840"/>
              </a:lnSpc>
            </a:pPr>
            <a:r>
              <a:rPr sz="2400" b="1" dirty="0">
                <a:solidFill>
                  <a:srgbClr val="C0504D"/>
                </a:solidFill>
                <a:latin typeface="宋体" panose="02010600030101010101" pitchFamily="2" charset="-122"/>
                <a:cs typeface="宋体" panose="02010600030101010101" pitchFamily="2" charset="-122"/>
              </a:rPr>
              <a:t>第四十四</a:t>
            </a:r>
            <a:r>
              <a:rPr sz="2400" b="1" spc="-10" dirty="0">
                <a:solidFill>
                  <a:srgbClr val="C0504D"/>
                </a:solidFill>
                <a:latin typeface="宋体" panose="02010600030101010101" pitchFamily="2" charset="-122"/>
                <a:cs typeface="宋体" panose="02010600030101010101" pitchFamily="2" charset="-122"/>
              </a:rPr>
              <a:t>条</a:t>
            </a:r>
            <a:r>
              <a:rPr sz="2400" b="1" spc="-655"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保证劳保用品和安全培训经</a:t>
            </a:r>
            <a:r>
              <a:rPr sz="2400" b="1" spc="-10" dirty="0">
                <a:solidFill>
                  <a:srgbClr val="C0504D"/>
                </a:solidFill>
                <a:latin typeface="宋体" panose="02010600030101010101" pitchFamily="2" charset="-122"/>
                <a:cs typeface="宋体" panose="02010600030101010101" pitchFamily="2" charset="-122"/>
              </a:rPr>
              <a:t>费</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1506537"/>
            <a:ext cx="7981950" cy="3256279"/>
          </a:xfrm>
          <a:prstGeom prst="rect">
            <a:avLst/>
          </a:prstGeom>
        </p:spPr>
        <p:txBody>
          <a:bodyPr vert="horz" wrap="square" lIns="0" tIns="0" rIns="0" bIns="0" rtlCol="0">
            <a:spAutoFit/>
          </a:bodyPr>
          <a:lstStyle/>
          <a:p>
            <a:pPr marL="12700">
              <a:lnSpc>
                <a:spcPct val="100000"/>
              </a:lnSpc>
              <a:tabLst>
                <a:tab pos="2003425" algn="l"/>
              </a:tabLst>
            </a:pPr>
            <a:r>
              <a:rPr sz="2400" b="1" dirty="0">
                <a:solidFill>
                  <a:srgbClr val="C0504D"/>
                </a:solidFill>
                <a:latin typeface="宋体" panose="02010600030101010101" pitchFamily="2" charset="-122"/>
                <a:cs typeface="宋体" panose="02010600030101010101" pitchFamily="2" charset="-122"/>
              </a:rPr>
              <a:t>第四十五</a:t>
            </a:r>
            <a:r>
              <a:rPr sz="2400" b="1" spc="-10" dirty="0">
                <a:solidFill>
                  <a:srgbClr val="C0504D"/>
                </a:solidFill>
                <a:latin typeface="宋体" panose="02010600030101010101" pitchFamily="2" charset="-122"/>
                <a:cs typeface="宋体" panose="02010600030101010101" pitchFamily="2" charset="-122"/>
              </a:rPr>
              <a:t>条</a:t>
            </a:r>
            <a:r>
              <a:rPr sz="2400" b="1" dirty="0">
                <a:solidFill>
                  <a:srgbClr val="C0504D"/>
                </a:solidFill>
                <a:latin typeface="宋体" panose="02010600030101010101" pitchFamily="2" charset="-122"/>
                <a:cs typeface="宋体" panose="02010600030101010101" pitchFamily="2" charset="-122"/>
              </a:rPr>
              <a:t>	两单位以上同地同时作业的安全职责</a:t>
            </a:r>
            <a:r>
              <a:rPr sz="2400" b="1" spc="-10" dirty="0">
                <a:solidFill>
                  <a:srgbClr val="C0504D"/>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marR="2147570">
              <a:lnSpc>
                <a:spcPct val="200000"/>
              </a:lnSpc>
            </a:pPr>
            <a:r>
              <a:rPr sz="2400" b="1" dirty="0">
                <a:solidFill>
                  <a:srgbClr val="FF0000"/>
                </a:solidFill>
                <a:latin typeface="宋体" panose="02010600030101010101" pitchFamily="2" charset="-122"/>
                <a:cs typeface="宋体" panose="02010600030101010101" pitchFamily="2" charset="-122"/>
              </a:rPr>
              <a:t>签订协议</a:t>
            </a:r>
            <a:r>
              <a:rPr sz="2400" b="1" dirty="0">
                <a:solidFill>
                  <a:srgbClr val="C0504D"/>
                </a:solidFill>
                <a:latin typeface="宋体" panose="02010600030101010101" pitchFamily="2" charset="-122"/>
                <a:cs typeface="宋体" panose="02010600030101010101" pitchFamily="2" charset="-122"/>
              </a:rPr>
              <a:t>明确职责；</a:t>
            </a:r>
            <a:r>
              <a:rPr sz="2400" b="1" dirty="0">
                <a:solidFill>
                  <a:srgbClr val="FF0000"/>
                </a:solidFill>
                <a:latin typeface="宋体" panose="02010600030101010101" pitchFamily="2" charset="-122"/>
                <a:cs typeface="宋体" panose="02010600030101010101" pitchFamily="2" charset="-122"/>
              </a:rPr>
              <a:t>指定专人</a:t>
            </a:r>
            <a:r>
              <a:rPr sz="2400" b="1" dirty="0">
                <a:solidFill>
                  <a:srgbClr val="C0504D"/>
                </a:solidFill>
                <a:latin typeface="宋体" panose="02010600030101010101" pitchFamily="2" charset="-122"/>
                <a:cs typeface="宋体" panose="02010600030101010101" pitchFamily="2" charset="-122"/>
              </a:rPr>
              <a:t>检查与协调</a:t>
            </a:r>
            <a:r>
              <a:rPr sz="2400" b="1" spc="-10" dirty="0">
                <a:solidFill>
                  <a:srgbClr val="C0504D"/>
                </a:solidFill>
                <a:latin typeface="宋体" panose="02010600030101010101" pitchFamily="2" charset="-122"/>
                <a:cs typeface="宋体" panose="02010600030101010101" pitchFamily="2" charset="-122"/>
              </a:rPr>
              <a:t>。</a:t>
            </a:r>
            <a:r>
              <a:rPr sz="2400" b="1" spc="-5"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第四十六</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承包、租赁中的安全管理</a:t>
            </a:r>
            <a:r>
              <a:rPr sz="2400" b="1" spc="-10" dirty="0">
                <a:solidFill>
                  <a:srgbClr val="C0504D"/>
                </a:solidFill>
                <a:latin typeface="宋体" panose="02010600030101010101" pitchFamily="2" charset="-122"/>
                <a:cs typeface="宋体" panose="02010600030101010101" pitchFamily="2" charset="-122"/>
              </a:rPr>
              <a:t>。</a:t>
            </a:r>
            <a:r>
              <a:rPr sz="2400" b="1" spc="-5" dirty="0">
                <a:solidFill>
                  <a:srgbClr val="C0504D"/>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签订协议</a:t>
            </a:r>
            <a:r>
              <a:rPr sz="2400" b="1" dirty="0">
                <a:solidFill>
                  <a:srgbClr val="C0504D"/>
                </a:solidFill>
                <a:latin typeface="宋体" panose="02010600030101010101" pitchFamily="2" charset="-122"/>
                <a:cs typeface="宋体" panose="02010600030101010101" pitchFamily="2" charset="-122"/>
              </a:rPr>
              <a:t>明确职责；统一协调管理</a:t>
            </a:r>
            <a:r>
              <a:rPr sz="2400" b="1" spc="-10" dirty="0">
                <a:solidFill>
                  <a:srgbClr val="C0504D"/>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a:lnSpc>
                <a:spcPct val="100000"/>
              </a:lnSpc>
              <a:spcBef>
                <a:spcPts val="5"/>
              </a:spcBef>
            </a:pPr>
            <a:endParaRPr sz="2500">
              <a:latin typeface="Times New Roman" panose="02020603050405020304"/>
              <a:cs typeface="Times New Roman" panose="02020603050405020304"/>
            </a:endParaRPr>
          </a:p>
          <a:p>
            <a:pPr marL="12700">
              <a:lnSpc>
                <a:spcPts val="2840"/>
              </a:lnSpc>
            </a:pPr>
            <a:r>
              <a:rPr sz="2400" b="1" dirty="0">
                <a:solidFill>
                  <a:srgbClr val="FF0000"/>
                </a:solidFill>
                <a:latin typeface="宋体" panose="02010600030101010101" pitchFamily="2" charset="-122"/>
                <a:cs typeface="宋体" panose="02010600030101010101" pitchFamily="2" charset="-122"/>
              </a:rPr>
              <a:t>定期进行安全检查，发现安全问题的，应当及时督促整改</a:t>
            </a:r>
            <a:r>
              <a:rPr sz="2400" b="1" spc="-10" dirty="0">
                <a:solidFill>
                  <a:srgbClr val="FF0000"/>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93</a:t>
            </a:fld>
            <a:endParaRPr spc="-5" dirty="0">
              <a:solidFill>
                <a:srgbClr val="FFFF00"/>
              </a:solidFil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546100">
              <a:lnSpc>
                <a:spcPts val="4205"/>
              </a:lnSpc>
            </a:pPr>
            <a:r>
              <a:rPr dirty="0"/>
              <a:t>（经费、承包、租赁安全管理</a:t>
            </a:r>
            <a:r>
              <a:rPr spc="-15" dirty="0"/>
              <a:t>）</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052" y="881062"/>
            <a:ext cx="8051165" cy="330200"/>
          </a:xfrm>
          <a:prstGeom prst="rect">
            <a:avLst/>
          </a:prstGeom>
        </p:spPr>
        <p:txBody>
          <a:bodyPr vert="horz" wrap="square" lIns="0" tIns="0" rIns="0" bIns="0" rtlCol="0">
            <a:spAutoFit/>
          </a:bodyPr>
          <a:lstStyle/>
          <a:p>
            <a:pPr marL="12700">
              <a:lnSpc>
                <a:spcPts val="2840"/>
              </a:lnSpc>
            </a:pPr>
            <a:r>
              <a:rPr sz="2400" dirty="0">
                <a:solidFill>
                  <a:srgbClr val="FF0000"/>
                </a:solidFill>
                <a:latin typeface="宋体" panose="02010600030101010101" pitchFamily="2" charset="-122"/>
                <a:cs typeface="宋体" panose="02010600030101010101" pitchFamily="2" charset="-122"/>
              </a:rPr>
              <a:t>第四十七</a:t>
            </a:r>
            <a:r>
              <a:rPr sz="2400" spc="-10" dirty="0">
                <a:solidFill>
                  <a:srgbClr val="FF0000"/>
                </a:solidFill>
                <a:latin typeface="宋体" panose="02010600030101010101" pitchFamily="2" charset="-122"/>
                <a:cs typeface="宋体" panose="02010600030101010101" pitchFamily="2" charset="-122"/>
              </a:rPr>
              <a:t>条</a:t>
            </a:r>
            <a:r>
              <a:rPr sz="2400" spc="-655" dirty="0">
                <a:solidFill>
                  <a:srgbClr val="FF0000"/>
                </a:solidFill>
                <a:latin typeface="宋体" panose="02010600030101010101" pitchFamily="2" charset="-122"/>
                <a:cs typeface="宋体" panose="02010600030101010101" pitchFamily="2" charset="-122"/>
              </a:rPr>
              <a:t> </a:t>
            </a:r>
            <a:r>
              <a:rPr sz="2400" dirty="0">
                <a:solidFill>
                  <a:srgbClr val="FF0000"/>
                </a:solidFill>
                <a:latin typeface="宋体" panose="02010600030101010101" pitchFamily="2" charset="-122"/>
                <a:cs typeface="宋体" panose="02010600030101010101" pitchFamily="2" charset="-122"/>
              </a:rPr>
              <a:t>事故救援</a:t>
            </a:r>
            <a:r>
              <a:rPr sz="2400" dirty="0">
                <a:solidFill>
                  <a:srgbClr val="C0504D"/>
                </a:solidFill>
                <a:latin typeface="宋体" panose="02010600030101010101" pitchFamily="2" charset="-122"/>
                <a:cs typeface="宋体" panose="02010600030101010101" pitchFamily="2" charset="-122"/>
              </a:rPr>
              <a:t>、调查处理期间主要负责人要立即组</a:t>
            </a:r>
            <a:r>
              <a:rPr sz="2400" spc="-10" dirty="0">
                <a:solidFill>
                  <a:srgbClr val="C0504D"/>
                </a:solidFill>
                <a:latin typeface="宋体" panose="02010600030101010101" pitchFamily="2" charset="-122"/>
                <a:cs typeface="宋体" panose="02010600030101010101" pitchFamily="2" charset="-122"/>
              </a:rPr>
              <a:t>织</a:t>
            </a:r>
            <a:endParaRPr sz="2400">
              <a:latin typeface="宋体" panose="02010600030101010101" pitchFamily="2" charset="-122"/>
              <a:cs typeface="宋体" panose="02010600030101010101" pitchFamily="2" charset="-122"/>
            </a:endParaRPr>
          </a:p>
        </p:txBody>
      </p:sp>
      <p:sp>
        <p:nvSpPr>
          <p:cNvPr id="3" name="object 3"/>
          <p:cNvSpPr/>
          <p:nvPr/>
        </p:nvSpPr>
        <p:spPr>
          <a:xfrm>
            <a:off x="0" y="2514600"/>
            <a:ext cx="3144012" cy="37338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93052" y="1429702"/>
            <a:ext cx="8711565" cy="4289425"/>
          </a:xfrm>
          <a:prstGeom prst="rect">
            <a:avLst/>
          </a:prstGeom>
        </p:spPr>
        <p:txBody>
          <a:bodyPr vert="horz" wrap="square" lIns="0" tIns="0" rIns="0" bIns="0" rtlCol="0">
            <a:spAutoFit/>
          </a:bodyPr>
          <a:lstStyle/>
          <a:p>
            <a:pPr marL="12700">
              <a:lnSpc>
                <a:spcPct val="100000"/>
              </a:lnSpc>
            </a:pPr>
            <a:r>
              <a:rPr sz="2400" b="1" dirty="0">
                <a:solidFill>
                  <a:srgbClr val="C0504D"/>
                </a:solidFill>
                <a:latin typeface="宋体" panose="02010600030101010101" pitchFamily="2" charset="-122"/>
                <a:cs typeface="宋体" panose="02010600030101010101" pitchFamily="2" charset="-122"/>
              </a:rPr>
              <a:t>抢救，不得擅离职</a:t>
            </a:r>
            <a:r>
              <a:rPr sz="2400" b="1" spc="-10" dirty="0">
                <a:solidFill>
                  <a:srgbClr val="C0504D"/>
                </a:solidFill>
                <a:latin typeface="宋体" panose="02010600030101010101" pitchFamily="2" charset="-122"/>
                <a:cs typeface="宋体" panose="02010600030101010101" pitchFamily="2" charset="-122"/>
              </a:rPr>
              <a:t>守</a:t>
            </a:r>
            <a:endParaRPr sz="2400">
              <a:latin typeface="宋体" panose="02010600030101010101" pitchFamily="2" charset="-122"/>
              <a:cs typeface="宋体" panose="02010600030101010101" pitchFamily="2" charset="-122"/>
            </a:endParaRPr>
          </a:p>
          <a:p>
            <a:pPr marL="175260">
              <a:lnSpc>
                <a:spcPct val="100000"/>
              </a:lnSpc>
              <a:spcBef>
                <a:spcPts val="240"/>
              </a:spcBef>
            </a:pPr>
            <a:r>
              <a:rPr sz="2400" b="1" dirty="0">
                <a:solidFill>
                  <a:srgbClr val="FF0000"/>
                </a:solidFill>
                <a:latin typeface="宋体" panose="02010600030101010101" pitchFamily="2" charset="-122"/>
                <a:cs typeface="宋体" panose="02010600030101010101" pitchFamily="2" charset="-122"/>
              </a:rPr>
              <a:t>第四十八</a:t>
            </a:r>
            <a:r>
              <a:rPr sz="2400" b="1" spc="-10" dirty="0">
                <a:solidFill>
                  <a:srgbClr val="FF0000"/>
                </a:solidFill>
                <a:latin typeface="宋体" panose="02010600030101010101" pitchFamily="2" charset="-122"/>
                <a:cs typeface="宋体" panose="02010600030101010101" pitchFamily="2" charset="-122"/>
              </a:rPr>
              <a:t>条</a:t>
            </a:r>
            <a:r>
              <a:rPr sz="2400" b="1" spc="-65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强制性工伤保险</a:t>
            </a:r>
            <a:r>
              <a:rPr sz="2400" b="1" dirty="0">
                <a:solidFill>
                  <a:srgbClr val="000099"/>
                </a:solidFill>
                <a:latin typeface="宋体" panose="02010600030101010101" pitchFamily="2" charset="-122"/>
                <a:cs typeface="宋体" panose="02010600030101010101" pitchFamily="2" charset="-122"/>
              </a:rPr>
              <a:t>，鼓励投保安全生产责任保</a:t>
            </a:r>
            <a:r>
              <a:rPr sz="2400" b="1" spc="-10" dirty="0">
                <a:solidFill>
                  <a:srgbClr val="000099"/>
                </a:solidFill>
                <a:latin typeface="宋体" panose="02010600030101010101" pitchFamily="2" charset="-122"/>
                <a:cs typeface="宋体" panose="02010600030101010101" pitchFamily="2" charset="-122"/>
              </a:rPr>
              <a:t>险</a:t>
            </a:r>
            <a:endParaRPr sz="2400">
              <a:latin typeface="宋体" panose="02010600030101010101" pitchFamily="2" charset="-122"/>
              <a:cs typeface="宋体" panose="02010600030101010101" pitchFamily="2" charset="-122"/>
            </a:endParaRPr>
          </a:p>
          <a:p>
            <a:pPr>
              <a:lnSpc>
                <a:spcPct val="100000"/>
              </a:lnSpc>
              <a:spcBef>
                <a:spcPts val="10"/>
              </a:spcBef>
            </a:pPr>
            <a:endParaRPr sz="2450">
              <a:latin typeface="Times New Roman" panose="02020603050405020304"/>
              <a:cs typeface="Times New Roman" panose="02020603050405020304"/>
            </a:endParaRPr>
          </a:p>
          <a:p>
            <a:pPr marL="5421630" marR="1430020" indent="-955040">
              <a:lnSpc>
                <a:spcPct val="150000"/>
              </a:lnSpc>
            </a:pPr>
            <a:r>
              <a:rPr sz="2000" b="1" dirty="0">
                <a:solidFill>
                  <a:srgbClr val="001F5F"/>
                </a:solidFill>
                <a:latin typeface="宋体" panose="02010600030101010101" pitchFamily="2" charset="-122"/>
                <a:cs typeface="宋体" panose="02010600030101010101" pitchFamily="2" charset="-122"/>
              </a:rPr>
              <a:t>中华人民共和国国务院</a:t>
            </a:r>
            <a:r>
              <a:rPr sz="2000" b="1" spc="-5" dirty="0">
                <a:solidFill>
                  <a:srgbClr val="001F5F"/>
                </a:solidFill>
                <a:latin typeface="宋体" panose="02010600030101010101" pitchFamily="2" charset="-122"/>
                <a:cs typeface="宋体" panose="02010600030101010101" pitchFamily="2" charset="-122"/>
              </a:rPr>
              <a:t>令 </a:t>
            </a:r>
            <a:r>
              <a:rPr sz="2000" b="1" dirty="0">
                <a:solidFill>
                  <a:srgbClr val="001F5F"/>
                </a:solidFill>
                <a:latin typeface="宋体" panose="02010600030101010101" pitchFamily="2" charset="-122"/>
                <a:cs typeface="宋体" panose="02010600030101010101" pitchFamily="2" charset="-122"/>
              </a:rPr>
              <a:t>第</a:t>
            </a:r>
            <a:r>
              <a:rPr sz="2000" b="1" spc="-5" dirty="0">
                <a:solidFill>
                  <a:srgbClr val="001F5F"/>
                </a:solidFill>
                <a:latin typeface="Calibri" panose="020F0502020204030204"/>
                <a:cs typeface="Calibri" panose="020F0502020204030204"/>
              </a:rPr>
              <a:t>586</a:t>
            </a:r>
            <a:r>
              <a:rPr sz="2000" b="1" spc="-5" dirty="0">
                <a:solidFill>
                  <a:srgbClr val="001F5F"/>
                </a:solidFill>
                <a:latin typeface="宋体" panose="02010600030101010101" pitchFamily="2" charset="-122"/>
                <a:cs typeface="宋体" panose="02010600030101010101" pitchFamily="2" charset="-122"/>
              </a:rPr>
              <a:t>号</a:t>
            </a:r>
            <a:endParaRPr sz="2000">
              <a:latin typeface="宋体" panose="02010600030101010101" pitchFamily="2" charset="-122"/>
              <a:cs typeface="宋体" panose="02010600030101010101" pitchFamily="2" charset="-122"/>
            </a:endParaRPr>
          </a:p>
          <a:p>
            <a:pPr marL="3070225" marR="5080" indent="514350" algn="just">
              <a:lnSpc>
                <a:spcPct val="150000"/>
              </a:lnSpc>
            </a:pPr>
            <a:r>
              <a:rPr sz="2000" b="1" dirty="0">
                <a:solidFill>
                  <a:srgbClr val="001F5F"/>
                </a:solidFill>
                <a:latin typeface="宋体" panose="02010600030101010101" pitchFamily="2" charset="-122"/>
                <a:cs typeface="宋体" panose="02010600030101010101" pitchFamily="2" charset="-122"/>
              </a:rPr>
              <a:t>《国务院关于修改〈工伤保险条例〉的决定</a:t>
            </a:r>
            <a:r>
              <a:rPr sz="2000" b="1" spc="-5" dirty="0">
                <a:solidFill>
                  <a:srgbClr val="001F5F"/>
                </a:solidFill>
                <a:latin typeface="宋体" panose="02010600030101010101" pitchFamily="2" charset="-122"/>
                <a:cs typeface="宋体" panose="02010600030101010101" pitchFamily="2" charset="-122"/>
              </a:rPr>
              <a:t>》 </a:t>
            </a:r>
            <a:r>
              <a:rPr sz="2000" b="1" dirty="0">
                <a:solidFill>
                  <a:srgbClr val="001F5F"/>
                </a:solidFill>
                <a:latin typeface="宋体" panose="02010600030101010101" pitchFamily="2" charset="-122"/>
                <a:cs typeface="宋体" panose="02010600030101010101" pitchFamily="2" charset="-122"/>
              </a:rPr>
              <a:t>已经</a:t>
            </a:r>
            <a:r>
              <a:rPr sz="2000" b="1" spc="-5" dirty="0">
                <a:solidFill>
                  <a:srgbClr val="001F5F"/>
                </a:solidFill>
                <a:latin typeface="Calibri" panose="020F0502020204030204"/>
                <a:cs typeface="Calibri" panose="020F0502020204030204"/>
              </a:rPr>
              <a:t>2010</a:t>
            </a:r>
            <a:r>
              <a:rPr sz="2000" b="1" dirty="0">
                <a:solidFill>
                  <a:srgbClr val="001F5F"/>
                </a:solidFill>
                <a:latin typeface="宋体" panose="02010600030101010101" pitchFamily="2" charset="-122"/>
                <a:cs typeface="宋体" panose="02010600030101010101" pitchFamily="2" charset="-122"/>
              </a:rPr>
              <a:t>年</a:t>
            </a:r>
            <a:r>
              <a:rPr sz="2000" b="1" spc="-5" dirty="0">
                <a:solidFill>
                  <a:srgbClr val="001F5F"/>
                </a:solidFill>
                <a:latin typeface="Calibri" panose="020F0502020204030204"/>
                <a:cs typeface="Calibri" panose="020F0502020204030204"/>
              </a:rPr>
              <a:t>12</a:t>
            </a:r>
            <a:r>
              <a:rPr sz="2000" b="1" dirty="0">
                <a:solidFill>
                  <a:srgbClr val="001F5F"/>
                </a:solidFill>
                <a:latin typeface="宋体" panose="02010600030101010101" pitchFamily="2" charset="-122"/>
                <a:cs typeface="宋体" panose="02010600030101010101" pitchFamily="2" charset="-122"/>
              </a:rPr>
              <a:t>月</a:t>
            </a:r>
            <a:r>
              <a:rPr sz="2000" b="1" spc="-5" dirty="0">
                <a:solidFill>
                  <a:srgbClr val="001F5F"/>
                </a:solidFill>
                <a:latin typeface="Calibri" panose="020F0502020204030204"/>
                <a:cs typeface="Calibri" panose="020F0502020204030204"/>
              </a:rPr>
              <a:t>8</a:t>
            </a:r>
            <a:r>
              <a:rPr sz="2000" b="1" dirty="0">
                <a:solidFill>
                  <a:srgbClr val="001F5F"/>
                </a:solidFill>
                <a:latin typeface="宋体" panose="02010600030101010101" pitchFamily="2" charset="-122"/>
                <a:cs typeface="宋体" panose="02010600030101010101" pitchFamily="2" charset="-122"/>
              </a:rPr>
              <a:t>日国务院第</a:t>
            </a:r>
            <a:r>
              <a:rPr sz="2000" b="1" spc="-5" dirty="0">
                <a:solidFill>
                  <a:srgbClr val="001F5F"/>
                </a:solidFill>
                <a:latin typeface="Calibri" panose="020F0502020204030204"/>
                <a:cs typeface="Calibri" panose="020F0502020204030204"/>
              </a:rPr>
              <a:t>136</a:t>
            </a:r>
            <a:r>
              <a:rPr sz="2000" b="1" dirty="0">
                <a:solidFill>
                  <a:srgbClr val="001F5F"/>
                </a:solidFill>
                <a:latin typeface="宋体" panose="02010600030101010101" pitchFamily="2" charset="-122"/>
                <a:cs typeface="宋体" panose="02010600030101010101" pitchFamily="2" charset="-122"/>
              </a:rPr>
              <a:t>次常务会议通过</a:t>
            </a:r>
            <a:r>
              <a:rPr sz="2000" b="1" spc="-5" dirty="0">
                <a:solidFill>
                  <a:srgbClr val="001F5F"/>
                </a:solidFill>
                <a:latin typeface="宋体" panose="02010600030101010101" pitchFamily="2" charset="-122"/>
                <a:cs typeface="宋体" panose="02010600030101010101" pitchFamily="2" charset="-122"/>
              </a:rPr>
              <a:t>， </a:t>
            </a:r>
            <a:r>
              <a:rPr sz="2000" b="1" dirty="0">
                <a:solidFill>
                  <a:srgbClr val="001F5F"/>
                </a:solidFill>
                <a:latin typeface="宋体" panose="02010600030101010101" pitchFamily="2" charset="-122"/>
                <a:cs typeface="宋体" panose="02010600030101010101" pitchFamily="2" charset="-122"/>
              </a:rPr>
              <a:t>现予公布，自</a:t>
            </a:r>
            <a:r>
              <a:rPr sz="2000" b="1" spc="-5" dirty="0">
                <a:solidFill>
                  <a:srgbClr val="001F5F"/>
                </a:solidFill>
                <a:latin typeface="Calibri" panose="020F0502020204030204"/>
                <a:cs typeface="Calibri" panose="020F0502020204030204"/>
              </a:rPr>
              <a:t>2011</a:t>
            </a:r>
            <a:r>
              <a:rPr sz="2000" b="1" dirty="0">
                <a:solidFill>
                  <a:srgbClr val="001F5F"/>
                </a:solidFill>
                <a:latin typeface="宋体" panose="02010600030101010101" pitchFamily="2" charset="-122"/>
                <a:cs typeface="宋体" panose="02010600030101010101" pitchFamily="2" charset="-122"/>
              </a:rPr>
              <a:t>年</a:t>
            </a:r>
            <a:r>
              <a:rPr sz="2000" b="1" spc="-5" dirty="0">
                <a:solidFill>
                  <a:srgbClr val="001F5F"/>
                </a:solidFill>
                <a:latin typeface="Calibri" panose="020F0502020204030204"/>
                <a:cs typeface="Calibri" panose="020F0502020204030204"/>
              </a:rPr>
              <a:t>1</a:t>
            </a:r>
            <a:r>
              <a:rPr sz="2000" b="1" dirty="0">
                <a:solidFill>
                  <a:srgbClr val="001F5F"/>
                </a:solidFill>
                <a:latin typeface="宋体" panose="02010600030101010101" pitchFamily="2" charset="-122"/>
                <a:cs typeface="宋体" panose="02010600030101010101" pitchFamily="2" charset="-122"/>
              </a:rPr>
              <a:t>月</a:t>
            </a:r>
            <a:r>
              <a:rPr sz="2000" b="1" spc="-5" dirty="0">
                <a:solidFill>
                  <a:srgbClr val="001F5F"/>
                </a:solidFill>
                <a:latin typeface="Calibri" panose="020F0502020204030204"/>
                <a:cs typeface="Calibri" panose="020F0502020204030204"/>
              </a:rPr>
              <a:t>1</a:t>
            </a:r>
            <a:r>
              <a:rPr sz="2000" b="1" dirty="0">
                <a:solidFill>
                  <a:srgbClr val="001F5F"/>
                </a:solidFill>
                <a:latin typeface="宋体" panose="02010600030101010101" pitchFamily="2" charset="-122"/>
                <a:cs typeface="宋体" panose="02010600030101010101" pitchFamily="2" charset="-122"/>
              </a:rPr>
              <a:t>日起施行</a:t>
            </a:r>
            <a:r>
              <a:rPr sz="2000" b="1" spc="-5" dirty="0">
                <a:solidFill>
                  <a:srgbClr val="001F5F"/>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5862955" marR="33020" indent="1417320" algn="r">
              <a:lnSpc>
                <a:spcPct val="150000"/>
              </a:lnSpc>
            </a:pPr>
            <a:r>
              <a:rPr sz="2000" b="1" spc="-5" dirty="0">
                <a:solidFill>
                  <a:srgbClr val="001F5F"/>
                </a:solidFill>
                <a:latin typeface="宋体" panose="02010600030101010101" pitchFamily="2" charset="-122"/>
                <a:cs typeface="宋体" panose="02010600030101010101" pitchFamily="2" charset="-122"/>
              </a:rPr>
              <a:t>总</a:t>
            </a:r>
            <a:r>
              <a:rPr sz="2000" b="1" spc="-555" dirty="0">
                <a:solidFill>
                  <a:srgbClr val="001F5F"/>
                </a:solidFill>
                <a:latin typeface="宋体" panose="02010600030101010101" pitchFamily="2" charset="-122"/>
                <a:cs typeface="宋体" panose="02010600030101010101" pitchFamily="2" charset="-122"/>
              </a:rPr>
              <a:t> </a:t>
            </a:r>
            <a:r>
              <a:rPr sz="2000" b="1" spc="-5" dirty="0">
                <a:solidFill>
                  <a:srgbClr val="001F5F"/>
                </a:solidFill>
                <a:latin typeface="宋体" panose="02010600030101010101" pitchFamily="2" charset="-122"/>
                <a:cs typeface="宋体" panose="02010600030101010101" pitchFamily="2" charset="-122"/>
              </a:rPr>
              <a:t>理</a:t>
            </a:r>
            <a:r>
              <a:rPr sz="2000" b="1" spc="-555" dirty="0">
                <a:solidFill>
                  <a:srgbClr val="001F5F"/>
                </a:solidFill>
                <a:latin typeface="宋体" panose="02010600030101010101" pitchFamily="2" charset="-122"/>
                <a:cs typeface="宋体" panose="02010600030101010101" pitchFamily="2" charset="-122"/>
              </a:rPr>
              <a:t> </a:t>
            </a:r>
            <a:r>
              <a:rPr sz="2000" b="1" dirty="0">
                <a:solidFill>
                  <a:srgbClr val="001F5F"/>
                </a:solidFill>
                <a:latin typeface="宋体" panose="02010600030101010101" pitchFamily="2" charset="-122"/>
                <a:cs typeface="宋体" panose="02010600030101010101" pitchFamily="2" charset="-122"/>
              </a:rPr>
              <a:t>温家</a:t>
            </a:r>
            <a:r>
              <a:rPr sz="2000" b="1" spc="-5" dirty="0">
                <a:solidFill>
                  <a:srgbClr val="001F5F"/>
                </a:solidFill>
                <a:latin typeface="宋体" panose="02010600030101010101" pitchFamily="2" charset="-122"/>
                <a:cs typeface="宋体" panose="02010600030101010101" pitchFamily="2" charset="-122"/>
              </a:rPr>
              <a:t>宝 </a:t>
            </a:r>
            <a:r>
              <a:rPr sz="2000" b="1" dirty="0">
                <a:solidFill>
                  <a:srgbClr val="001F5F"/>
                </a:solidFill>
                <a:latin typeface="宋体" panose="02010600030101010101" pitchFamily="2" charset="-122"/>
                <a:cs typeface="宋体" panose="02010600030101010101" pitchFamily="2" charset="-122"/>
              </a:rPr>
              <a:t>二○一○年十二月二十</a:t>
            </a:r>
            <a:r>
              <a:rPr sz="2000" b="1" spc="-5" dirty="0">
                <a:solidFill>
                  <a:srgbClr val="001F5F"/>
                </a:solidFill>
                <a:latin typeface="宋体" panose="02010600030101010101" pitchFamily="2" charset="-122"/>
                <a:cs typeface="宋体" panose="02010600030101010101" pitchFamily="2" charset="-122"/>
              </a:rPr>
              <a:t>日</a:t>
            </a:r>
            <a:endParaRPr sz="2000">
              <a:latin typeface="宋体" panose="02010600030101010101" pitchFamily="2" charset="-122"/>
              <a:cs typeface="宋体" panose="02010600030101010101" pitchFamily="2" charset="-122"/>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94</a:t>
            </a:fld>
            <a:endParaRPr spc="-5" dirty="0">
              <a:solidFill>
                <a:srgbClr val="FFFF0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822960"/>
            <a:ext cx="8778240" cy="53035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69290" y="1068009"/>
            <a:ext cx="7983220" cy="4965700"/>
          </a:xfrm>
          <a:prstGeom prst="rect">
            <a:avLst/>
          </a:prstGeom>
        </p:spPr>
        <p:txBody>
          <a:bodyPr vert="horz" wrap="square" lIns="0" tIns="0" rIns="0" bIns="0" rtlCol="0">
            <a:spAutoFit/>
          </a:bodyPr>
          <a:lstStyle/>
          <a:p>
            <a:pPr marL="12700" marR="6985">
              <a:lnSpc>
                <a:spcPct val="150000"/>
              </a:lnSpc>
              <a:tabLst>
                <a:tab pos="1161415" algn="l"/>
              </a:tabLst>
            </a:pPr>
            <a:r>
              <a:rPr sz="1800" b="1" dirty="0">
                <a:solidFill>
                  <a:srgbClr val="C00000"/>
                </a:solidFill>
                <a:latin typeface="黑体" panose="02010609060101010101" charset="-122"/>
                <a:cs typeface="黑体" panose="02010609060101010101" charset="-122"/>
              </a:rPr>
              <a:t>第十四</a:t>
            </a:r>
            <a:r>
              <a:rPr sz="1800" b="1" spc="-10" dirty="0">
                <a:solidFill>
                  <a:srgbClr val="C00000"/>
                </a:solidFill>
                <a:latin typeface="黑体" panose="02010609060101010101" charset="-122"/>
                <a:cs typeface="黑体" panose="02010609060101010101" charset="-122"/>
              </a:rPr>
              <a:t>条</a:t>
            </a:r>
            <a:r>
              <a:rPr sz="1800" b="1" dirty="0">
                <a:solidFill>
                  <a:srgbClr val="C00000"/>
                </a:solidFill>
                <a:latin typeface="黑体" panose="02010609060101010101" charset="-122"/>
                <a:cs typeface="黑体" panose="02010609060101010101" charset="-122"/>
              </a:rPr>
              <a:t>	职工有下列情形之一的，应当认定为工伤</a:t>
            </a:r>
            <a:r>
              <a:rPr sz="1800" b="1" spc="-10" dirty="0">
                <a:solidFill>
                  <a:srgbClr val="C00000"/>
                </a:solidFill>
                <a:latin typeface="黑体" panose="02010609060101010101" charset="-122"/>
                <a:cs typeface="黑体" panose="02010609060101010101" charset="-122"/>
              </a:rPr>
              <a:t>：</a:t>
            </a:r>
            <a:r>
              <a:rPr sz="1800" b="1" spc="-5" dirty="0">
                <a:solidFill>
                  <a:srgbClr val="C00000"/>
                </a:solidFill>
                <a:latin typeface="黑体" panose="02010609060101010101" charset="-122"/>
                <a:cs typeface="黑体" panose="02010609060101010101" charset="-122"/>
              </a:rPr>
              <a:t> </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一</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在工作时间和工作场所内，因工作原因受到事故伤害的</a:t>
            </a:r>
            <a:r>
              <a:rPr sz="1800" b="1" spc="-10" dirty="0">
                <a:solidFill>
                  <a:srgbClr val="001F5F"/>
                </a:solidFill>
                <a:latin typeface="宋体" panose="02010600030101010101" pitchFamily="2" charset="-122"/>
                <a:cs typeface="宋体" panose="02010600030101010101" pitchFamily="2" charset="-122"/>
              </a:rPr>
              <a:t>；</a:t>
            </a:r>
            <a:r>
              <a:rPr sz="1800" b="1" spc="-5" dirty="0">
                <a:solidFill>
                  <a:srgbClr val="001F5F"/>
                </a:solidFill>
                <a:latin typeface="宋体" panose="02010600030101010101" pitchFamily="2" charset="-122"/>
                <a:cs typeface="宋体" panose="02010600030101010101" pitchFamily="2" charset="-122"/>
              </a:rPr>
              <a:t> </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二</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工作时间前后在工作场所内，从事有关的预备或收尾性工作受到事故伤害</a:t>
            </a:r>
            <a:r>
              <a:rPr sz="1800" b="1" spc="-10" dirty="0">
                <a:solidFill>
                  <a:srgbClr val="001F5F"/>
                </a:solidFill>
                <a:latin typeface="宋体" panose="02010600030101010101" pitchFamily="2" charset="-122"/>
                <a:cs typeface="宋体" panose="02010600030101010101" pitchFamily="2" charset="-122"/>
              </a:rPr>
              <a:t>的</a:t>
            </a:r>
            <a:r>
              <a:rPr sz="1800" b="1" spc="-5" dirty="0">
                <a:solidFill>
                  <a:srgbClr val="001F5F"/>
                </a:solidFill>
                <a:latin typeface="宋体" panose="02010600030101010101" pitchFamily="2" charset="-122"/>
                <a:cs typeface="宋体" panose="02010600030101010101" pitchFamily="2" charset="-122"/>
              </a:rPr>
              <a:t> </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三</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在工作时间和工作场所内，因履行工作职责受到暴力等意外伤害的</a:t>
            </a:r>
            <a:r>
              <a:rPr sz="1800" b="1" spc="-10" dirty="0">
                <a:solidFill>
                  <a:srgbClr val="001F5F"/>
                </a:solidFill>
                <a:latin typeface="宋体" panose="02010600030101010101" pitchFamily="2" charset="-122"/>
                <a:cs typeface="宋体" panose="02010600030101010101" pitchFamily="2" charset="-122"/>
              </a:rPr>
              <a:t>；</a:t>
            </a:r>
            <a:r>
              <a:rPr sz="1800" b="1" spc="-5" dirty="0">
                <a:solidFill>
                  <a:srgbClr val="001F5F"/>
                </a:solidFill>
                <a:latin typeface="宋体" panose="02010600030101010101" pitchFamily="2" charset="-122"/>
                <a:cs typeface="宋体" panose="02010600030101010101" pitchFamily="2" charset="-122"/>
              </a:rPr>
              <a:t> </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四</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患职业病的</a:t>
            </a:r>
            <a:r>
              <a:rPr sz="1800" b="1" spc="-10" dirty="0">
                <a:solidFill>
                  <a:srgbClr val="001F5F"/>
                </a:solidFill>
                <a:latin typeface="宋体" panose="02010600030101010101" pitchFamily="2" charset="-122"/>
                <a:cs typeface="宋体" panose="02010600030101010101" pitchFamily="2" charset="-122"/>
              </a:rPr>
              <a:t>；</a:t>
            </a:r>
            <a:r>
              <a:rPr sz="1800" b="1" spc="-5" dirty="0">
                <a:solidFill>
                  <a:srgbClr val="001F5F"/>
                </a:solidFill>
                <a:latin typeface="宋体" panose="02010600030101010101" pitchFamily="2" charset="-122"/>
                <a:cs typeface="宋体" panose="02010600030101010101" pitchFamily="2" charset="-122"/>
              </a:rPr>
              <a:t> </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五</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因工外出期间，由于工作原因受到伤害或者发生事故下落不明的</a:t>
            </a:r>
            <a:r>
              <a:rPr sz="1800" b="1" spc="-10" dirty="0">
                <a:solidFill>
                  <a:srgbClr val="001F5F"/>
                </a:solidFill>
                <a:latin typeface="宋体" panose="02010600030101010101" pitchFamily="2" charset="-122"/>
                <a:cs typeface="宋体" panose="02010600030101010101" pitchFamily="2" charset="-122"/>
              </a:rPr>
              <a:t>；</a:t>
            </a:r>
            <a:r>
              <a:rPr sz="1800" b="1" spc="-5" dirty="0">
                <a:solidFill>
                  <a:srgbClr val="001F5F"/>
                </a:solidFill>
                <a:latin typeface="宋体" panose="02010600030101010101" pitchFamily="2" charset="-122"/>
                <a:cs typeface="宋体" panose="02010600030101010101" pitchFamily="2" charset="-122"/>
              </a:rPr>
              <a:t> </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六</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在上下班途中，受到非本人主要责任的交通事故</a:t>
            </a:r>
            <a:r>
              <a:rPr sz="1800" b="1" spc="-10" dirty="0">
                <a:solidFill>
                  <a:srgbClr val="001F5F"/>
                </a:solidFill>
                <a:latin typeface="宋体" panose="02010600030101010101" pitchFamily="2" charset="-122"/>
                <a:cs typeface="宋体" panose="02010600030101010101" pitchFamily="2" charset="-122"/>
              </a:rPr>
              <a:t>；</a:t>
            </a:r>
            <a:r>
              <a:rPr sz="1800" b="1" spc="-5" dirty="0">
                <a:solidFill>
                  <a:srgbClr val="001F5F"/>
                </a:solidFill>
                <a:latin typeface="宋体" panose="02010600030101010101" pitchFamily="2" charset="-122"/>
                <a:cs typeface="宋体" panose="02010600030101010101" pitchFamily="2" charset="-122"/>
              </a:rPr>
              <a:t> </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七</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法律、行政法规规定应当认定为工伤的其他情形</a:t>
            </a:r>
            <a:r>
              <a:rPr sz="1800" b="1" spc="-10" dirty="0">
                <a:solidFill>
                  <a:srgbClr val="001F5F"/>
                </a:solidFill>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a:p>
            <a:pPr marL="12700">
              <a:lnSpc>
                <a:spcPct val="100000"/>
              </a:lnSpc>
              <a:spcBef>
                <a:spcPts val="1080"/>
              </a:spcBef>
              <a:tabLst>
                <a:tab pos="1161415" algn="l"/>
              </a:tabLst>
            </a:pPr>
            <a:r>
              <a:rPr sz="1800" b="1" dirty="0">
                <a:solidFill>
                  <a:srgbClr val="C00000"/>
                </a:solidFill>
                <a:latin typeface="黑体" panose="02010609060101010101" charset="-122"/>
                <a:cs typeface="黑体" panose="02010609060101010101" charset="-122"/>
              </a:rPr>
              <a:t>第十五</a:t>
            </a:r>
            <a:r>
              <a:rPr sz="1800" b="1" spc="-10" dirty="0">
                <a:solidFill>
                  <a:srgbClr val="C00000"/>
                </a:solidFill>
                <a:latin typeface="黑体" panose="02010609060101010101" charset="-122"/>
                <a:cs typeface="黑体" panose="02010609060101010101" charset="-122"/>
              </a:rPr>
              <a:t>条</a:t>
            </a:r>
            <a:r>
              <a:rPr sz="1800" b="1" dirty="0">
                <a:solidFill>
                  <a:srgbClr val="C00000"/>
                </a:solidFill>
                <a:latin typeface="黑体" panose="02010609060101010101" charset="-122"/>
                <a:cs typeface="黑体" panose="02010609060101010101" charset="-122"/>
              </a:rPr>
              <a:t>	职工有下列情形之一的，视同工伤</a:t>
            </a:r>
            <a:r>
              <a:rPr sz="1800" b="1" spc="-10" dirty="0">
                <a:solidFill>
                  <a:srgbClr val="C00000"/>
                </a:solidFill>
                <a:latin typeface="黑体" panose="02010609060101010101" charset="-122"/>
                <a:cs typeface="黑体" panose="02010609060101010101" charset="-122"/>
              </a:rPr>
              <a:t>：</a:t>
            </a:r>
            <a:endParaRPr sz="1800">
              <a:latin typeface="黑体" panose="02010609060101010101" charset="-122"/>
              <a:cs typeface="黑体" panose="02010609060101010101" charset="-122"/>
            </a:endParaRPr>
          </a:p>
          <a:p>
            <a:pPr marL="12700">
              <a:lnSpc>
                <a:spcPct val="100000"/>
              </a:lnSpc>
              <a:spcBef>
                <a:spcPts val="1080"/>
              </a:spcBef>
            </a:pP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一</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在工作时间和工作岗位，突发疾病死亡或者在</a:t>
            </a:r>
            <a:r>
              <a:rPr sz="1800" b="1" spc="-10" dirty="0">
                <a:solidFill>
                  <a:srgbClr val="001F5F"/>
                </a:solidFill>
                <a:latin typeface="Calibri" panose="020F0502020204030204"/>
                <a:cs typeface="Calibri" panose="020F0502020204030204"/>
              </a:rPr>
              <a:t>48</a:t>
            </a:r>
            <a:r>
              <a:rPr sz="1800" b="1" dirty="0">
                <a:solidFill>
                  <a:srgbClr val="001F5F"/>
                </a:solidFill>
                <a:latin typeface="宋体" panose="02010600030101010101" pitchFamily="2" charset="-122"/>
                <a:cs typeface="宋体" panose="02010600030101010101" pitchFamily="2" charset="-122"/>
              </a:rPr>
              <a:t>小时之内经抢救无效死亡</a:t>
            </a:r>
            <a:r>
              <a:rPr sz="1800" b="1" spc="-10" dirty="0">
                <a:solidFill>
                  <a:srgbClr val="001F5F"/>
                </a:solidFill>
                <a:latin typeface="宋体" panose="02010600030101010101" pitchFamily="2" charset="-122"/>
                <a:cs typeface="宋体" panose="02010600030101010101" pitchFamily="2" charset="-122"/>
              </a:rPr>
              <a:t>的</a:t>
            </a:r>
            <a:endParaRPr sz="1800">
              <a:latin typeface="宋体" panose="02010600030101010101" pitchFamily="2" charset="-122"/>
              <a:cs typeface="宋体" panose="02010600030101010101" pitchFamily="2" charset="-122"/>
            </a:endParaRPr>
          </a:p>
          <a:p>
            <a:pPr marL="12700" marR="466725">
              <a:lnSpc>
                <a:spcPct val="104000"/>
              </a:lnSpc>
              <a:spcBef>
                <a:spcPts val="990"/>
              </a:spcBef>
            </a:pP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二</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在抢险救灾等维护国家利益、公共利益活动中受到伤害的</a:t>
            </a:r>
            <a:r>
              <a:rPr sz="1800" b="1" spc="-10" dirty="0">
                <a:solidFill>
                  <a:srgbClr val="001F5F"/>
                </a:solidFill>
                <a:latin typeface="宋体" panose="02010600030101010101" pitchFamily="2" charset="-122"/>
                <a:cs typeface="宋体" panose="02010600030101010101" pitchFamily="2" charset="-122"/>
              </a:rPr>
              <a:t>；</a:t>
            </a:r>
            <a:r>
              <a:rPr sz="1800" b="1" spc="-5" dirty="0">
                <a:solidFill>
                  <a:srgbClr val="001F5F"/>
                </a:solidFill>
                <a:latin typeface="宋体" panose="02010600030101010101" pitchFamily="2" charset="-122"/>
                <a:cs typeface="宋体" panose="02010600030101010101" pitchFamily="2" charset="-122"/>
              </a:rPr>
              <a:t> </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三</a:t>
            </a:r>
            <a:r>
              <a:rPr sz="1800" b="1" spc="-5" dirty="0">
                <a:solidFill>
                  <a:srgbClr val="001F5F"/>
                </a:solidFill>
                <a:latin typeface="Calibri" panose="020F0502020204030204"/>
                <a:cs typeface="Calibri" panose="020F0502020204030204"/>
              </a:rPr>
              <a:t>)</a:t>
            </a:r>
            <a:r>
              <a:rPr sz="1800" b="1" dirty="0">
                <a:solidFill>
                  <a:srgbClr val="001F5F"/>
                </a:solidFill>
                <a:latin typeface="宋体" panose="02010600030101010101" pitchFamily="2" charset="-122"/>
                <a:cs typeface="宋体" panose="02010600030101010101" pitchFamily="2" charset="-122"/>
              </a:rPr>
              <a:t>职工原在军队服役，因战、因公负伤致残，到用人单位后旧伤复发的</a:t>
            </a:r>
            <a:r>
              <a:rPr sz="1800" b="1" spc="-10" dirty="0">
                <a:solidFill>
                  <a:srgbClr val="001F5F"/>
                </a:solidFill>
                <a:latin typeface="宋体" panose="02010600030101010101" pitchFamily="2" charset="-122"/>
                <a:cs typeface="宋体" panose="02010600030101010101" pitchFamily="2" charset="-122"/>
              </a:rPr>
              <a:t>。</a:t>
            </a:r>
            <a:r>
              <a:rPr sz="1800" b="1" spc="-5" dirty="0">
                <a:solidFill>
                  <a:srgbClr val="001F5F"/>
                </a:solidFill>
                <a:latin typeface="宋体" panose="02010600030101010101" pitchFamily="2" charset="-122"/>
                <a:cs typeface="宋体" panose="02010600030101010101" pitchFamily="2" charset="-122"/>
              </a:rPr>
              <a:t> </a:t>
            </a:r>
            <a:r>
              <a:rPr sz="1800" b="1" dirty="0">
                <a:solidFill>
                  <a:srgbClr val="C00000"/>
                </a:solidFill>
                <a:latin typeface="宋体" panose="02010600030101010101" pitchFamily="2" charset="-122"/>
                <a:cs typeface="宋体" panose="02010600030101010101" pitchFamily="2" charset="-122"/>
              </a:rPr>
              <a:t>注：《工伤伤残鉴定标准</a:t>
            </a:r>
            <a:r>
              <a:rPr sz="1800" b="1" spc="-10" dirty="0">
                <a:solidFill>
                  <a:srgbClr val="C00000"/>
                </a:solidFill>
                <a:latin typeface="宋体" panose="02010600030101010101" pitchFamily="2" charset="-122"/>
                <a:cs typeface="宋体" panose="02010600030101010101" pitchFamily="2" charset="-122"/>
              </a:rPr>
              <a:t>》</a:t>
            </a:r>
            <a:r>
              <a:rPr sz="1800" b="1" spc="-495" dirty="0">
                <a:solidFill>
                  <a:srgbClr val="C00000"/>
                </a:solidFill>
                <a:latin typeface="宋体" panose="02010600030101010101" pitchFamily="2" charset="-122"/>
                <a:cs typeface="宋体" panose="02010600030101010101" pitchFamily="2" charset="-122"/>
              </a:rPr>
              <a:t> </a:t>
            </a:r>
            <a:r>
              <a:rPr sz="1800" b="1" spc="-5" dirty="0">
                <a:solidFill>
                  <a:srgbClr val="C00000"/>
                </a:solidFill>
                <a:latin typeface="Calibri" panose="020F0502020204030204"/>
                <a:cs typeface="Calibri" panose="020F0502020204030204"/>
              </a:rPr>
              <a:t>GB/T</a:t>
            </a:r>
            <a:r>
              <a:rPr sz="1800" b="1" spc="-10" dirty="0">
                <a:solidFill>
                  <a:srgbClr val="C00000"/>
                </a:solidFill>
                <a:latin typeface="Calibri" panose="020F0502020204030204"/>
                <a:cs typeface="Calibri" panose="020F0502020204030204"/>
              </a:rPr>
              <a:t>16180</a:t>
            </a:r>
            <a:r>
              <a:rPr sz="1800" b="1" spc="-5" dirty="0">
                <a:solidFill>
                  <a:srgbClr val="C00000"/>
                </a:solidFill>
                <a:latin typeface="Calibri" panose="020F0502020204030204"/>
                <a:cs typeface="Calibri" panose="020F0502020204030204"/>
              </a:rPr>
              <a:t>-</a:t>
            </a:r>
            <a:r>
              <a:rPr sz="1800" b="1" spc="-10" dirty="0">
                <a:solidFill>
                  <a:srgbClr val="C00000"/>
                </a:solidFill>
                <a:latin typeface="Calibri" panose="020F0502020204030204"/>
                <a:cs typeface="Calibri" panose="020F0502020204030204"/>
              </a:rPr>
              <a:t>200</a:t>
            </a:r>
            <a:r>
              <a:rPr sz="1800" b="1" spc="-5" dirty="0">
                <a:solidFill>
                  <a:srgbClr val="C00000"/>
                </a:solidFill>
                <a:latin typeface="Calibri" panose="020F0502020204030204"/>
                <a:cs typeface="Calibri" panose="020F0502020204030204"/>
              </a:rPr>
              <a:t>6</a:t>
            </a:r>
            <a:endParaRPr sz="1800">
              <a:latin typeface="Calibri" panose="020F0502020204030204"/>
              <a:cs typeface="Calibri" panose="020F0502020204030204"/>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95</a:t>
            </a:fld>
            <a:endParaRPr spc="-5" dirty="0">
              <a:solidFill>
                <a:srgbClr val="FFFF0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429" y="123279"/>
            <a:ext cx="8356600" cy="432434"/>
          </a:xfrm>
          <a:prstGeom prst="rect">
            <a:avLst/>
          </a:prstGeom>
        </p:spPr>
        <p:txBody>
          <a:bodyPr vert="horz" wrap="square" lIns="0" tIns="0" rIns="0" bIns="0" rtlCol="0">
            <a:spAutoFit/>
          </a:bodyPr>
          <a:lstStyle/>
          <a:p>
            <a:pPr marL="12700">
              <a:lnSpc>
                <a:spcPts val="3750"/>
              </a:lnSpc>
            </a:pPr>
            <a:r>
              <a:rPr sz="3200" dirty="0"/>
              <a:t>第三</a:t>
            </a:r>
            <a:r>
              <a:rPr sz="3200" spc="-10" dirty="0"/>
              <a:t>章</a:t>
            </a:r>
            <a:r>
              <a:rPr sz="3200" spc="10" dirty="0"/>
              <a:t> </a:t>
            </a:r>
            <a:r>
              <a:rPr sz="3200" dirty="0"/>
              <a:t>从业人员安全生产权利和义务</a:t>
            </a:r>
            <a:r>
              <a:rPr sz="2500" dirty="0"/>
              <a:t>（共</a:t>
            </a:r>
            <a:r>
              <a:rPr sz="2500" spc="-5" dirty="0"/>
              <a:t>10</a:t>
            </a:r>
            <a:r>
              <a:rPr sz="2500" dirty="0"/>
              <a:t>条</a:t>
            </a:r>
            <a:r>
              <a:rPr sz="2500" spc="-15" dirty="0"/>
              <a:t>）</a:t>
            </a:r>
            <a:endParaRPr sz="250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96</a:t>
            </a:fld>
            <a:endParaRPr spc="-5" dirty="0">
              <a:solidFill>
                <a:srgbClr val="FFFF00"/>
              </a:solidFill>
            </a:endParaRPr>
          </a:p>
        </p:txBody>
      </p:sp>
      <p:sp>
        <p:nvSpPr>
          <p:cNvPr id="3" name="object 3"/>
          <p:cNvSpPr txBox="1"/>
          <p:nvPr/>
        </p:nvSpPr>
        <p:spPr>
          <a:xfrm>
            <a:off x="762304" y="1255483"/>
            <a:ext cx="7555865" cy="4645025"/>
          </a:xfrm>
          <a:prstGeom prst="rect">
            <a:avLst/>
          </a:prstGeom>
        </p:spPr>
        <p:txBody>
          <a:bodyPr vert="horz" wrap="square" lIns="0" tIns="0" rIns="0" bIns="0" rtlCol="0">
            <a:spAutoFit/>
          </a:bodyPr>
          <a:lstStyle/>
          <a:p>
            <a:pPr marL="12700" marR="260350" indent="1149350">
              <a:lnSpc>
                <a:spcPct val="152000"/>
              </a:lnSpc>
            </a:pPr>
            <a:r>
              <a:rPr sz="2400" b="1" dirty="0">
                <a:solidFill>
                  <a:srgbClr val="FF0000"/>
                </a:solidFill>
                <a:latin typeface="黑体" panose="02010609060101010101" charset="-122"/>
                <a:cs typeface="黑体" panose="02010609060101010101" charset="-122"/>
              </a:rPr>
              <a:t>八种权利、三项义务，</a:t>
            </a:r>
            <a:r>
              <a:rPr sz="2400" dirty="0">
                <a:solidFill>
                  <a:srgbClr val="FF0000"/>
                </a:solidFill>
                <a:latin typeface="宋体" panose="02010600030101010101" pitchFamily="2" charset="-122"/>
                <a:cs typeface="宋体" panose="02010600030101010101" pitchFamily="2" charset="-122"/>
              </a:rPr>
              <a:t>增加</a:t>
            </a:r>
            <a:r>
              <a:rPr sz="2400" spc="-10" dirty="0">
                <a:solidFill>
                  <a:srgbClr val="FF0000"/>
                </a:solidFill>
                <a:latin typeface="Calibri" panose="020F0502020204030204"/>
                <a:cs typeface="Calibri" panose="020F0502020204030204"/>
              </a:rPr>
              <a:t>1</a:t>
            </a:r>
            <a:r>
              <a:rPr sz="2400" dirty="0">
                <a:solidFill>
                  <a:srgbClr val="FF0000"/>
                </a:solidFill>
                <a:latin typeface="宋体" panose="02010600030101010101" pitchFamily="2" charset="-122"/>
                <a:cs typeface="宋体" panose="02010600030101010101" pitchFamily="2" charset="-122"/>
              </a:rPr>
              <a:t>条</a:t>
            </a:r>
            <a:r>
              <a:rPr sz="2400" dirty="0">
                <a:solidFill>
                  <a:srgbClr val="FF0000"/>
                </a:solidFill>
                <a:latin typeface="Calibri" panose="020F0502020204030204"/>
                <a:cs typeface="Calibri" panose="020F0502020204030204"/>
              </a:rPr>
              <a:t>(</a:t>
            </a:r>
            <a:r>
              <a:rPr sz="2400" spc="-10" dirty="0">
                <a:solidFill>
                  <a:srgbClr val="FF0000"/>
                </a:solidFill>
                <a:latin typeface="Calibri" panose="020F0502020204030204"/>
                <a:cs typeface="Calibri" panose="020F0502020204030204"/>
              </a:rPr>
              <a:t>58</a:t>
            </a:r>
            <a:r>
              <a:rPr sz="2400" dirty="0">
                <a:solidFill>
                  <a:srgbClr val="FF0000"/>
                </a:solidFill>
                <a:latin typeface="宋体" panose="02010600030101010101" pitchFamily="2" charset="-122"/>
                <a:cs typeface="宋体" panose="02010600030101010101" pitchFamily="2" charset="-122"/>
              </a:rPr>
              <a:t>条</a:t>
            </a:r>
            <a:r>
              <a:rPr sz="2400" b="1" spc="-10" dirty="0">
                <a:solidFill>
                  <a:srgbClr val="FF0000"/>
                </a:solidFill>
                <a:latin typeface="黑体" panose="02010609060101010101" charset="-122"/>
                <a:cs typeface="黑体" panose="02010609060101010101" charset="-122"/>
              </a:rPr>
              <a:t>） </a:t>
            </a:r>
            <a:r>
              <a:rPr sz="2000" b="1" dirty="0">
                <a:solidFill>
                  <a:srgbClr val="C0504D"/>
                </a:solidFill>
                <a:latin typeface="宋体" panose="02010600030101010101" pitchFamily="2" charset="-122"/>
                <a:cs typeface="宋体" panose="02010600030101010101" pitchFamily="2" charset="-122"/>
              </a:rPr>
              <a:t>第四十九</a:t>
            </a:r>
            <a:r>
              <a:rPr sz="2000" b="1" spc="-5" dirty="0">
                <a:solidFill>
                  <a:srgbClr val="C0504D"/>
                </a:solidFill>
                <a:latin typeface="宋体" panose="02010600030101010101" pitchFamily="2" charset="-122"/>
                <a:cs typeface="宋体" panose="02010600030101010101" pitchFamily="2" charset="-122"/>
              </a:rPr>
              <a:t>条</a:t>
            </a:r>
            <a:r>
              <a:rPr sz="2000" b="1" spc="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签订劳动合同；包括保证安全，防止职业危害内容</a:t>
            </a:r>
            <a:r>
              <a:rPr sz="2000" b="1" spc="-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不得订立免除责任协</a:t>
            </a:r>
            <a:r>
              <a:rPr sz="2000" b="1" spc="-5" dirty="0">
                <a:solidFill>
                  <a:srgbClr val="C0504D"/>
                </a:solidFill>
                <a:latin typeface="宋体" panose="02010600030101010101" pitchFamily="2" charset="-122"/>
                <a:cs typeface="宋体" panose="02010600030101010101" pitchFamily="2" charset="-122"/>
              </a:rPr>
              <a:t>议</a:t>
            </a:r>
            <a:endParaRPr sz="2000">
              <a:latin typeface="宋体" panose="02010600030101010101" pitchFamily="2" charset="-122"/>
              <a:cs typeface="宋体" panose="02010600030101010101" pitchFamily="2" charset="-122"/>
            </a:endParaRPr>
          </a:p>
          <a:p>
            <a:pPr marL="12700" marR="515620">
              <a:lnSpc>
                <a:spcPct val="150000"/>
              </a:lnSpc>
              <a:spcBef>
                <a:spcPts val="1200"/>
              </a:spcBef>
            </a:pPr>
            <a:r>
              <a:rPr sz="2000" b="1" dirty="0">
                <a:solidFill>
                  <a:srgbClr val="C0504D"/>
                </a:solidFill>
                <a:latin typeface="宋体" panose="02010600030101010101" pitchFamily="2" charset="-122"/>
                <a:cs typeface="宋体" panose="02010600030101010101" pitchFamily="2" charset="-122"/>
              </a:rPr>
              <a:t>第五十</a:t>
            </a:r>
            <a:r>
              <a:rPr sz="2000" b="1" spc="-5" dirty="0">
                <a:solidFill>
                  <a:srgbClr val="C0504D"/>
                </a:solidFill>
                <a:latin typeface="宋体" panose="02010600030101010101" pitchFamily="2" charset="-122"/>
                <a:cs typeface="宋体" panose="02010600030101010101" pitchFamily="2" charset="-122"/>
              </a:rPr>
              <a:t>条</a:t>
            </a:r>
            <a:r>
              <a:rPr sz="2000" b="1" spc="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知情权（工作岗位危险危害因素、防范措施及应急</a:t>
            </a:r>
            <a:r>
              <a:rPr sz="2000" b="1" spc="-5" dirty="0">
                <a:solidFill>
                  <a:srgbClr val="C0504D"/>
                </a:solidFill>
                <a:latin typeface="宋体" panose="02010600030101010101" pitchFamily="2" charset="-122"/>
                <a:cs typeface="宋体" panose="02010600030101010101" pitchFamily="2" charset="-122"/>
              </a:rPr>
              <a:t>措 </a:t>
            </a:r>
            <a:r>
              <a:rPr sz="2000" b="1" dirty="0">
                <a:solidFill>
                  <a:srgbClr val="C0504D"/>
                </a:solidFill>
                <a:latin typeface="宋体" panose="02010600030101010101" pitchFamily="2" charset="-122"/>
                <a:cs typeface="宋体" panose="02010600030101010101" pitchFamily="2" charset="-122"/>
              </a:rPr>
              <a:t>施），建议</a:t>
            </a:r>
            <a:r>
              <a:rPr sz="2000" b="1" spc="-5" dirty="0">
                <a:solidFill>
                  <a:srgbClr val="C0504D"/>
                </a:solidFill>
                <a:latin typeface="宋体" panose="02010600030101010101" pitchFamily="2" charset="-122"/>
                <a:cs typeface="宋体" panose="02010600030101010101" pitchFamily="2" charset="-122"/>
              </a:rPr>
              <a:t>权</a:t>
            </a:r>
            <a:endParaRPr sz="2000">
              <a:latin typeface="宋体" panose="02010600030101010101" pitchFamily="2" charset="-122"/>
              <a:cs typeface="宋体" panose="02010600030101010101" pitchFamily="2" charset="-122"/>
            </a:endParaRPr>
          </a:p>
          <a:p>
            <a:pPr marL="12700" marR="5080">
              <a:lnSpc>
                <a:spcPct val="150000"/>
              </a:lnSpc>
              <a:spcBef>
                <a:spcPts val="1200"/>
              </a:spcBef>
            </a:pPr>
            <a:r>
              <a:rPr sz="2000" b="1" dirty="0">
                <a:solidFill>
                  <a:srgbClr val="C0504D"/>
                </a:solidFill>
                <a:latin typeface="宋体" panose="02010600030101010101" pitchFamily="2" charset="-122"/>
                <a:cs typeface="宋体" panose="02010600030101010101" pitchFamily="2" charset="-122"/>
              </a:rPr>
              <a:t>第五十一</a:t>
            </a:r>
            <a:r>
              <a:rPr sz="2000" b="1" spc="-5" dirty="0">
                <a:solidFill>
                  <a:srgbClr val="C0504D"/>
                </a:solidFill>
                <a:latin typeface="宋体" panose="02010600030101010101" pitchFamily="2" charset="-122"/>
                <a:cs typeface="宋体" panose="02010600030101010101" pitchFamily="2" charset="-122"/>
              </a:rPr>
              <a:t>条</a:t>
            </a:r>
            <a:r>
              <a:rPr sz="2000" b="1" spc="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批评检举控告权，有权拒绝违章指挥和强令冒险作业</a:t>
            </a:r>
            <a:r>
              <a:rPr sz="2000" b="1" spc="-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企业不得报</a:t>
            </a:r>
            <a:r>
              <a:rPr sz="2000" b="1" spc="-5" dirty="0">
                <a:solidFill>
                  <a:srgbClr val="C0504D"/>
                </a:solidFill>
                <a:latin typeface="宋体" panose="02010600030101010101" pitchFamily="2" charset="-122"/>
                <a:cs typeface="宋体" panose="02010600030101010101" pitchFamily="2" charset="-122"/>
              </a:rPr>
              <a:t>复</a:t>
            </a:r>
            <a:endParaRPr sz="2000">
              <a:latin typeface="宋体" panose="02010600030101010101" pitchFamily="2" charset="-122"/>
              <a:cs typeface="宋体" panose="02010600030101010101" pitchFamily="2" charset="-122"/>
            </a:endParaRPr>
          </a:p>
          <a:p>
            <a:pPr>
              <a:lnSpc>
                <a:spcPct val="100000"/>
              </a:lnSpc>
              <a:spcBef>
                <a:spcPts val="40"/>
              </a:spcBef>
            </a:pPr>
            <a:endParaRPr sz="2050">
              <a:latin typeface="Times New Roman" panose="02020603050405020304"/>
              <a:cs typeface="Times New Roman" panose="02020603050405020304"/>
            </a:endParaRPr>
          </a:p>
          <a:p>
            <a:pPr marL="12700">
              <a:lnSpc>
                <a:spcPct val="100000"/>
              </a:lnSpc>
            </a:pPr>
            <a:r>
              <a:rPr sz="2000" b="1" dirty="0">
                <a:solidFill>
                  <a:srgbClr val="C0504D"/>
                </a:solidFill>
                <a:latin typeface="宋体" panose="02010600030101010101" pitchFamily="2" charset="-122"/>
                <a:cs typeface="宋体" panose="02010600030101010101" pitchFamily="2" charset="-122"/>
              </a:rPr>
              <a:t>第五十二</a:t>
            </a:r>
            <a:r>
              <a:rPr sz="2000" b="1" spc="-5" dirty="0">
                <a:solidFill>
                  <a:srgbClr val="C0504D"/>
                </a:solidFill>
                <a:latin typeface="宋体" panose="02010600030101010101" pitchFamily="2" charset="-122"/>
                <a:cs typeface="宋体" panose="02010600030101010101" pitchFamily="2" charset="-122"/>
              </a:rPr>
              <a:t>条</a:t>
            </a:r>
            <a:r>
              <a:rPr sz="2000" b="1" spc="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紧急避险权，不得处</a:t>
            </a:r>
            <a:r>
              <a:rPr sz="2000" b="1" spc="-5" dirty="0">
                <a:solidFill>
                  <a:srgbClr val="C0504D"/>
                </a:solidFill>
                <a:latin typeface="宋体" panose="02010600030101010101" pitchFamily="2" charset="-122"/>
                <a:cs typeface="宋体" panose="02010600030101010101" pitchFamily="2" charset="-122"/>
              </a:rPr>
              <a:t>罚</a:t>
            </a:r>
            <a:endParaRPr sz="2000">
              <a:latin typeface="宋体" panose="02010600030101010101" pitchFamily="2" charset="-122"/>
              <a:cs typeface="宋体" panose="02010600030101010101" pitchFamily="2" charset="-122"/>
            </a:endParaRPr>
          </a:p>
          <a:p>
            <a:pPr>
              <a:lnSpc>
                <a:spcPct val="100000"/>
              </a:lnSpc>
              <a:spcBef>
                <a:spcPts val="40"/>
              </a:spcBef>
            </a:pPr>
            <a:endParaRPr sz="2050">
              <a:latin typeface="Times New Roman" panose="02020603050405020304"/>
              <a:cs typeface="Times New Roman" panose="02020603050405020304"/>
            </a:endParaRPr>
          </a:p>
          <a:p>
            <a:pPr marL="12700">
              <a:lnSpc>
                <a:spcPts val="2380"/>
              </a:lnSpc>
            </a:pPr>
            <a:r>
              <a:rPr sz="2000" b="1" dirty="0">
                <a:solidFill>
                  <a:srgbClr val="C0504D"/>
                </a:solidFill>
                <a:latin typeface="宋体" panose="02010600030101010101" pitchFamily="2" charset="-122"/>
                <a:cs typeface="宋体" panose="02010600030101010101" pitchFamily="2" charset="-122"/>
              </a:rPr>
              <a:t>第五十三</a:t>
            </a:r>
            <a:r>
              <a:rPr sz="2000" b="1" spc="-5" dirty="0">
                <a:solidFill>
                  <a:srgbClr val="C0504D"/>
                </a:solidFill>
                <a:latin typeface="宋体" panose="02010600030101010101" pitchFamily="2" charset="-122"/>
                <a:cs typeface="宋体" panose="02010600030101010101" pitchFamily="2" charset="-122"/>
              </a:rPr>
              <a:t>条</a:t>
            </a:r>
            <a:r>
              <a:rPr sz="2000" b="1" spc="5" dirty="0">
                <a:solidFill>
                  <a:srgbClr val="C0504D"/>
                </a:solidFill>
                <a:latin typeface="宋体" panose="02010600030101010101" pitchFamily="2" charset="-122"/>
                <a:cs typeface="宋体" panose="02010600030101010101" pitchFamily="2" charset="-122"/>
              </a:rPr>
              <a:t> </a:t>
            </a:r>
            <a:r>
              <a:rPr sz="2000" b="1" dirty="0">
                <a:solidFill>
                  <a:srgbClr val="C0504D"/>
                </a:solidFill>
                <a:latin typeface="宋体" panose="02010600030101010101" pitchFamily="2" charset="-122"/>
                <a:cs typeface="宋体" panose="02010600030101010101" pitchFamily="2" charset="-122"/>
              </a:rPr>
              <a:t>赔偿权（除依法享有工伤保险外</a:t>
            </a:r>
            <a:r>
              <a:rPr sz="2000" b="1" spc="-5" dirty="0">
                <a:solidFill>
                  <a:srgbClr val="C0504D"/>
                </a:solidFill>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429" y="123279"/>
            <a:ext cx="8356600" cy="432434"/>
          </a:xfrm>
          <a:prstGeom prst="rect">
            <a:avLst/>
          </a:prstGeom>
        </p:spPr>
        <p:txBody>
          <a:bodyPr vert="horz" wrap="square" lIns="0" tIns="0" rIns="0" bIns="0" rtlCol="0">
            <a:spAutoFit/>
          </a:bodyPr>
          <a:lstStyle/>
          <a:p>
            <a:pPr marL="12700">
              <a:lnSpc>
                <a:spcPts val="3750"/>
              </a:lnSpc>
            </a:pPr>
            <a:r>
              <a:rPr sz="3200" dirty="0"/>
              <a:t>第三</a:t>
            </a:r>
            <a:r>
              <a:rPr sz="3200" spc="-10" dirty="0"/>
              <a:t>章</a:t>
            </a:r>
            <a:r>
              <a:rPr sz="3200" spc="10" dirty="0"/>
              <a:t> </a:t>
            </a:r>
            <a:r>
              <a:rPr sz="3200" dirty="0"/>
              <a:t>从业人员安全生产权利和义务</a:t>
            </a:r>
            <a:r>
              <a:rPr sz="2500" dirty="0"/>
              <a:t>（共</a:t>
            </a:r>
            <a:r>
              <a:rPr sz="2500" spc="-5" dirty="0"/>
              <a:t>10</a:t>
            </a:r>
            <a:r>
              <a:rPr sz="2500" dirty="0"/>
              <a:t>条</a:t>
            </a:r>
            <a:r>
              <a:rPr sz="2500" spc="-15" dirty="0"/>
              <a:t>）</a:t>
            </a:r>
            <a:endParaRPr sz="250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97</a:t>
            </a:fld>
            <a:endParaRPr spc="-5" dirty="0">
              <a:solidFill>
                <a:srgbClr val="FFFF00"/>
              </a:solidFill>
            </a:endParaRPr>
          </a:p>
        </p:txBody>
      </p:sp>
      <p:sp>
        <p:nvSpPr>
          <p:cNvPr id="3" name="object 3"/>
          <p:cNvSpPr txBox="1"/>
          <p:nvPr/>
        </p:nvSpPr>
        <p:spPr>
          <a:xfrm>
            <a:off x="762304" y="1202283"/>
            <a:ext cx="7527290" cy="4970780"/>
          </a:xfrm>
          <a:prstGeom prst="rect">
            <a:avLst/>
          </a:prstGeom>
        </p:spPr>
        <p:txBody>
          <a:bodyPr vert="horz" wrap="square" lIns="0" tIns="0" rIns="0" bIns="0" rtlCol="0">
            <a:spAutoFit/>
          </a:bodyPr>
          <a:lstStyle/>
          <a:p>
            <a:pPr marL="12700" marR="1233805">
              <a:lnSpc>
                <a:spcPct val="130000"/>
              </a:lnSpc>
              <a:tabLst>
                <a:tab pos="2003425" algn="l"/>
              </a:tabLst>
            </a:pPr>
            <a:r>
              <a:rPr sz="2400" b="1" dirty="0">
                <a:solidFill>
                  <a:srgbClr val="C0504D"/>
                </a:solidFill>
                <a:latin typeface="宋体" panose="02010600030101010101" pitchFamily="2" charset="-122"/>
                <a:cs typeface="宋体" panose="02010600030101010101" pitchFamily="2" charset="-122"/>
              </a:rPr>
              <a:t>第五十四</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遵章守纪、正确佩戴防护用品义</a:t>
            </a:r>
            <a:r>
              <a:rPr sz="2400" b="1" spc="-10" dirty="0">
                <a:solidFill>
                  <a:srgbClr val="C0504D"/>
                </a:solidFill>
                <a:latin typeface="宋体" panose="02010600030101010101" pitchFamily="2" charset="-122"/>
                <a:cs typeface="宋体" panose="02010600030101010101" pitchFamily="2" charset="-122"/>
              </a:rPr>
              <a:t>务</a:t>
            </a:r>
            <a:r>
              <a:rPr sz="2400" b="1" spc="-5"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第五十五</a:t>
            </a:r>
            <a:r>
              <a:rPr sz="2400" b="1" spc="-10" dirty="0">
                <a:solidFill>
                  <a:srgbClr val="C0504D"/>
                </a:solidFill>
                <a:latin typeface="宋体" panose="02010600030101010101" pitchFamily="2" charset="-122"/>
                <a:cs typeface="宋体" panose="02010600030101010101" pitchFamily="2" charset="-122"/>
              </a:rPr>
              <a:t>条</a:t>
            </a:r>
            <a:r>
              <a:rPr sz="2400" b="1" dirty="0">
                <a:solidFill>
                  <a:srgbClr val="C0504D"/>
                </a:solidFill>
                <a:latin typeface="宋体" panose="02010600030101010101" pitchFamily="2" charset="-122"/>
                <a:cs typeface="宋体" panose="02010600030101010101" pitchFamily="2" charset="-122"/>
              </a:rPr>
              <a:t>	受教育培训权利和义</a:t>
            </a:r>
            <a:r>
              <a:rPr sz="2400" b="1" spc="-10" dirty="0">
                <a:solidFill>
                  <a:srgbClr val="C0504D"/>
                </a:solidFill>
                <a:latin typeface="宋体" panose="02010600030101010101" pitchFamily="2" charset="-122"/>
                <a:cs typeface="宋体" panose="02010600030101010101" pitchFamily="2" charset="-122"/>
              </a:rPr>
              <a:t>务</a:t>
            </a:r>
            <a:r>
              <a:rPr sz="2400" b="1" spc="-5"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第五十六</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solidFill>
                  <a:srgbClr val="C0504D"/>
                </a:solidFill>
                <a:latin typeface="宋体" panose="02010600030101010101" pitchFamily="2" charset="-122"/>
                <a:cs typeface="宋体" panose="02010600030101010101" pitchFamily="2" charset="-122"/>
              </a:rPr>
              <a:t>发现隐患和不安全情况报告义</a:t>
            </a:r>
            <a:r>
              <a:rPr sz="2400" b="1" spc="-10" dirty="0">
                <a:solidFill>
                  <a:srgbClr val="C0504D"/>
                </a:solidFill>
                <a:latin typeface="宋体" panose="02010600030101010101" pitchFamily="2" charset="-122"/>
                <a:cs typeface="宋体" panose="02010600030101010101" pitchFamily="2" charset="-122"/>
              </a:rPr>
              <a:t>务</a:t>
            </a:r>
            <a:endParaRPr sz="2400">
              <a:latin typeface="宋体" panose="02010600030101010101" pitchFamily="2" charset="-122"/>
              <a:cs typeface="宋体" panose="02010600030101010101" pitchFamily="2" charset="-122"/>
            </a:endParaRPr>
          </a:p>
          <a:p>
            <a:pPr marL="473710" marR="5080" indent="-461010">
              <a:lnSpc>
                <a:spcPct val="180000"/>
              </a:lnSpc>
              <a:tabLst>
                <a:tab pos="2310765" algn="l"/>
                <a:tab pos="4760595" algn="l"/>
              </a:tabLst>
            </a:pPr>
            <a:r>
              <a:rPr sz="2400" b="1" dirty="0">
                <a:solidFill>
                  <a:srgbClr val="C0504D"/>
                </a:solidFill>
                <a:latin typeface="宋体" panose="02010600030101010101" pitchFamily="2" charset="-122"/>
                <a:cs typeface="宋体" panose="02010600030101010101" pitchFamily="2" charset="-122"/>
              </a:rPr>
              <a:t>第五十七</a:t>
            </a:r>
            <a:r>
              <a:rPr sz="2400" b="1" spc="-10" dirty="0">
                <a:solidFill>
                  <a:srgbClr val="C0504D"/>
                </a:solidFill>
                <a:latin typeface="宋体" panose="02010600030101010101" pitchFamily="2" charset="-122"/>
                <a:cs typeface="宋体" panose="02010600030101010101" pitchFamily="2" charset="-122"/>
              </a:rPr>
              <a:t>条</a:t>
            </a:r>
            <a:r>
              <a:rPr sz="2400" b="1" spc="10" dirty="0">
                <a:solidFill>
                  <a:srgbClr val="C0504D"/>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工会依法对安全生产工作进行监</a:t>
            </a:r>
            <a:r>
              <a:rPr sz="2400" b="1" spc="-10" dirty="0">
                <a:latin typeface="宋体" panose="02010600030101010101" pitchFamily="2" charset="-122"/>
                <a:cs typeface="宋体" panose="02010600030101010101" pitchFamily="2" charset="-122"/>
              </a:rPr>
              <a:t>督</a:t>
            </a:r>
            <a:r>
              <a:rPr sz="2400" b="1" spc="-5" dirty="0">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监督权违</a:t>
            </a:r>
            <a:r>
              <a:rPr sz="2400" b="1" spc="-10" dirty="0">
                <a:latin typeface="宋体" panose="02010600030101010101" pitchFamily="2" charset="-122"/>
                <a:cs typeface="宋体" panose="02010600030101010101" pitchFamily="2" charset="-122"/>
              </a:rPr>
              <a:t>法</a:t>
            </a:r>
            <a:r>
              <a:rPr sz="2400" b="1" dirty="0">
                <a:latin typeface="宋体" panose="02010600030101010101" pitchFamily="2" charset="-122"/>
                <a:cs typeface="宋体" panose="02010600030101010101" pitchFamily="2" charset="-122"/>
              </a:rPr>
              <a:t>	侵害权益纠正</a:t>
            </a:r>
            <a:r>
              <a:rPr sz="2400" b="1" spc="-10" dirty="0">
                <a:latin typeface="宋体" panose="02010600030101010101" pitchFamily="2" charset="-122"/>
                <a:cs typeface="宋体" panose="02010600030101010101" pitchFamily="2" charset="-122"/>
              </a:rPr>
              <a:t>权</a:t>
            </a:r>
            <a:r>
              <a:rPr sz="2400" b="1" dirty="0">
                <a:latin typeface="宋体" panose="02010600030101010101" pitchFamily="2" charset="-122"/>
                <a:cs typeface="宋体" panose="02010600030101010101" pitchFamily="2" charset="-122"/>
              </a:rPr>
              <a:t>	危险作业解决建议</a:t>
            </a:r>
            <a:r>
              <a:rPr sz="2400" b="1" spc="-10" dirty="0">
                <a:latin typeface="宋体" panose="02010600030101010101" pitchFamily="2" charset="-122"/>
                <a:cs typeface="宋体" panose="02010600030101010101" pitchFamily="2" charset="-122"/>
              </a:rPr>
              <a:t>权</a:t>
            </a:r>
            <a:endParaRPr sz="2400">
              <a:latin typeface="宋体" panose="02010600030101010101" pitchFamily="2" charset="-122"/>
              <a:cs typeface="宋体" panose="02010600030101010101" pitchFamily="2" charset="-122"/>
            </a:endParaRPr>
          </a:p>
          <a:p>
            <a:pPr marL="12700">
              <a:lnSpc>
                <a:spcPct val="100000"/>
              </a:lnSpc>
              <a:spcBef>
                <a:spcPts val="860"/>
              </a:spcBef>
              <a:tabLst>
                <a:tab pos="3074035" algn="l"/>
              </a:tabLst>
            </a:pPr>
            <a:r>
              <a:rPr sz="2400" b="1" dirty="0">
                <a:latin typeface="宋体" panose="02010600030101010101" pitchFamily="2" charset="-122"/>
                <a:cs typeface="宋体" panose="02010600030101010101" pitchFamily="2" charset="-122"/>
              </a:rPr>
              <a:t>组织撤离危险作业</a:t>
            </a:r>
            <a:r>
              <a:rPr sz="2400" b="1" spc="-10" dirty="0">
                <a:latin typeface="宋体" panose="02010600030101010101" pitchFamily="2" charset="-122"/>
                <a:cs typeface="宋体" panose="02010600030101010101" pitchFamily="2" charset="-122"/>
              </a:rPr>
              <a:t>权</a:t>
            </a:r>
            <a:r>
              <a:rPr sz="2400" b="1" dirty="0">
                <a:latin typeface="宋体" panose="02010600030101010101" pitchFamily="2" charset="-122"/>
                <a:cs typeface="宋体" panose="02010600030101010101" pitchFamily="2" charset="-122"/>
              </a:rPr>
              <a:t>	参与事故调查</a:t>
            </a:r>
            <a:r>
              <a:rPr sz="2400" b="1" spc="-10" dirty="0">
                <a:latin typeface="宋体" panose="02010600030101010101" pitchFamily="2" charset="-122"/>
                <a:cs typeface="宋体" panose="02010600030101010101" pitchFamily="2" charset="-122"/>
              </a:rPr>
              <a:t>权</a:t>
            </a:r>
            <a:endParaRPr sz="2400">
              <a:latin typeface="宋体" panose="02010600030101010101" pitchFamily="2" charset="-122"/>
              <a:cs typeface="宋体" panose="02010600030101010101" pitchFamily="2" charset="-122"/>
            </a:endParaRPr>
          </a:p>
          <a:p>
            <a:pPr>
              <a:lnSpc>
                <a:spcPct val="100000"/>
              </a:lnSpc>
              <a:spcBef>
                <a:spcPts val="0"/>
              </a:spcBef>
            </a:pPr>
            <a:endParaRPr sz="3250">
              <a:latin typeface="Times New Roman" panose="02020603050405020304"/>
              <a:cs typeface="Times New Roman" panose="02020603050405020304"/>
            </a:endParaRPr>
          </a:p>
          <a:p>
            <a:pPr marL="12700" marR="161290">
              <a:lnSpc>
                <a:spcPct val="130000"/>
              </a:lnSpc>
              <a:tabLst>
                <a:tab pos="1849755" algn="l"/>
              </a:tabLst>
            </a:pPr>
            <a:r>
              <a:rPr sz="2400" b="1" dirty="0">
                <a:solidFill>
                  <a:srgbClr val="FF0000"/>
                </a:solidFill>
                <a:latin typeface="宋体" panose="02010600030101010101" pitchFamily="2" charset="-122"/>
                <a:cs typeface="宋体" panose="02010600030101010101" pitchFamily="2" charset="-122"/>
              </a:rPr>
              <a:t>第五十八</a:t>
            </a:r>
            <a:r>
              <a:rPr sz="2400" b="1" spc="-10" dirty="0">
                <a:solidFill>
                  <a:srgbClr val="FF0000"/>
                </a:solidFill>
                <a:latin typeface="宋体" panose="02010600030101010101" pitchFamily="2" charset="-122"/>
                <a:cs typeface="宋体" panose="02010600030101010101" pitchFamily="2" charset="-122"/>
              </a:rPr>
              <a:t>条</a:t>
            </a:r>
            <a:r>
              <a:rPr sz="2400" b="1" dirty="0">
                <a:solidFill>
                  <a:srgbClr val="FF0000"/>
                </a:solidFill>
                <a:latin typeface="宋体" panose="02010600030101010101" pitchFamily="2" charset="-122"/>
                <a:cs typeface="宋体" panose="02010600030101010101" pitchFamily="2" charset="-122"/>
              </a:rPr>
              <a:t>	被派遣劳动者享有同等权利和义务</a:t>
            </a:r>
            <a:r>
              <a:rPr sz="2400" b="1" spc="-10" dirty="0">
                <a:solidFill>
                  <a:srgbClr val="FF0000"/>
                </a:solidFill>
                <a:latin typeface="宋体" panose="02010600030101010101" pitchFamily="2" charset="-122"/>
                <a:cs typeface="宋体" panose="02010600030101010101" pitchFamily="2" charset="-122"/>
              </a:rPr>
              <a:t>。</a:t>
            </a:r>
            <a:r>
              <a:rPr sz="2400" b="1" spc="-5" dirty="0">
                <a:solidFill>
                  <a:srgbClr val="FF0000"/>
                </a:solidFill>
                <a:latin typeface="宋体" panose="02010600030101010101" pitchFamily="2" charset="-122"/>
                <a:cs typeface="宋体" panose="02010600030101010101" pitchFamily="2" charset="-122"/>
              </a:rPr>
              <a:t> </a:t>
            </a:r>
            <a:r>
              <a:rPr sz="2400" b="1" dirty="0">
                <a:solidFill>
                  <a:srgbClr val="C00000"/>
                </a:solidFill>
                <a:latin typeface="宋体" panose="02010600030101010101" pitchFamily="2" charset="-122"/>
                <a:cs typeface="宋体" panose="02010600030101010101" pitchFamily="2" charset="-122"/>
              </a:rPr>
              <a:t>人力资源和社会保障部令第22号《劳务派遣暂行规定</a:t>
            </a:r>
            <a:r>
              <a:rPr sz="2400" b="1" spc="-10" dirty="0">
                <a:solidFill>
                  <a:srgbClr val="C00000"/>
                </a:solidFill>
                <a:latin typeface="宋体" panose="02010600030101010101" pitchFamily="2" charset="-122"/>
                <a:cs typeface="宋体" panose="02010600030101010101" pitchFamily="2" charset="-122"/>
              </a:rPr>
              <a:t>》</a:t>
            </a:r>
            <a:r>
              <a:rPr sz="2400" b="1" spc="-5" dirty="0">
                <a:solidFill>
                  <a:srgbClr val="C00000"/>
                </a:solidFill>
                <a:latin typeface="宋体" panose="02010600030101010101" pitchFamily="2" charset="-122"/>
                <a:cs typeface="宋体" panose="02010600030101010101" pitchFamily="2" charset="-122"/>
              </a:rPr>
              <a:t> </a:t>
            </a:r>
            <a:r>
              <a:rPr sz="2400" b="1" dirty="0">
                <a:solidFill>
                  <a:srgbClr val="C00000"/>
                </a:solidFill>
                <a:latin typeface="宋体" panose="02010600030101010101" pitchFamily="2" charset="-122"/>
                <a:cs typeface="宋体" panose="02010600030101010101" pitchFamily="2" charset="-122"/>
              </a:rPr>
              <a:t>自2014年3月1日起施行</a:t>
            </a:r>
            <a:r>
              <a:rPr sz="2400" b="1" spc="-10" dirty="0">
                <a:solidFill>
                  <a:srgbClr val="C00000"/>
                </a:solidFill>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119505">
              <a:lnSpc>
                <a:spcPts val="4205"/>
              </a:lnSpc>
            </a:pPr>
            <a:r>
              <a:rPr dirty="0"/>
              <a:t>第四</a:t>
            </a:r>
            <a:r>
              <a:rPr spc="-15" dirty="0"/>
              <a:t>章</a:t>
            </a:r>
            <a:r>
              <a:rPr spc="15" dirty="0"/>
              <a:t> </a:t>
            </a:r>
            <a:r>
              <a:rPr dirty="0"/>
              <a:t>安全生产监督管</a:t>
            </a:r>
            <a:r>
              <a:rPr spc="-15" dirty="0"/>
              <a:t>理</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98</a:t>
            </a:fld>
            <a:endParaRPr spc="-5" dirty="0">
              <a:solidFill>
                <a:srgbClr val="FFFF00"/>
              </a:solidFill>
            </a:endParaRPr>
          </a:p>
        </p:txBody>
      </p:sp>
      <p:sp>
        <p:nvSpPr>
          <p:cNvPr id="3" name="object 3"/>
          <p:cNvSpPr txBox="1"/>
          <p:nvPr/>
        </p:nvSpPr>
        <p:spPr>
          <a:xfrm>
            <a:off x="690295" y="1034459"/>
            <a:ext cx="7252970" cy="407034"/>
          </a:xfrm>
          <a:prstGeom prst="rect">
            <a:avLst/>
          </a:prstGeom>
        </p:spPr>
        <p:txBody>
          <a:bodyPr vert="horz" wrap="square" lIns="0" tIns="0" rIns="0" bIns="0" rtlCol="0">
            <a:spAutoFit/>
          </a:bodyPr>
          <a:lstStyle/>
          <a:p>
            <a:pPr marL="12700">
              <a:lnSpc>
                <a:spcPct val="100000"/>
              </a:lnSpc>
            </a:pPr>
            <a:r>
              <a:rPr sz="2800" b="1" dirty="0">
                <a:solidFill>
                  <a:srgbClr val="FF0000"/>
                </a:solidFill>
                <a:latin typeface="黑体" panose="02010609060101010101" charset="-122"/>
                <a:cs typeface="黑体" panose="02010609060101010101" charset="-122"/>
              </a:rPr>
              <a:t>（</a:t>
            </a:r>
            <a:r>
              <a:rPr sz="2400" b="1" dirty="0">
                <a:solidFill>
                  <a:srgbClr val="FF0000"/>
                </a:solidFill>
                <a:latin typeface="黑体" panose="02010609060101010101" charset="-122"/>
                <a:cs typeface="黑体" panose="02010609060101010101" charset="-122"/>
              </a:rPr>
              <a:t>国家职</a:t>
            </a:r>
            <a:r>
              <a:rPr sz="2400" b="1" spc="-10" dirty="0">
                <a:solidFill>
                  <a:srgbClr val="FF0000"/>
                </a:solidFill>
                <a:latin typeface="黑体" panose="02010609060101010101" charset="-122"/>
                <a:cs typeface="黑体" panose="02010609060101010101" charset="-122"/>
              </a:rPr>
              <a:t>责</a:t>
            </a:r>
            <a:r>
              <a:rPr sz="2400" b="1" spc="10" dirty="0">
                <a:solidFill>
                  <a:srgbClr val="FF0000"/>
                </a:solidFill>
                <a:latin typeface="黑体" panose="02010609060101010101" charset="-122"/>
                <a:cs typeface="黑体" panose="02010609060101010101" charset="-122"/>
              </a:rPr>
              <a:t> </a:t>
            </a:r>
            <a:r>
              <a:rPr sz="2400" b="1" dirty="0">
                <a:solidFill>
                  <a:srgbClr val="FF0000"/>
                </a:solidFill>
                <a:latin typeface="黑体" panose="02010609060101010101" charset="-122"/>
                <a:cs typeface="黑体" panose="02010609060101010101" charset="-122"/>
              </a:rPr>
              <a:t>共17条，</a:t>
            </a:r>
            <a:r>
              <a:rPr sz="2400" dirty="0">
                <a:solidFill>
                  <a:srgbClr val="FF0000"/>
                </a:solidFill>
                <a:latin typeface="宋体" panose="02010600030101010101" pitchFamily="2" charset="-122"/>
                <a:cs typeface="宋体" panose="02010600030101010101" pitchFamily="2" charset="-122"/>
              </a:rPr>
              <a:t>增加</a:t>
            </a:r>
            <a:r>
              <a:rPr sz="2400" spc="-10" dirty="0">
                <a:solidFill>
                  <a:srgbClr val="FF0000"/>
                </a:solidFill>
                <a:latin typeface="Calibri" panose="020F0502020204030204"/>
                <a:cs typeface="Calibri" panose="020F0502020204030204"/>
              </a:rPr>
              <a:t>2</a:t>
            </a:r>
            <a:r>
              <a:rPr sz="2400" dirty="0">
                <a:solidFill>
                  <a:srgbClr val="FF0000"/>
                </a:solidFill>
                <a:latin typeface="宋体" panose="02010600030101010101" pitchFamily="2" charset="-122"/>
                <a:cs typeface="宋体" panose="02010600030101010101" pitchFamily="2" charset="-122"/>
              </a:rPr>
              <a:t>条</a:t>
            </a:r>
            <a:r>
              <a:rPr sz="2400" spc="-10" dirty="0">
                <a:solidFill>
                  <a:srgbClr val="FF0000"/>
                </a:solidFill>
                <a:latin typeface="Calibri" panose="020F0502020204030204"/>
                <a:cs typeface="Calibri" panose="020F0502020204030204"/>
              </a:rPr>
              <a:t>67</a:t>
            </a:r>
            <a:r>
              <a:rPr sz="2400" spc="-5" dirty="0">
                <a:solidFill>
                  <a:srgbClr val="FF0000"/>
                </a:solidFill>
                <a:latin typeface="Calibri" panose="020F0502020204030204"/>
                <a:cs typeface="Calibri" panose="020F0502020204030204"/>
              </a:rPr>
              <a:t>\</a:t>
            </a:r>
            <a:r>
              <a:rPr sz="2400" spc="-10" dirty="0">
                <a:solidFill>
                  <a:srgbClr val="FF0000"/>
                </a:solidFill>
                <a:latin typeface="Calibri" panose="020F0502020204030204"/>
                <a:cs typeface="Calibri" panose="020F0502020204030204"/>
              </a:rPr>
              <a:t>75</a:t>
            </a:r>
            <a:r>
              <a:rPr sz="2400" dirty="0">
                <a:solidFill>
                  <a:srgbClr val="FF0000"/>
                </a:solidFill>
                <a:latin typeface="宋体" panose="02010600030101010101" pitchFamily="2" charset="-122"/>
                <a:cs typeface="宋体" panose="02010600030101010101" pitchFamily="2" charset="-122"/>
              </a:rPr>
              <a:t>，修改</a:t>
            </a:r>
            <a:r>
              <a:rPr sz="2400" spc="-10" dirty="0">
                <a:solidFill>
                  <a:srgbClr val="FF0000"/>
                </a:solidFill>
                <a:latin typeface="Calibri" panose="020F0502020204030204"/>
                <a:cs typeface="Calibri" panose="020F0502020204030204"/>
              </a:rPr>
              <a:t>2</a:t>
            </a:r>
            <a:r>
              <a:rPr sz="2400" dirty="0">
                <a:solidFill>
                  <a:srgbClr val="FF0000"/>
                </a:solidFill>
                <a:latin typeface="宋体" panose="02010600030101010101" pitchFamily="2" charset="-122"/>
                <a:cs typeface="宋体" panose="02010600030101010101" pitchFamily="2" charset="-122"/>
              </a:rPr>
              <a:t>条</a:t>
            </a:r>
            <a:r>
              <a:rPr sz="2400" spc="-10" dirty="0">
                <a:solidFill>
                  <a:srgbClr val="FF0000"/>
                </a:solidFill>
                <a:latin typeface="Calibri" panose="020F0502020204030204"/>
                <a:cs typeface="Calibri" panose="020F0502020204030204"/>
              </a:rPr>
              <a:t>59</a:t>
            </a:r>
            <a:r>
              <a:rPr sz="2400" spc="-5" dirty="0">
                <a:solidFill>
                  <a:srgbClr val="FF0000"/>
                </a:solidFill>
                <a:latin typeface="Calibri" panose="020F0502020204030204"/>
                <a:cs typeface="Calibri" panose="020F0502020204030204"/>
              </a:rPr>
              <a:t>\</a:t>
            </a:r>
            <a:r>
              <a:rPr sz="2400" spc="-10" dirty="0">
                <a:solidFill>
                  <a:srgbClr val="FF0000"/>
                </a:solidFill>
                <a:latin typeface="Calibri" panose="020F0502020204030204"/>
                <a:cs typeface="Calibri" panose="020F0502020204030204"/>
              </a:rPr>
              <a:t>62</a:t>
            </a:r>
            <a:r>
              <a:rPr sz="2800" b="1" spc="-20" dirty="0">
                <a:solidFill>
                  <a:srgbClr val="FF0000"/>
                </a:solidFill>
                <a:latin typeface="黑体" panose="02010609060101010101" charset="-122"/>
                <a:cs typeface="黑体" panose="02010609060101010101" charset="-122"/>
              </a:rPr>
              <a:t>）</a:t>
            </a:r>
            <a:endParaRPr sz="2800">
              <a:latin typeface="黑体" panose="02010609060101010101" charset="-122"/>
              <a:cs typeface="黑体" panose="02010609060101010101" charset="-122"/>
            </a:endParaRPr>
          </a:p>
        </p:txBody>
      </p:sp>
      <p:sp>
        <p:nvSpPr>
          <p:cNvPr id="4" name="object 4"/>
          <p:cNvSpPr txBox="1"/>
          <p:nvPr/>
        </p:nvSpPr>
        <p:spPr>
          <a:xfrm>
            <a:off x="78739" y="2039937"/>
            <a:ext cx="3803015" cy="3709670"/>
          </a:xfrm>
          <a:prstGeom prst="rect">
            <a:avLst/>
          </a:prstGeom>
        </p:spPr>
        <p:txBody>
          <a:bodyPr vert="horz" wrap="square" lIns="0" tIns="0" rIns="0" bIns="0" rtlCol="0">
            <a:spAutoFit/>
          </a:bodyPr>
          <a:lstStyle/>
          <a:p>
            <a:pPr marL="12700">
              <a:lnSpc>
                <a:spcPct val="100000"/>
              </a:lnSpc>
              <a:tabLst>
                <a:tab pos="354965" algn="l"/>
              </a:tabLst>
            </a:pPr>
            <a:r>
              <a:rPr sz="2400" dirty="0">
                <a:solidFill>
                  <a:srgbClr val="000099"/>
                </a:solidFill>
                <a:latin typeface="Arial" panose="020B0604020202020204"/>
                <a:cs typeface="Arial" panose="020B0604020202020204"/>
              </a:rPr>
              <a:t>•	</a:t>
            </a:r>
            <a:r>
              <a:rPr sz="2400" b="1" dirty="0">
                <a:solidFill>
                  <a:srgbClr val="000099"/>
                </a:solidFill>
                <a:latin typeface="宋体" panose="02010600030101010101" pitchFamily="2" charset="-122"/>
                <a:cs typeface="宋体" panose="02010600030101010101" pitchFamily="2" charset="-122"/>
              </a:rPr>
              <a:t>第五十九</a:t>
            </a:r>
            <a:r>
              <a:rPr sz="2400" b="1" spc="-10" dirty="0">
                <a:solidFill>
                  <a:srgbClr val="000099"/>
                </a:solidFill>
                <a:latin typeface="宋体" panose="02010600030101010101" pitchFamily="2" charset="-122"/>
                <a:cs typeface="宋体" panose="02010600030101010101" pitchFamily="2" charset="-122"/>
              </a:rPr>
              <a:t>条</a:t>
            </a:r>
            <a:r>
              <a:rPr sz="2400" b="1" spc="-655" dirty="0">
                <a:solidFill>
                  <a:srgbClr val="000099"/>
                </a:solidFill>
                <a:latin typeface="宋体" panose="02010600030101010101" pitchFamily="2" charset="-122"/>
                <a:cs typeface="宋体" panose="02010600030101010101" pitchFamily="2" charset="-122"/>
              </a:rPr>
              <a:t> </a:t>
            </a:r>
            <a:r>
              <a:rPr sz="2400" b="1" dirty="0">
                <a:solidFill>
                  <a:srgbClr val="000099"/>
                </a:solidFill>
                <a:latin typeface="宋体" panose="02010600030101010101" pitchFamily="2" charset="-122"/>
                <a:cs typeface="宋体" panose="02010600030101010101" pitchFamily="2" charset="-122"/>
              </a:rPr>
              <a:t>政府职</a:t>
            </a:r>
            <a:r>
              <a:rPr sz="2400" b="1" spc="-10" dirty="0">
                <a:solidFill>
                  <a:srgbClr val="000099"/>
                </a:solidFill>
                <a:latin typeface="宋体" panose="02010600030101010101" pitchFamily="2" charset="-122"/>
                <a:cs typeface="宋体" panose="02010600030101010101" pitchFamily="2" charset="-122"/>
              </a:rPr>
              <a:t>责</a:t>
            </a:r>
            <a:endParaRPr sz="2400">
              <a:latin typeface="宋体" panose="02010600030101010101" pitchFamily="2" charset="-122"/>
              <a:cs typeface="宋体" panose="02010600030101010101" pitchFamily="2" charset="-122"/>
            </a:endParaRPr>
          </a:p>
          <a:p>
            <a:pPr marL="12700">
              <a:lnSpc>
                <a:spcPct val="100000"/>
              </a:lnSpc>
              <a:spcBef>
                <a:spcPts val="575"/>
              </a:spcBef>
              <a:tabLst>
                <a:tab pos="354965" algn="l"/>
              </a:tabLst>
            </a:pPr>
            <a:r>
              <a:rPr sz="2400" dirty="0">
                <a:solidFill>
                  <a:srgbClr val="000099"/>
                </a:solidFill>
                <a:latin typeface="Arial" panose="020B0604020202020204"/>
                <a:cs typeface="Arial" panose="020B0604020202020204"/>
              </a:rPr>
              <a:t>•	</a:t>
            </a:r>
            <a:r>
              <a:rPr sz="2400" b="1" dirty="0">
                <a:solidFill>
                  <a:srgbClr val="000099"/>
                </a:solidFill>
                <a:latin typeface="宋体" panose="02010600030101010101" pitchFamily="2" charset="-122"/>
                <a:cs typeface="宋体" panose="02010600030101010101" pitchFamily="2" charset="-122"/>
              </a:rPr>
              <a:t>第六十</a:t>
            </a:r>
            <a:r>
              <a:rPr sz="2400" b="1" spc="-10" dirty="0">
                <a:solidFill>
                  <a:srgbClr val="000099"/>
                </a:solidFill>
                <a:latin typeface="宋体" panose="02010600030101010101" pitchFamily="2" charset="-122"/>
                <a:cs typeface="宋体" panose="02010600030101010101" pitchFamily="2" charset="-122"/>
              </a:rPr>
              <a:t>条</a:t>
            </a:r>
            <a:r>
              <a:rPr sz="2400" b="1" spc="-655" dirty="0">
                <a:solidFill>
                  <a:srgbClr val="000099"/>
                </a:solidFill>
                <a:latin typeface="宋体" panose="02010600030101010101" pitchFamily="2" charset="-122"/>
                <a:cs typeface="宋体" panose="02010600030101010101" pitchFamily="2" charset="-122"/>
              </a:rPr>
              <a:t> </a:t>
            </a:r>
            <a:r>
              <a:rPr sz="2400" b="1" dirty="0">
                <a:solidFill>
                  <a:srgbClr val="000099"/>
                </a:solidFill>
                <a:latin typeface="宋体" panose="02010600030101010101" pitchFamily="2" charset="-122"/>
                <a:cs typeface="宋体" panose="02010600030101010101" pitchFamily="2" charset="-122"/>
              </a:rPr>
              <a:t>部门职</a:t>
            </a:r>
            <a:r>
              <a:rPr sz="2400" b="1" spc="-10" dirty="0">
                <a:solidFill>
                  <a:srgbClr val="000099"/>
                </a:solidFill>
                <a:latin typeface="宋体" panose="02010600030101010101" pitchFamily="2" charset="-122"/>
                <a:cs typeface="宋体" panose="02010600030101010101" pitchFamily="2" charset="-122"/>
              </a:rPr>
              <a:t>责</a:t>
            </a:r>
            <a:endParaRPr sz="2400">
              <a:latin typeface="宋体" panose="02010600030101010101" pitchFamily="2" charset="-122"/>
              <a:cs typeface="宋体" panose="02010600030101010101" pitchFamily="2" charset="-122"/>
            </a:endParaRPr>
          </a:p>
          <a:p>
            <a:pPr marL="355600" marR="5080" indent="-342900" algn="just">
              <a:lnSpc>
                <a:spcPct val="100000"/>
              </a:lnSpc>
              <a:spcBef>
                <a:spcPts val="575"/>
              </a:spcBef>
            </a:pPr>
            <a:r>
              <a:rPr sz="2400" dirty="0">
                <a:solidFill>
                  <a:srgbClr val="000099"/>
                </a:solidFill>
                <a:latin typeface="Arial" panose="020B0604020202020204"/>
                <a:cs typeface="Arial" panose="020B0604020202020204"/>
              </a:rPr>
              <a:t>•  </a:t>
            </a:r>
            <a:r>
              <a:rPr sz="2400" spc="-145" dirty="0">
                <a:solidFill>
                  <a:srgbClr val="000099"/>
                </a:solidFill>
                <a:latin typeface="Arial" panose="020B0604020202020204"/>
                <a:cs typeface="Arial" panose="020B0604020202020204"/>
              </a:rPr>
              <a:t> </a:t>
            </a:r>
            <a:r>
              <a:rPr sz="2400" b="1" dirty="0">
                <a:solidFill>
                  <a:srgbClr val="000099"/>
                </a:solidFill>
                <a:latin typeface="宋体" panose="02010600030101010101" pitchFamily="2" charset="-122"/>
                <a:cs typeface="宋体" panose="02010600030101010101" pitchFamily="2" charset="-122"/>
              </a:rPr>
              <a:t>第六十一</a:t>
            </a:r>
            <a:r>
              <a:rPr sz="2400" b="1" spc="-10" dirty="0">
                <a:solidFill>
                  <a:srgbClr val="000099"/>
                </a:solidFill>
                <a:latin typeface="宋体" panose="02010600030101010101" pitchFamily="2" charset="-122"/>
                <a:cs typeface="宋体" panose="02010600030101010101" pitchFamily="2" charset="-122"/>
              </a:rPr>
              <a:t>条</a:t>
            </a:r>
            <a:r>
              <a:rPr sz="2400" b="1" spc="-655" dirty="0">
                <a:solidFill>
                  <a:srgbClr val="000099"/>
                </a:solidFill>
                <a:latin typeface="宋体" panose="02010600030101010101" pitchFamily="2" charset="-122"/>
                <a:cs typeface="宋体" panose="02010600030101010101" pitchFamily="2" charset="-122"/>
              </a:rPr>
              <a:t> </a:t>
            </a:r>
            <a:r>
              <a:rPr sz="2400" b="1" dirty="0">
                <a:solidFill>
                  <a:srgbClr val="000099"/>
                </a:solidFill>
                <a:latin typeface="宋体" panose="02010600030101010101" pitchFamily="2" charset="-122"/>
                <a:cs typeface="宋体" panose="02010600030101010101" pitchFamily="2" charset="-122"/>
              </a:rPr>
              <a:t>部门两个不</a:t>
            </a:r>
            <a:r>
              <a:rPr sz="2400" b="1" spc="-10" dirty="0">
                <a:solidFill>
                  <a:srgbClr val="000099"/>
                </a:solidFill>
                <a:latin typeface="宋体" panose="02010600030101010101" pitchFamily="2" charset="-122"/>
                <a:cs typeface="宋体" panose="02010600030101010101" pitchFamily="2" charset="-122"/>
              </a:rPr>
              <a:t>得</a:t>
            </a:r>
            <a:r>
              <a:rPr sz="2400" b="1" spc="-5" dirty="0">
                <a:solidFill>
                  <a:srgbClr val="000099"/>
                </a:solidFill>
                <a:latin typeface="宋体" panose="02010600030101010101" pitchFamily="2" charset="-122"/>
                <a:cs typeface="宋体" panose="02010600030101010101" pitchFamily="2" charset="-122"/>
              </a:rPr>
              <a:t> </a:t>
            </a:r>
            <a:r>
              <a:rPr sz="2400" dirty="0">
                <a:solidFill>
                  <a:srgbClr val="000099"/>
                </a:solidFill>
                <a:latin typeface="宋体" panose="02010600030101010101" pitchFamily="2" charset="-122"/>
                <a:cs typeface="宋体" panose="02010600030101010101" pitchFamily="2" charset="-122"/>
              </a:rPr>
              <a:t>第六十二条</a:t>
            </a:r>
            <a:r>
              <a:rPr sz="2400" spc="-655" dirty="0">
                <a:solidFill>
                  <a:srgbClr val="000099"/>
                </a:solidFill>
                <a:latin typeface="宋体" panose="02010600030101010101" pitchFamily="2" charset="-122"/>
                <a:cs typeface="宋体" panose="02010600030101010101" pitchFamily="2" charset="-122"/>
              </a:rPr>
              <a:t> </a:t>
            </a:r>
            <a:r>
              <a:rPr sz="2400" dirty="0">
                <a:solidFill>
                  <a:srgbClr val="000099"/>
                </a:solidFill>
                <a:latin typeface="宋体" panose="02010600030101010101" pitchFamily="2" charset="-122"/>
                <a:cs typeface="宋体" panose="02010600030101010101" pitchFamily="2" charset="-122"/>
              </a:rPr>
              <a:t>安监部门权力 </a:t>
            </a:r>
            <a:r>
              <a:rPr sz="2400" b="1" dirty="0">
                <a:solidFill>
                  <a:srgbClr val="FF0000"/>
                </a:solidFill>
                <a:latin typeface="宋体" panose="02010600030101010101" pitchFamily="2" charset="-122"/>
                <a:cs typeface="宋体" panose="02010600030101010101" pitchFamily="2" charset="-122"/>
              </a:rPr>
              <a:t>第六十三条配合检</a:t>
            </a:r>
            <a:r>
              <a:rPr sz="2400" b="1" spc="-10" dirty="0">
                <a:solidFill>
                  <a:srgbClr val="FF0000"/>
                </a:solidFill>
                <a:latin typeface="宋体" panose="02010600030101010101" pitchFamily="2" charset="-122"/>
                <a:cs typeface="宋体" panose="02010600030101010101" pitchFamily="2" charset="-122"/>
              </a:rPr>
              <a:t>查</a:t>
            </a:r>
            <a:endParaRPr sz="2400">
              <a:latin typeface="宋体" panose="02010600030101010101" pitchFamily="2" charset="-122"/>
              <a:cs typeface="宋体" panose="02010600030101010101" pitchFamily="2" charset="-122"/>
            </a:endParaRPr>
          </a:p>
          <a:p>
            <a:pPr marL="12700">
              <a:lnSpc>
                <a:spcPct val="100000"/>
              </a:lnSpc>
              <a:spcBef>
                <a:spcPts val="57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第六十四</a:t>
            </a:r>
            <a:r>
              <a:rPr sz="2400" b="1" spc="-10" dirty="0">
                <a:solidFill>
                  <a:srgbClr val="FF0000"/>
                </a:solidFill>
                <a:latin typeface="宋体" panose="02010600030101010101" pitchFamily="2" charset="-122"/>
                <a:cs typeface="宋体" panose="02010600030101010101" pitchFamily="2" charset="-122"/>
              </a:rPr>
              <a:t>条</a:t>
            </a:r>
            <a:r>
              <a:rPr sz="2400" b="1" spc="-65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监管守</a:t>
            </a:r>
            <a:r>
              <a:rPr sz="2400" b="1" spc="-10" dirty="0">
                <a:solidFill>
                  <a:srgbClr val="FF0000"/>
                </a:solidFill>
                <a:latin typeface="宋体" panose="02010600030101010101" pitchFamily="2" charset="-122"/>
                <a:cs typeface="宋体" panose="02010600030101010101" pitchFamily="2" charset="-122"/>
              </a:rPr>
              <a:t>则</a:t>
            </a:r>
            <a:endParaRPr sz="2400">
              <a:latin typeface="宋体" panose="02010600030101010101" pitchFamily="2" charset="-122"/>
              <a:cs typeface="宋体" panose="02010600030101010101" pitchFamily="2" charset="-122"/>
            </a:endParaRPr>
          </a:p>
          <a:p>
            <a:pPr marL="12700">
              <a:lnSpc>
                <a:spcPct val="100000"/>
              </a:lnSpc>
              <a:spcBef>
                <a:spcPts val="57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第六十五</a:t>
            </a:r>
            <a:r>
              <a:rPr sz="2400" b="1" spc="-10" dirty="0">
                <a:solidFill>
                  <a:srgbClr val="FF0000"/>
                </a:solidFill>
                <a:latin typeface="宋体" panose="02010600030101010101" pitchFamily="2" charset="-122"/>
                <a:cs typeface="宋体" panose="02010600030101010101" pitchFamily="2" charset="-122"/>
              </a:rPr>
              <a:t>条</a:t>
            </a:r>
            <a:r>
              <a:rPr sz="2400" b="1" spc="-65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监督检查记</a:t>
            </a:r>
            <a:r>
              <a:rPr sz="2400" b="1" spc="-10" dirty="0">
                <a:solidFill>
                  <a:srgbClr val="FF0000"/>
                </a:solidFill>
                <a:latin typeface="宋体" panose="02010600030101010101" pitchFamily="2" charset="-122"/>
                <a:cs typeface="宋体" panose="02010600030101010101" pitchFamily="2" charset="-122"/>
              </a:rPr>
              <a:t>录</a:t>
            </a:r>
            <a:endParaRPr sz="2400">
              <a:latin typeface="宋体" panose="02010600030101010101" pitchFamily="2" charset="-122"/>
              <a:cs typeface="宋体" panose="02010600030101010101" pitchFamily="2" charset="-122"/>
            </a:endParaRPr>
          </a:p>
          <a:p>
            <a:pPr marL="12700">
              <a:lnSpc>
                <a:spcPct val="100000"/>
              </a:lnSpc>
              <a:spcBef>
                <a:spcPts val="57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第六十六</a:t>
            </a:r>
            <a:r>
              <a:rPr sz="2400" b="1" spc="-10" dirty="0">
                <a:solidFill>
                  <a:srgbClr val="FF0000"/>
                </a:solidFill>
                <a:latin typeface="宋体" panose="02010600030101010101" pitchFamily="2" charset="-122"/>
                <a:cs typeface="宋体" panose="02010600030101010101" pitchFamily="2" charset="-122"/>
              </a:rPr>
              <a:t>条</a:t>
            </a:r>
            <a:r>
              <a:rPr sz="2400" b="1" spc="-65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检查协调配</a:t>
            </a:r>
            <a:r>
              <a:rPr sz="2400" b="1" spc="-10" dirty="0">
                <a:solidFill>
                  <a:srgbClr val="FF0000"/>
                </a:solidFill>
                <a:latin typeface="宋体" panose="02010600030101010101" pitchFamily="2" charset="-122"/>
                <a:cs typeface="宋体" panose="02010600030101010101" pitchFamily="2" charset="-122"/>
              </a:rPr>
              <a:t>合</a:t>
            </a:r>
            <a:endParaRPr sz="2400">
              <a:latin typeface="宋体" panose="02010600030101010101" pitchFamily="2" charset="-122"/>
              <a:cs typeface="宋体" panose="02010600030101010101" pitchFamily="2" charset="-122"/>
            </a:endParaRPr>
          </a:p>
          <a:p>
            <a:pPr marL="12700">
              <a:lnSpc>
                <a:spcPct val="100000"/>
              </a:lnSpc>
              <a:spcBef>
                <a:spcPts val="57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第六十七</a:t>
            </a:r>
            <a:r>
              <a:rPr sz="2400" b="1" spc="-10" dirty="0">
                <a:solidFill>
                  <a:srgbClr val="FF0000"/>
                </a:solidFill>
                <a:latin typeface="宋体" panose="02010600030101010101" pitchFamily="2" charset="-122"/>
                <a:cs typeface="宋体" panose="02010600030101010101" pitchFamily="2" charset="-122"/>
              </a:rPr>
              <a:t>条</a:t>
            </a:r>
            <a:r>
              <a:rPr sz="2400" b="1" spc="-65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重大隐患措</a:t>
            </a:r>
            <a:r>
              <a:rPr sz="2400" b="1" spc="-10" dirty="0">
                <a:solidFill>
                  <a:srgbClr val="FF0000"/>
                </a:solidFill>
                <a:latin typeface="宋体" panose="02010600030101010101" pitchFamily="2" charset="-122"/>
                <a:cs typeface="宋体" panose="02010600030101010101" pitchFamily="2" charset="-122"/>
              </a:rPr>
              <a:t>施</a:t>
            </a:r>
            <a:endParaRPr sz="2400">
              <a:latin typeface="宋体" panose="02010600030101010101" pitchFamily="2" charset="-122"/>
              <a:cs typeface="宋体" panose="02010600030101010101" pitchFamily="2" charset="-122"/>
            </a:endParaRPr>
          </a:p>
        </p:txBody>
      </p:sp>
      <p:sp>
        <p:nvSpPr>
          <p:cNvPr id="5" name="object 5"/>
          <p:cNvSpPr txBox="1"/>
          <p:nvPr/>
        </p:nvSpPr>
        <p:spPr>
          <a:xfrm>
            <a:off x="5184140" y="2039937"/>
            <a:ext cx="3803015" cy="3416935"/>
          </a:xfrm>
          <a:prstGeom prst="rect">
            <a:avLst/>
          </a:prstGeom>
        </p:spPr>
        <p:txBody>
          <a:bodyPr vert="horz" wrap="square" lIns="0" tIns="0" rIns="0" bIns="0" rtlCol="0">
            <a:spAutoFit/>
          </a:bodyPr>
          <a:lstStyle/>
          <a:p>
            <a:pPr marL="12700">
              <a:lnSpc>
                <a:spcPct val="100000"/>
              </a:lnSpc>
              <a:tabLst>
                <a:tab pos="354965" algn="l"/>
              </a:tabLst>
            </a:pPr>
            <a:r>
              <a:rPr sz="2400" dirty="0">
                <a:solidFill>
                  <a:srgbClr val="C0504D"/>
                </a:solidFill>
                <a:latin typeface="Arial" panose="020B0604020202020204"/>
                <a:cs typeface="Arial" panose="020B0604020202020204"/>
              </a:rPr>
              <a:t>•	</a:t>
            </a:r>
            <a:r>
              <a:rPr sz="2400" b="1" dirty="0">
                <a:solidFill>
                  <a:srgbClr val="C0504D"/>
                </a:solidFill>
                <a:latin typeface="宋体" panose="02010600030101010101" pitchFamily="2" charset="-122"/>
                <a:cs typeface="宋体" panose="02010600030101010101" pitchFamily="2" charset="-122"/>
              </a:rPr>
              <a:t>第六十八</a:t>
            </a:r>
            <a:r>
              <a:rPr sz="2400" b="1" spc="-10" dirty="0">
                <a:solidFill>
                  <a:srgbClr val="C0504D"/>
                </a:solidFill>
                <a:latin typeface="宋体" panose="02010600030101010101" pitchFamily="2" charset="-122"/>
                <a:cs typeface="宋体" panose="02010600030101010101" pitchFamily="2" charset="-122"/>
              </a:rPr>
              <a:t>条</a:t>
            </a:r>
            <a:r>
              <a:rPr sz="2400" b="1" spc="-655" dirty="0">
                <a:solidFill>
                  <a:srgbClr val="C0504D"/>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行政监</a:t>
            </a:r>
            <a:r>
              <a:rPr sz="2400" b="1" spc="-10" dirty="0">
                <a:latin typeface="宋体" panose="02010600030101010101" pitchFamily="2" charset="-122"/>
                <a:cs typeface="宋体" panose="02010600030101010101" pitchFamily="2" charset="-122"/>
              </a:rPr>
              <a:t>察</a:t>
            </a:r>
            <a:endParaRPr sz="2400">
              <a:latin typeface="宋体" panose="02010600030101010101" pitchFamily="2" charset="-122"/>
              <a:cs typeface="宋体" panose="02010600030101010101" pitchFamily="2" charset="-122"/>
            </a:endParaRPr>
          </a:p>
          <a:p>
            <a:pPr marL="12700">
              <a:lnSpc>
                <a:spcPct val="100000"/>
              </a:lnSpc>
              <a:spcBef>
                <a:spcPts val="575"/>
              </a:spcBef>
              <a:tabLst>
                <a:tab pos="354965" algn="l"/>
              </a:tabLst>
            </a:pPr>
            <a:r>
              <a:rPr sz="2400" dirty="0">
                <a:solidFill>
                  <a:srgbClr val="C0504D"/>
                </a:solidFill>
                <a:latin typeface="Arial" panose="020B0604020202020204"/>
                <a:cs typeface="Arial" panose="020B0604020202020204"/>
              </a:rPr>
              <a:t>•	</a:t>
            </a:r>
            <a:r>
              <a:rPr sz="2400" b="1" dirty="0">
                <a:solidFill>
                  <a:srgbClr val="C0504D"/>
                </a:solidFill>
                <a:latin typeface="宋体" panose="02010600030101010101" pitchFamily="2" charset="-122"/>
                <a:cs typeface="宋体" panose="02010600030101010101" pitchFamily="2" charset="-122"/>
              </a:rPr>
              <a:t>第六十九</a:t>
            </a:r>
            <a:r>
              <a:rPr sz="2400" b="1" spc="-10" dirty="0">
                <a:solidFill>
                  <a:srgbClr val="C0504D"/>
                </a:solidFill>
                <a:latin typeface="宋体" panose="02010600030101010101" pitchFamily="2" charset="-122"/>
                <a:cs typeface="宋体" panose="02010600030101010101" pitchFamily="2" charset="-122"/>
              </a:rPr>
              <a:t>条</a:t>
            </a:r>
            <a:r>
              <a:rPr sz="2400" b="1" spc="-655" dirty="0">
                <a:solidFill>
                  <a:srgbClr val="C0504D"/>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服务机</a:t>
            </a:r>
            <a:r>
              <a:rPr sz="2400" b="1" spc="-10" dirty="0">
                <a:latin typeface="宋体" panose="02010600030101010101" pitchFamily="2" charset="-122"/>
                <a:cs typeface="宋体" panose="02010600030101010101" pitchFamily="2" charset="-122"/>
              </a:rPr>
              <a:t>构</a:t>
            </a:r>
            <a:endParaRPr sz="2400">
              <a:latin typeface="宋体" panose="02010600030101010101" pitchFamily="2" charset="-122"/>
              <a:cs typeface="宋体" panose="02010600030101010101" pitchFamily="2" charset="-122"/>
            </a:endParaRPr>
          </a:p>
          <a:p>
            <a:pPr marL="12700">
              <a:lnSpc>
                <a:spcPct val="100000"/>
              </a:lnSpc>
              <a:spcBef>
                <a:spcPts val="57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第七十</a:t>
            </a:r>
            <a:r>
              <a:rPr sz="2400" b="1" spc="-10" dirty="0">
                <a:solidFill>
                  <a:srgbClr val="FF0000"/>
                </a:solidFill>
                <a:latin typeface="宋体" panose="02010600030101010101" pitchFamily="2" charset="-122"/>
                <a:cs typeface="宋体" panose="02010600030101010101" pitchFamily="2" charset="-122"/>
              </a:rPr>
              <a:t>条</a:t>
            </a:r>
            <a:r>
              <a:rPr sz="2400" b="1" spc="-65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举报制</a:t>
            </a:r>
            <a:r>
              <a:rPr sz="2400" b="1" spc="-10" dirty="0">
                <a:solidFill>
                  <a:srgbClr val="FF0000"/>
                </a:solidFill>
                <a:latin typeface="宋体" panose="02010600030101010101" pitchFamily="2" charset="-122"/>
                <a:cs typeface="宋体" panose="02010600030101010101" pitchFamily="2" charset="-122"/>
              </a:rPr>
              <a:t>度</a:t>
            </a:r>
            <a:endParaRPr sz="2400">
              <a:latin typeface="宋体" panose="02010600030101010101" pitchFamily="2" charset="-122"/>
              <a:cs typeface="宋体" panose="02010600030101010101" pitchFamily="2" charset="-122"/>
            </a:endParaRPr>
          </a:p>
          <a:p>
            <a:pPr marL="12700">
              <a:lnSpc>
                <a:spcPct val="100000"/>
              </a:lnSpc>
              <a:spcBef>
                <a:spcPts val="57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第七十一</a:t>
            </a:r>
            <a:r>
              <a:rPr sz="2400" b="1" spc="-10" dirty="0">
                <a:solidFill>
                  <a:srgbClr val="FF0000"/>
                </a:solidFill>
                <a:latin typeface="宋体" panose="02010600030101010101" pitchFamily="2" charset="-122"/>
                <a:cs typeface="宋体" panose="02010600030101010101" pitchFamily="2" charset="-122"/>
              </a:rPr>
              <a:t>条</a:t>
            </a:r>
            <a:r>
              <a:rPr sz="2400" b="1" spc="-65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举报处</a:t>
            </a:r>
            <a:r>
              <a:rPr sz="2400" b="1" spc="-10" dirty="0">
                <a:solidFill>
                  <a:srgbClr val="FF0000"/>
                </a:solidFill>
                <a:latin typeface="宋体" panose="02010600030101010101" pitchFamily="2" charset="-122"/>
                <a:cs typeface="宋体" panose="02010600030101010101" pitchFamily="2" charset="-122"/>
              </a:rPr>
              <a:t>理</a:t>
            </a:r>
            <a:endParaRPr sz="2400">
              <a:latin typeface="宋体" panose="02010600030101010101" pitchFamily="2" charset="-122"/>
              <a:cs typeface="宋体" panose="02010600030101010101" pitchFamily="2" charset="-122"/>
            </a:endParaRPr>
          </a:p>
          <a:p>
            <a:pPr marL="12700">
              <a:lnSpc>
                <a:spcPct val="100000"/>
              </a:lnSpc>
              <a:spcBef>
                <a:spcPts val="57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第七十二</a:t>
            </a:r>
            <a:r>
              <a:rPr sz="2400" b="1" spc="-10" dirty="0">
                <a:solidFill>
                  <a:srgbClr val="FF0000"/>
                </a:solidFill>
                <a:latin typeface="宋体" panose="02010600030101010101" pitchFamily="2" charset="-122"/>
                <a:cs typeface="宋体" panose="02010600030101010101" pitchFamily="2" charset="-122"/>
              </a:rPr>
              <a:t>条</a:t>
            </a:r>
            <a:r>
              <a:rPr sz="2400" b="1" spc="-65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基层组织举</a:t>
            </a:r>
            <a:r>
              <a:rPr sz="2400" b="1" spc="-10" dirty="0">
                <a:solidFill>
                  <a:srgbClr val="FF0000"/>
                </a:solidFill>
                <a:latin typeface="宋体" panose="02010600030101010101" pitchFamily="2" charset="-122"/>
                <a:cs typeface="宋体" panose="02010600030101010101" pitchFamily="2" charset="-122"/>
              </a:rPr>
              <a:t>报</a:t>
            </a:r>
            <a:endParaRPr sz="2400">
              <a:latin typeface="宋体" panose="02010600030101010101" pitchFamily="2" charset="-122"/>
              <a:cs typeface="宋体" panose="02010600030101010101" pitchFamily="2" charset="-122"/>
            </a:endParaRPr>
          </a:p>
          <a:p>
            <a:pPr marL="12700">
              <a:lnSpc>
                <a:spcPct val="100000"/>
              </a:lnSpc>
              <a:spcBef>
                <a:spcPts val="57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第七十三</a:t>
            </a:r>
            <a:r>
              <a:rPr sz="2400" b="1" spc="-10" dirty="0">
                <a:solidFill>
                  <a:srgbClr val="FF0000"/>
                </a:solidFill>
                <a:latin typeface="宋体" panose="02010600030101010101" pitchFamily="2" charset="-122"/>
                <a:cs typeface="宋体" panose="02010600030101010101" pitchFamily="2" charset="-122"/>
              </a:rPr>
              <a:t>条</a:t>
            </a:r>
            <a:r>
              <a:rPr sz="2400" b="1" spc="-65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举报奖</a:t>
            </a:r>
            <a:r>
              <a:rPr sz="2400" b="1" spc="-10" dirty="0">
                <a:solidFill>
                  <a:srgbClr val="FF0000"/>
                </a:solidFill>
                <a:latin typeface="宋体" panose="02010600030101010101" pitchFamily="2" charset="-122"/>
                <a:cs typeface="宋体" panose="02010600030101010101" pitchFamily="2" charset="-122"/>
              </a:rPr>
              <a:t>励</a:t>
            </a:r>
            <a:endParaRPr sz="2400">
              <a:latin typeface="宋体" panose="02010600030101010101" pitchFamily="2" charset="-122"/>
              <a:cs typeface="宋体" panose="02010600030101010101" pitchFamily="2" charset="-122"/>
            </a:endParaRPr>
          </a:p>
          <a:p>
            <a:pPr marL="12700">
              <a:lnSpc>
                <a:spcPct val="100000"/>
              </a:lnSpc>
              <a:spcBef>
                <a:spcPts val="57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第七十四</a:t>
            </a:r>
            <a:r>
              <a:rPr sz="2400" b="1" spc="-10" dirty="0">
                <a:solidFill>
                  <a:srgbClr val="FF0000"/>
                </a:solidFill>
                <a:latin typeface="宋体" panose="02010600030101010101" pitchFamily="2" charset="-122"/>
                <a:cs typeface="宋体" panose="02010600030101010101" pitchFamily="2" charset="-122"/>
              </a:rPr>
              <a:t>条</a:t>
            </a:r>
            <a:r>
              <a:rPr sz="2400" b="1" spc="-655" dirty="0">
                <a:solidFill>
                  <a:srgbClr val="FF0000"/>
                </a:solidFill>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媒体监</a:t>
            </a:r>
            <a:r>
              <a:rPr sz="2400" b="1" spc="-10" dirty="0">
                <a:solidFill>
                  <a:srgbClr val="FF0000"/>
                </a:solidFill>
                <a:latin typeface="宋体" panose="02010600030101010101" pitchFamily="2" charset="-122"/>
                <a:cs typeface="宋体" panose="02010600030101010101" pitchFamily="2" charset="-122"/>
              </a:rPr>
              <a:t>督</a:t>
            </a:r>
            <a:endParaRPr sz="2400">
              <a:latin typeface="宋体" panose="02010600030101010101" pitchFamily="2" charset="-122"/>
              <a:cs typeface="宋体" panose="02010600030101010101" pitchFamily="2" charset="-122"/>
            </a:endParaRPr>
          </a:p>
          <a:p>
            <a:pPr marL="12700">
              <a:lnSpc>
                <a:spcPct val="100000"/>
              </a:lnSpc>
              <a:spcBef>
                <a:spcPts val="575"/>
              </a:spcBef>
              <a:tabLst>
                <a:tab pos="354965" algn="l"/>
              </a:tabLst>
            </a:pPr>
            <a:r>
              <a:rPr sz="2400" dirty="0">
                <a:solidFill>
                  <a:srgbClr val="FF0000"/>
                </a:solidFill>
                <a:latin typeface="Arial" panose="020B0604020202020204"/>
                <a:cs typeface="Arial" panose="020B0604020202020204"/>
              </a:rPr>
              <a:t>•	</a:t>
            </a:r>
            <a:r>
              <a:rPr sz="2400" b="1" dirty="0">
                <a:solidFill>
                  <a:srgbClr val="FF0000"/>
                </a:solidFill>
                <a:latin typeface="宋体" panose="02010600030101010101" pitchFamily="2" charset="-122"/>
                <a:cs typeface="宋体" panose="02010600030101010101" pitchFamily="2" charset="-122"/>
              </a:rPr>
              <a:t>第七十五条违法信息</a:t>
            </a:r>
            <a:r>
              <a:rPr sz="2400" b="1" spc="-10" dirty="0">
                <a:solidFill>
                  <a:srgbClr val="FF0000"/>
                </a:solidFill>
                <a:latin typeface="宋体" panose="02010600030101010101" pitchFamily="2" charset="-122"/>
                <a:cs typeface="宋体" panose="02010600030101010101" pitchFamily="2" charset="-122"/>
              </a:rPr>
              <a:t>库</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20304" y="2348242"/>
            <a:ext cx="6045835" cy="4104004"/>
          </a:xfrm>
          <a:custGeom>
            <a:avLst/>
            <a:gdLst/>
            <a:ahLst/>
            <a:cxnLst/>
            <a:rect l="l" t="t" r="r" b="b"/>
            <a:pathLst>
              <a:path w="6045834" h="4104004">
                <a:moveTo>
                  <a:pt x="6006249" y="4104004"/>
                </a:moveTo>
                <a:lnTo>
                  <a:pt x="0" y="3681818"/>
                </a:lnTo>
                <a:lnTo>
                  <a:pt x="758393" y="0"/>
                </a:lnTo>
                <a:lnTo>
                  <a:pt x="6045835" y="549821"/>
                </a:lnTo>
                <a:lnTo>
                  <a:pt x="6006249" y="4104004"/>
                </a:lnTo>
                <a:close/>
              </a:path>
            </a:pathLst>
          </a:custGeom>
          <a:solidFill>
            <a:srgbClr val="B1D1B1"/>
          </a:solidFill>
        </p:spPr>
        <p:txBody>
          <a:bodyPr wrap="square" lIns="0" tIns="0" rIns="0" bIns="0" rtlCol="0"/>
          <a:lstStyle/>
          <a:p>
            <a:endParaRPr/>
          </a:p>
        </p:txBody>
      </p:sp>
      <p:sp>
        <p:nvSpPr>
          <p:cNvPr id="3" name="object 3"/>
          <p:cNvSpPr/>
          <p:nvPr/>
        </p:nvSpPr>
        <p:spPr>
          <a:xfrm>
            <a:off x="1659902" y="2380157"/>
            <a:ext cx="5970270" cy="4025900"/>
          </a:xfrm>
          <a:custGeom>
            <a:avLst/>
            <a:gdLst/>
            <a:ahLst/>
            <a:cxnLst/>
            <a:rect l="l" t="t" r="r" b="b"/>
            <a:pathLst>
              <a:path w="5970270" h="4025900">
                <a:moveTo>
                  <a:pt x="5896597" y="4025455"/>
                </a:moveTo>
                <a:lnTo>
                  <a:pt x="0" y="3620452"/>
                </a:lnTo>
                <a:lnTo>
                  <a:pt x="746213" y="0"/>
                </a:lnTo>
                <a:lnTo>
                  <a:pt x="5969685" y="547357"/>
                </a:lnTo>
                <a:lnTo>
                  <a:pt x="5896597" y="4025455"/>
                </a:lnTo>
                <a:close/>
              </a:path>
            </a:pathLst>
          </a:custGeom>
          <a:solidFill>
            <a:srgbClr val="FFFFFF"/>
          </a:solidFill>
        </p:spPr>
        <p:txBody>
          <a:bodyPr wrap="square" lIns="0" tIns="0" rIns="0" bIns="0" rtlCol="0"/>
          <a:lstStyle/>
          <a:p>
            <a:endParaRPr/>
          </a:p>
        </p:txBody>
      </p:sp>
      <p:sp>
        <p:nvSpPr>
          <p:cNvPr id="4" name="object 4"/>
          <p:cNvSpPr/>
          <p:nvPr/>
        </p:nvSpPr>
        <p:spPr>
          <a:xfrm>
            <a:off x="1717776" y="2436609"/>
            <a:ext cx="5848350" cy="3910329"/>
          </a:xfrm>
          <a:custGeom>
            <a:avLst/>
            <a:gdLst/>
            <a:ahLst/>
            <a:cxnLst/>
            <a:rect l="l" t="t" r="r" b="b"/>
            <a:pathLst>
              <a:path w="5848350" h="3910329">
                <a:moveTo>
                  <a:pt x="5774753" y="3910088"/>
                </a:moveTo>
                <a:lnTo>
                  <a:pt x="0" y="3514915"/>
                </a:lnTo>
                <a:lnTo>
                  <a:pt x="724890" y="0"/>
                </a:lnTo>
                <a:lnTo>
                  <a:pt x="5847854" y="537540"/>
                </a:lnTo>
                <a:lnTo>
                  <a:pt x="5774753" y="3910088"/>
                </a:lnTo>
                <a:close/>
              </a:path>
            </a:pathLst>
          </a:custGeom>
          <a:solidFill>
            <a:srgbClr val="B1D1B1"/>
          </a:solidFill>
        </p:spPr>
        <p:txBody>
          <a:bodyPr wrap="square" lIns="0" tIns="0" rIns="0" bIns="0" rtlCol="0"/>
          <a:lstStyle/>
          <a:p>
            <a:endParaRPr/>
          </a:p>
        </p:txBody>
      </p:sp>
      <p:sp>
        <p:nvSpPr>
          <p:cNvPr id="5" name="object 5"/>
          <p:cNvSpPr/>
          <p:nvPr/>
        </p:nvSpPr>
        <p:spPr>
          <a:xfrm>
            <a:off x="1781733" y="2485694"/>
            <a:ext cx="5732145" cy="3812540"/>
          </a:xfrm>
          <a:custGeom>
            <a:avLst/>
            <a:gdLst/>
            <a:ahLst/>
            <a:cxnLst/>
            <a:rect l="l" t="t" r="r" b="b"/>
            <a:pathLst>
              <a:path w="5732145" h="3812540">
                <a:moveTo>
                  <a:pt x="5659018" y="3811917"/>
                </a:moveTo>
                <a:lnTo>
                  <a:pt x="0" y="3426548"/>
                </a:lnTo>
                <a:lnTo>
                  <a:pt x="703567" y="0"/>
                </a:lnTo>
                <a:lnTo>
                  <a:pt x="5732119" y="530186"/>
                </a:lnTo>
                <a:lnTo>
                  <a:pt x="5659018" y="3811917"/>
                </a:lnTo>
                <a:close/>
              </a:path>
            </a:pathLst>
          </a:custGeom>
          <a:solidFill>
            <a:srgbClr val="FFFFFF"/>
          </a:solidFill>
        </p:spPr>
        <p:txBody>
          <a:bodyPr wrap="square" lIns="0" tIns="0" rIns="0" bIns="0" rtlCol="0"/>
          <a:lstStyle/>
          <a:p>
            <a:endParaRPr/>
          </a:p>
        </p:txBody>
      </p:sp>
      <p:sp>
        <p:nvSpPr>
          <p:cNvPr id="6" name="object 6"/>
          <p:cNvSpPr/>
          <p:nvPr/>
        </p:nvSpPr>
        <p:spPr>
          <a:xfrm>
            <a:off x="1885289" y="2571610"/>
            <a:ext cx="5552440" cy="3657600"/>
          </a:xfrm>
          <a:custGeom>
            <a:avLst/>
            <a:gdLst/>
            <a:ahLst/>
            <a:cxnLst/>
            <a:rect l="l" t="t" r="r" b="b"/>
            <a:pathLst>
              <a:path w="5552440" h="3657600">
                <a:moveTo>
                  <a:pt x="5485409" y="3657269"/>
                </a:moveTo>
                <a:lnTo>
                  <a:pt x="0" y="3286632"/>
                </a:lnTo>
                <a:lnTo>
                  <a:pt x="676160" y="0"/>
                </a:lnTo>
                <a:lnTo>
                  <a:pt x="5552414" y="515454"/>
                </a:lnTo>
                <a:lnTo>
                  <a:pt x="5485409" y="3657269"/>
                </a:lnTo>
                <a:close/>
              </a:path>
            </a:pathLst>
          </a:custGeom>
          <a:solidFill>
            <a:srgbClr val="B1D1B1"/>
          </a:solidFill>
        </p:spPr>
        <p:txBody>
          <a:bodyPr wrap="square" lIns="0" tIns="0" rIns="0" bIns="0" rtlCol="0"/>
          <a:lstStyle/>
          <a:p>
            <a:endParaRPr/>
          </a:p>
        </p:txBody>
      </p:sp>
      <p:sp>
        <p:nvSpPr>
          <p:cNvPr id="7" name="object 7"/>
          <p:cNvSpPr/>
          <p:nvPr/>
        </p:nvSpPr>
        <p:spPr>
          <a:xfrm>
            <a:off x="1885289" y="2571610"/>
            <a:ext cx="5552440" cy="3657600"/>
          </a:xfrm>
          <a:custGeom>
            <a:avLst/>
            <a:gdLst/>
            <a:ahLst/>
            <a:cxnLst/>
            <a:rect l="l" t="t" r="r" b="b"/>
            <a:pathLst>
              <a:path w="5552440" h="3657600">
                <a:moveTo>
                  <a:pt x="5485409" y="3657269"/>
                </a:moveTo>
                <a:lnTo>
                  <a:pt x="0" y="3286632"/>
                </a:lnTo>
                <a:lnTo>
                  <a:pt x="676160" y="0"/>
                </a:lnTo>
                <a:lnTo>
                  <a:pt x="5552414" y="515454"/>
                </a:lnTo>
                <a:lnTo>
                  <a:pt x="5485409" y="3657269"/>
                </a:lnTo>
                <a:close/>
              </a:path>
            </a:pathLst>
          </a:custGeom>
          <a:solidFill>
            <a:srgbClr val="B1D1B1"/>
          </a:solidFill>
        </p:spPr>
        <p:txBody>
          <a:bodyPr wrap="square" lIns="0" tIns="0" rIns="0" bIns="0" rtlCol="0"/>
          <a:lstStyle/>
          <a:p>
            <a:endParaRPr/>
          </a:p>
        </p:txBody>
      </p:sp>
      <p:sp>
        <p:nvSpPr>
          <p:cNvPr id="8" name="object 8"/>
          <p:cNvSpPr/>
          <p:nvPr/>
        </p:nvSpPr>
        <p:spPr>
          <a:xfrm>
            <a:off x="3667061" y="2961881"/>
            <a:ext cx="2290445" cy="2938145"/>
          </a:xfrm>
          <a:custGeom>
            <a:avLst/>
            <a:gdLst/>
            <a:ahLst/>
            <a:cxnLst/>
            <a:rect l="l" t="t" r="r" b="b"/>
            <a:pathLst>
              <a:path w="2290445" h="2938145">
                <a:moveTo>
                  <a:pt x="1145197" y="2938094"/>
                </a:moveTo>
                <a:lnTo>
                  <a:pt x="1029462" y="2930728"/>
                </a:lnTo>
                <a:lnTo>
                  <a:pt x="913726" y="2908642"/>
                </a:lnTo>
                <a:lnTo>
                  <a:pt x="804075" y="2871825"/>
                </a:lnTo>
                <a:lnTo>
                  <a:pt x="700519" y="2822727"/>
                </a:lnTo>
                <a:lnTo>
                  <a:pt x="600011" y="2761373"/>
                </a:lnTo>
                <a:lnTo>
                  <a:pt x="505587" y="2687726"/>
                </a:lnTo>
                <a:lnTo>
                  <a:pt x="417271" y="2601823"/>
                </a:lnTo>
                <a:lnTo>
                  <a:pt x="335025" y="2508554"/>
                </a:lnTo>
                <a:lnTo>
                  <a:pt x="261937" y="2403005"/>
                </a:lnTo>
                <a:lnTo>
                  <a:pt x="194919" y="2290089"/>
                </a:lnTo>
                <a:lnTo>
                  <a:pt x="140106" y="2169820"/>
                </a:lnTo>
                <a:lnTo>
                  <a:pt x="91363" y="2042185"/>
                </a:lnTo>
                <a:lnTo>
                  <a:pt x="51777" y="1907184"/>
                </a:lnTo>
                <a:lnTo>
                  <a:pt x="24358" y="1764817"/>
                </a:lnTo>
                <a:lnTo>
                  <a:pt x="6083" y="1619999"/>
                </a:lnTo>
                <a:lnTo>
                  <a:pt x="0" y="1470278"/>
                </a:lnTo>
                <a:lnTo>
                  <a:pt x="6083" y="1320546"/>
                </a:lnTo>
                <a:lnTo>
                  <a:pt x="24358" y="1173276"/>
                </a:lnTo>
                <a:lnTo>
                  <a:pt x="51777" y="1033360"/>
                </a:lnTo>
                <a:lnTo>
                  <a:pt x="91363" y="898359"/>
                </a:lnTo>
                <a:lnTo>
                  <a:pt x="140106" y="768273"/>
                </a:lnTo>
                <a:lnTo>
                  <a:pt x="194919" y="648004"/>
                </a:lnTo>
                <a:lnTo>
                  <a:pt x="261937" y="535089"/>
                </a:lnTo>
                <a:lnTo>
                  <a:pt x="335025" y="429552"/>
                </a:lnTo>
                <a:lnTo>
                  <a:pt x="417271" y="336270"/>
                </a:lnTo>
                <a:lnTo>
                  <a:pt x="505587" y="250367"/>
                </a:lnTo>
                <a:lnTo>
                  <a:pt x="600011" y="176733"/>
                </a:lnTo>
                <a:lnTo>
                  <a:pt x="700519" y="115366"/>
                </a:lnTo>
                <a:lnTo>
                  <a:pt x="804075" y="66268"/>
                </a:lnTo>
                <a:lnTo>
                  <a:pt x="913726" y="29451"/>
                </a:lnTo>
                <a:lnTo>
                  <a:pt x="1029462" y="7366"/>
                </a:lnTo>
                <a:lnTo>
                  <a:pt x="1145197" y="0"/>
                </a:lnTo>
                <a:lnTo>
                  <a:pt x="1263992" y="7366"/>
                </a:lnTo>
                <a:lnTo>
                  <a:pt x="1376679" y="29451"/>
                </a:lnTo>
                <a:lnTo>
                  <a:pt x="1486331" y="66268"/>
                </a:lnTo>
                <a:lnTo>
                  <a:pt x="1592922" y="115366"/>
                </a:lnTo>
                <a:lnTo>
                  <a:pt x="1690395" y="176733"/>
                </a:lnTo>
                <a:lnTo>
                  <a:pt x="1784807" y="250367"/>
                </a:lnTo>
                <a:lnTo>
                  <a:pt x="1873135" y="336270"/>
                </a:lnTo>
                <a:lnTo>
                  <a:pt x="1955380" y="429552"/>
                </a:lnTo>
                <a:lnTo>
                  <a:pt x="2028469" y="535089"/>
                </a:lnTo>
                <a:lnTo>
                  <a:pt x="2095474" y="648004"/>
                </a:lnTo>
                <a:lnTo>
                  <a:pt x="2153348" y="768273"/>
                </a:lnTo>
                <a:lnTo>
                  <a:pt x="2202078" y="898359"/>
                </a:lnTo>
                <a:lnTo>
                  <a:pt x="2238629" y="1033360"/>
                </a:lnTo>
                <a:lnTo>
                  <a:pt x="2266048" y="1173276"/>
                </a:lnTo>
                <a:lnTo>
                  <a:pt x="2284310" y="1320546"/>
                </a:lnTo>
                <a:lnTo>
                  <a:pt x="2290406" y="1470278"/>
                </a:lnTo>
                <a:lnTo>
                  <a:pt x="2284310" y="1619999"/>
                </a:lnTo>
                <a:lnTo>
                  <a:pt x="2266048" y="1764817"/>
                </a:lnTo>
                <a:lnTo>
                  <a:pt x="2238629" y="1907184"/>
                </a:lnTo>
                <a:lnTo>
                  <a:pt x="2202078" y="2042185"/>
                </a:lnTo>
                <a:lnTo>
                  <a:pt x="2153348" y="2169820"/>
                </a:lnTo>
                <a:lnTo>
                  <a:pt x="2095474" y="2290089"/>
                </a:lnTo>
                <a:lnTo>
                  <a:pt x="2028469" y="2403005"/>
                </a:lnTo>
                <a:lnTo>
                  <a:pt x="1955380" y="2508554"/>
                </a:lnTo>
                <a:lnTo>
                  <a:pt x="1873135" y="2601823"/>
                </a:lnTo>
                <a:lnTo>
                  <a:pt x="1784807" y="2687726"/>
                </a:lnTo>
                <a:lnTo>
                  <a:pt x="1690395" y="2761373"/>
                </a:lnTo>
                <a:lnTo>
                  <a:pt x="1592922" y="2822727"/>
                </a:lnTo>
                <a:lnTo>
                  <a:pt x="1486331" y="2871825"/>
                </a:lnTo>
                <a:lnTo>
                  <a:pt x="1376679" y="2908642"/>
                </a:lnTo>
                <a:lnTo>
                  <a:pt x="1263992" y="2930728"/>
                </a:lnTo>
                <a:lnTo>
                  <a:pt x="1145197" y="2938094"/>
                </a:lnTo>
                <a:close/>
              </a:path>
            </a:pathLst>
          </a:custGeom>
          <a:solidFill>
            <a:srgbClr val="B1D1B1"/>
          </a:solidFill>
        </p:spPr>
        <p:txBody>
          <a:bodyPr wrap="square" lIns="0" tIns="0" rIns="0" bIns="0" rtlCol="0"/>
          <a:lstStyle/>
          <a:p>
            <a:endParaRPr/>
          </a:p>
        </p:txBody>
      </p:sp>
      <p:sp>
        <p:nvSpPr>
          <p:cNvPr id="9" name="object 9"/>
          <p:cNvSpPr/>
          <p:nvPr/>
        </p:nvSpPr>
        <p:spPr>
          <a:xfrm>
            <a:off x="3694468" y="2996247"/>
            <a:ext cx="2239010" cy="2872105"/>
          </a:xfrm>
          <a:custGeom>
            <a:avLst/>
            <a:gdLst/>
            <a:ahLst/>
            <a:cxnLst/>
            <a:rect l="l" t="t" r="r" b="b"/>
            <a:pathLst>
              <a:path w="2239010" h="2872104">
                <a:moveTo>
                  <a:pt x="1117790" y="2871825"/>
                </a:moveTo>
                <a:lnTo>
                  <a:pt x="1002055" y="2864459"/>
                </a:lnTo>
                <a:lnTo>
                  <a:pt x="892403" y="2842361"/>
                </a:lnTo>
                <a:lnTo>
                  <a:pt x="785812" y="2807995"/>
                </a:lnTo>
                <a:lnTo>
                  <a:pt x="682256" y="2758909"/>
                </a:lnTo>
                <a:lnTo>
                  <a:pt x="584784" y="2697543"/>
                </a:lnTo>
                <a:lnTo>
                  <a:pt x="493420" y="2626360"/>
                </a:lnTo>
                <a:lnTo>
                  <a:pt x="405091" y="2542908"/>
                </a:lnTo>
                <a:lnTo>
                  <a:pt x="325894" y="2452090"/>
                </a:lnTo>
                <a:lnTo>
                  <a:pt x="255841" y="2349004"/>
                </a:lnTo>
                <a:lnTo>
                  <a:pt x="191884" y="2238540"/>
                </a:lnTo>
                <a:lnTo>
                  <a:pt x="134010" y="2120722"/>
                </a:lnTo>
                <a:lnTo>
                  <a:pt x="88328" y="1995551"/>
                </a:lnTo>
                <a:lnTo>
                  <a:pt x="48729" y="1863001"/>
                </a:lnTo>
                <a:lnTo>
                  <a:pt x="21323" y="1725549"/>
                </a:lnTo>
                <a:lnTo>
                  <a:pt x="6095" y="1583181"/>
                </a:lnTo>
                <a:lnTo>
                  <a:pt x="0" y="1435912"/>
                </a:lnTo>
                <a:lnTo>
                  <a:pt x="6095" y="1288630"/>
                </a:lnTo>
                <a:lnTo>
                  <a:pt x="21323" y="1146276"/>
                </a:lnTo>
                <a:lnTo>
                  <a:pt x="48729" y="1008811"/>
                </a:lnTo>
                <a:lnTo>
                  <a:pt x="88328" y="876274"/>
                </a:lnTo>
                <a:lnTo>
                  <a:pt x="134010" y="751090"/>
                </a:lnTo>
                <a:lnTo>
                  <a:pt x="191884" y="633272"/>
                </a:lnTo>
                <a:lnTo>
                  <a:pt x="255841" y="522820"/>
                </a:lnTo>
                <a:lnTo>
                  <a:pt x="325894" y="419722"/>
                </a:lnTo>
                <a:lnTo>
                  <a:pt x="405091" y="326453"/>
                </a:lnTo>
                <a:lnTo>
                  <a:pt x="493420" y="245452"/>
                </a:lnTo>
                <a:lnTo>
                  <a:pt x="584784" y="171818"/>
                </a:lnTo>
                <a:lnTo>
                  <a:pt x="682256" y="112902"/>
                </a:lnTo>
                <a:lnTo>
                  <a:pt x="785812" y="63817"/>
                </a:lnTo>
                <a:lnTo>
                  <a:pt x="892403" y="29451"/>
                </a:lnTo>
                <a:lnTo>
                  <a:pt x="1002055" y="7365"/>
                </a:lnTo>
                <a:lnTo>
                  <a:pt x="1117790" y="0"/>
                </a:lnTo>
                <a:lnTo>
                  <a:pt x="1233538" y="7365"/>
                </a:lnTo>
                <a:lnTo>
                  <a:pt x="1343177" y="29451"/>
                </a:lnTo>
                <a:lnTo>
                  <a:pt x="1449781" y="63817"/>
                </a:lnTo>
                <a:lnTo>
                  <a:pt x="1553337" y="112902"/>
                </a:lnTo>
                <a:lnTo>
                  <a:pt x="1650809" y="171818"/>
                </a:lnTo>
                <a:lnTo>
                  <a:pt x="1745221" y="245452"/>
                </a:lnTo>
                <a:lnTo>
                  <a:pt x="1830501" y="326453"/>
                </a:lnTo>
                <a:lnTo>
                  <a:pt x="1909699" y="419722"/>
                </a:lnTo>
                <a:lnTo>
                  <a:pt x="1982787" y="522820"/>
                </a:lnTo>
                <a:lnTo>
                  <a:pt x="2046757" y="633272"/>
                </a:lnTo>
                <a:lnTo>
                  <a:pt x="2104618" y="751090"/>
                </a:lnTo>
                <a:lnTo>
                  <a:pt x="2150313" y="876274"/>
                </a:lnTo>
                <a:lnTo>
                  <a:pt x="2186863" y="1008811"/>
                </a:lnTo>
                <a:lnTo>
                  <a:pt x="2217318" y="1146276"/>
                </a:lnTo>
                <a:lnTo>
                  <a:pt x="2232545" y="1288630"/>
                </a:lnTo>
                <a:lnTo>
                  <a:pt x="2238641" y="1435912"/>
                </a:lnTo>
                <a:lnTo>
                  <a:pt x="2232545" y="1583181"/>
                </a:lnTo>
                <a:lnTo>
                  <a:pt x="2217318" y="1725549"/>
                </a:lnTo>
                <a:lnTo>
                  <a:pt x="2186863" y="1863001"/>
                </a:lnTo>
                <a:lnTo>
                  <a:pt x="2150313" y="1995551"/>
                </a:lnTo>
                <a:lnTo>
                  <a:pt x="2104618" y="2120722"/>
                </a:lnTo>
                <a:lnTo>
                  <a:pt x="2046757" y="2238540"/>
                </a:lnTo>
                <a:lnTo>
                  <a:pt x="1982787" y="2349004"/>
                </a:lnTo>
                <a:lnTo>
                  <a:pt x="1909699" y="2452090"/>
                </a:lnTo>
                <a:lnTo>
                  <a:pt x="1830501" y="2542908"/>
                </a:lnTo>
                <a:lnTo>
                  <a:pt x="1745221" y="2626360"/>
                </a:lnTo>
                <a:lnTo>
                  <a:pt x="1650809" y="2697543"/>
                </a:lnTo>
                <a:lnTo>
                  <a:pt x="1553337" y="2758909"/>
                </a:lnTo>
                <a:lnTo>
                  <a:pt x="1449781" y="2807995"/>
                </a:lnTo>
                <a:lnTo>
                  <a:pt x="1343177" y="2842361"/>
                </a:lnTo>
                <a:lnTo>
                  <a:pt x="1233538" y="2864459"/>
                </a:lnTo>
                <a:lnTo>
                  <a:pt x="1117790" y="2871825"/>
                </a:lnTo>
                <a:close/>
              </a:path>
            </a:pathLst>
          </a:custGeom>
          <a:solidFill>
            <a:srgbClr val="B5D2B5"/>
          </a:solidFill>
        </p:spPr>
        <p:txBody>
          <a:bodyPr wrap="square" lIns="0" tIns="0" rIns="0" bIns="0" rtlCol="0"/>
          <a:lstStyle/>
          <a:p>
            <a:endParaRPr/>
          </a:p>
        </p:txBody>
      </p:sp>
      <p:sp>
        <p:nvSpPr>
          <p:cNvPr id="10" name="object 10"/>
          <p:cNvSpPr/>
          <p:nvPr/>
        </p:nvSpPr>
        <p:spPr>
          <a:xfrm>
            <a:off x="3718839" y="3028149"/>
            <a:ext cx="2186940" cy="2806065"/>
          </a:xfrm>
          <a:custGeom>
            <a:avLst/>
            <a:gdLst/>
            <a:ahLst/>
            <a:cxnLst/>
            <a:rect l="l" t="t" r="r" b="b"/>
            <a:pathLst>
              <a:path w="2186940" h="2806065">
                <a:moveTo>
                  <a:pt x="1093419" y="2805556"/>
                </a:moveTo>
                <a:lnTo>
                  <a:pt x="980732" y="2798191"/>
                </a:lnTo>
                <a:lnTo>
                  <a:pt x="874128" y="2776092"/>
                </a:lnTo>
                <a:lnTo>
                  <a:pt x="767524" y="2741739"/>
                </a:lnTo>
                <a:lnTo>
                  <a:pt x="667016" y="2695105"/>
                </a:lnTo>
                <a:lnTo>
                  <a:pt x="572604" y="2636189"/>
                </a:lnTo>
                <a:lnTo>
                  <a:pt x="481228" y="2565006"/>
                </a:lnTo>
                <a:lnTo>
                  <a:pt x="398995" y="2484005"/>
                </a:lnTo>
                <a:lnTo>
                  <a:pt x="319798" y="2395639"/>
                </a:lnTo>
                <a:lnTo>
                  <a:pt x="249745" y="2295004"/>
                </a:lnTo>
                <a:lnTo>
                  <a:pt x="185788" y="2187003"/>
                </a:lnTo>
                <a:lnTo>
                  <a:pt x="130962" y="2071649"/>
                </a:lnTo>
                <a:lnTo>
                  <a:pt x="85280" y="1948916"/>
                </a:lnTo>
                <a:lnTo>
                  <a:pt x="48729" y="1821281"/>
                </a:lnTo>
                <a:lnTo>
                  <a:pt x="21310" y="1686280"/>
                </a:lnTo>
                <a:lnTo>
                  <a:pt x="6083" y="1546364"/>
                </a:lnTo>
                <a:lnTo>
                  <a:pt x="0" y="1404010"/>
                </a:lnTo>
                <a:lnTo>
                  <a:pt x="6083" y="1261643"/>
                </a:lnTo>
                <a:lnTo>
                  <a:pt x="21310" y="1121727"/>
                </a:lnTo>
                <a:lnTo>
                  <a:pt x="48729" y="986739"/>
                </a:lnTo>
                <a:lnTo>
                  <a:pt x="85280" y="856640"/>
                </a:lnTo>
                <a:lnTo>
                  <a:pt x="130962" y="733920"/>
                </a:lnTo>
                <a:lnTo>
                  <a:pt x="185788" y="618553"/>
                </a:lnTo>
                <a:lnTo>
                  <a:pt x="249745" y="510552"/>
                </a:lnTo>
                <a:lnTo>
                  <a:pt x="319798" y="409917"/>
                </a:lnTo>
                <a:lnTo>
                  <a:pt x="398995" y="321551"/>
                </a:lnTo>
                <a:lnTo>
                  <a:pt x="481228" y="240550"/>
                </a:lnTo>
                <a:lnTo>
                  <a:pt x="572604" y="169367"/>
                </a:lnTo>
                <a:lnTo>
                  <a:pt x="667016" y="110464"/>
                </a:lnTo>
                <a:lnTo>
                  <a:pt x="767524" y="63817"/>
                </a:lnTo>
                <a:lnTo>
                  <a:pt x="874128" y="29463"/>
                </a:lnTo>
                <a:lnTo>
                  <a:pt x="980732" y="7365"/>
                </a:lnTo>
                <a:lnTo>
                  <a:pt x="1093419" y="0"/>
                </a:lnTo>
                <a:lnTo>
                  <a:pt x="1206118" y="7365"/>
                </a:lnTo>
                <a:lnTo>
                  <a:pt x="1315770" y="29463"/>
                </a:lnTo>
                <a:lnTo>
                  <a:pt x="1419326" y="63817"/>
                </a:lnTo>
                <a:lnTo>
                  <a:pt x="1519834" y="110464"/>
                </a:lnTo>
                <a:lnTo>
                  <a:pt x="1614246" y="169367"/>
                </a:lnTo>
                <a:lnTo>
                  <a:pt x="1705622" y="240550"/>
                </a:lnTo>
                <a:lnTo>
                  <a:pt x="1790903" y="321551"/>
                </a:lnTo>
                <a:lnTo>
                  <a:pt x="1867052" y="409917"/>
                </a:lnTo>
                <a:lnTo>
                  <a:pt x="1937105" y="510552"/>
                </a:lnTo>
                <a:lnTo>
                  <a:pt x="2001062" y="618553"/>
                </a:lnTo>
                <a:lnTo>
                  <a:pt x="2055888" y="733920"/>
                </a:lnTo>
                <a:lnTo>
                  <a:pt x="2101570" y="856640"/>
                </a:lnTo>
                <a:lnTo>
                  <a:pt x="2138121" y="986739"/>
                </a:lnTo>
                <a:lnTo>
                  <a:pt x="2165527" y="1121727"/>
                </a:lnTo>
                <a:lnTo>
                  <a:pt x="2180755" y="1261643"/>
                </a:lnTo>
                <a:lnTo>
                  <a:pt x="2186851" y="1404010"/>
                </a:lnTo>
                <a:lnTo>
                  <a:pt x="2180755" y="1546364"/>
                </a:lnTo>
                <a:lnTo>
                  <a:pt x="2165527" y="1686280"/>
                </a:lnTo>
                <a:lnTo>
                  <a:pt x="2138121" y="1821281"/>
                </a:lnTo>
                <a:lnTo>
                  <a:pt x="2101570" y="1948916"/>
                </a:lnTo>
                <a:lnTo>
                  <a:pt x="2055888" y="2071649"/>
                </a:lnTo>
                <a:lnTo>
                  <a:pt x="2001062" y="2187003"/>
                </a:lnTo>
                <a:lnTo>
                  <a:pt x="1937105" y="2295004"/>
                </a:lnTo>
                <a:lnTo>
                  <a:pt x="1867052" y="2395639"/>
                </a:lnTo>
                <a:lnTo>
                  <a:pt x="1790903" y="2484005"/>
                </a:lnTo>
                <a:lnTo>
                  <a:pt x="1705622" y="2565006"/>
                </a:lnTo>
                <a:lnTo>
                  <a:pt x="1614246" y="2636189"/>
                </a:lnTo>
                <a:lnTo>
                  <a:pt x="1519834" y="2695105"/>
                </a:lnTo>
                <a:lnTo>
                  <a:pt x="1419326" y="2741739"/>
                </a:lnTo>
                <a:lnTo>
                  <a:pt x="1315770" y="2776092"/>
                </a:lnTo>
                <a:lnTo>
                  <a:pt x="1206118" y="2798191"/>
                </a:lnTo>
                <a:lnTo>
                  <a:pt x="1093419" y="2805556"/>
                </a:lnTo>
                <a:close/>
              </a:path>
            </a:pathLst>
          </a:custGeom>
          <a:solidFill>
            <a:srgbClr val="BBD7BB"/>
          </a:solidFill>
        </p:spPr>
        <p:txBody>
          <a:bodyPr wrap="square" lIns="0" tIns="0" rIns="0" bIns="0" rtlCol="0"/>
          <a:lstStyle/>
          <a:p>
            <a:endParaRPr/>
          </a:p>
        </p:txBody>
      </p:sp>
      <p:sp>
        <p:nvSpPr>
          <p:cNvPr id="11" name="object 11"/>
          <p:cNvSpPr/>
          <p:nvPr/>
        </p:nvSpPr>
        <p:spPr>
          <a:xfrm>
            <a:off x="3746246" y="3062516"/>
            <a:ext cx="2135505" cy="2739390"/>
          </a:xfrm>
          <a:custGeom>
            <a:avLst/>
            <a:gdLst/>
            <a:ahLst/>
            <a:cxnLst/>
            <a:rect l="l" t="t" r="r" b="b"/>
            <a:pathLst>
              <a:path w="2135504" h="2739390">
                <a:moveTo>
                  <a:pt x="1066012" y="2739275"/>
                </a:moveTo>
                <a:lnTo>
                  <a:pt x="956373" y="2731909"/>
                </a:lnTo>
                <a:lnTo>
                  <a:pt x="852817" y="2712275"/>
                </a:lnTo>
                <a:lnTo>
                  <a:pt x="749261" y="2677909"/>
                </a:lnTo>
                <a:lnTo>
                  <a:pt x="651789" y="2631274"/>
                </a:lnTo>
                <a:lnTo>
                  <a:pt x="557377" y="2574823"/>
                </a:lnTo>
                <a:lnTo>
                  <a:pt x="469049" y="2506091"/>
                </a:lnTo>
                <a:lnTo>
                  <a:pt x="386816" y="2427554"/>
                </a:lnTo>
                <a:lnTo>
                  <a:pt x="313715" y="2336736"/>
                </a:lnTo>
                <a:lnTo>
                  <a:pt x="243662" y="2241003"/>
                </a:lnTo>
                <a:lnTo>
                  <a:pt x="182752" y="2135454"/>
                </a:lnTo>
                <a:lnTo>
                  <a:pt x="127927" y="2022551"/>
                </a:lnTo>
                <a:lnTo>
                  <a:pt x="85280" y="1902282"/>
                </a:lnTo>
                <a:lnTo>
                  <a:pt x="48729" y="1777098"/>
                </a:lnTo>
                <a:lnTo>
                  <a:pt x="21323" y="1644548"/>
                </a:lnTo>
                <a:lnTo>
                  <a:pt x="6095" y="1509547"/>
                </a:lnTo>
                <a:lnTo>
                  <a:pt x="0" y="1369644"/>
                </a:lnTo>
                <a:lnTo>
                  <a:pt x="6095" y="1229728"/>
                </a:lnTo>
                <a:lnTo>
                  <a:pt x="21323" y="1092276"/>
                </a:lnTo>
                <a:lnTo>
                  <a:pt x="48729" y="962190"/>
                </a:lnTo>
                <a:lnTo>
                  <a:pt x="85280" y="834542"/>
                </a:lnTo>
                <a:lnTo>
                  <a:pt x="127927" y="716724"/>
                </a:lnTo>
                <a:lnTo>
                  <a:pt x="182752" y="603821"/>
                </a:lnTo>
                <a:lnTo>
                  <a:pt x="243662" y="498271"/>
                </a:lnTo>
                <a:lnTo>
                  <a:pt x="313715" y="400088"/>
                </a:lnTo>
                <a:lnTo>
                  <a:pt x="386816" y="311734"/>
                </a:lnTo>
                <a:lnTo>
                  <a:pt x="469049" y="233184"/>
                </a:lnTo>
                <a:lnTo>
                  <a:pt x="557377" y="164452"/>
                </a:lnTo>
                <a:lnTo>
                  <a:pt x="651789" y="108000"/>
                </a:lnTo>
                <a:lnTo>
                  <a:pt x="749261" y="61366"/>
                </a:lnTo>
                <a:lnTo>
                  <a:pt x="852817" y="27000"/>
                </a:lnTo>
                <a:lnTo>
                  <a:pt x="956373" y="7365"/>
                </a:lnTo>
                <a:lnTo>
                  <a:pt x="1066012" y="0"/>
                </a:lnTo>
                <a:lnTo>
                  <a:pt x="1175664" y="7365"/>
                </a:lnTo>
                <a:lnTo>
                  <a:pt x="1282268" y="27000"/>
                </a:lnTo>
                <a:lnTo>
                  <a:pt x="1382776" y="61366"/>
                </a:lnTo>
                <a:lnTo>
                  <a:pt x="1483283" y="108000"/>
                </a:lnTo>
                <a:lnTo>
                  <a:pt x="1574660" y="164452"/>
                </a:lnTo>
                <a:lnTo>
                  <a:pt x="1662988" y="233184"/>
                </a:lnTo>
                <a:lnTo>
                  <a:pt x="1745221" y="311734"/>
                </a:lnTo>
                <a:lnTo>
                  <a:pt x="1821370" y="400088"/>
                </a:lnTo>
                <a:lnTo>
                  <a:pt x="1891423" y="498271"/>
                </a:lnTo>
                <a:lnTo>
                  <a:pt x="1952332" y="603821"/>
                </a:lnTo>
                <a:lnTo>
                  <a:pt x="2007158" y="716724"/>
                </a:lnTo>
                <a:lnTo>
                  <a:pt x="2049792" y="834542"/>
                </a:lnTo>
                <a:lnTo>
                  <a:pt x="2086343" y="962190"/>
                </a:lnTo>
                <a:lnTo>
                  <a:pt x="2113762" y="1092276"/>
                </a:lnTo>
                <a:lnTo>
                  <a:pt x="2128989" y="1229728"/>
                </a:lnTo>
                <a:lnTo>
                  <a:pt x="2135085" y="1369644"/>
                </a:lnTo>
                <a:lnTo>
                  <a:pt x="2128989" y="1509547"/>
                </a:lnTo>
                <a:lnTo>
                  <a:pt x="2113762" y="1644548"/>
                </a:lnTo>
                <a:lnTo>
                  <a:pt x="2086343" y="1777098"/>
                </a:lnTo>
                <a:lnTo>
                  <a:pt x="2049792" y="1902282"/>
                </a:lnTo>
                <a:lnTo>
                  <a:pt x="2007158" y="2022551"/>
                </a:lnTo>
                <a:lnTo>
                  <a:pt x="1952332" y="2135454"/>
                </a:lnTo>
                <a:lnTo>
                  <a:pt x="1891423" y="2241003"/>
                </a:lnTo>
                <a:lnTo>
                  <a:pt x="1821370" y="2336736"/>
                </a:lnTo>
                <a:lnTo>
                  <a:pt x="1745221" y="2427554"/>
                </a:lnTo>
                <a:lnTo>
                  <a:pt x="1662988" y="2506091"/>
                </a:lnTo>
                <a:lnTo>
                  <a:pt x="1574660" y="2574823"/>
                </a:lnTo>
                <a:lnTo>
                  <a:pt x="1483283" y="2631274"/>
                </a:lnTo>
                <a:lnTo>
                  <a:pt x="1382776" y="2677909"/>
                </a:lnTo>
                <a:lnTo>
                  <a:pt x="1282268" y="2712275"/>
                </a:lnTo>
                <a:lnTo>
                  <a:pt x="1175664" y="2731909"/>
                </a:lnTo>
                <a:lnTo>
                  <a:pt x="1066012" y="2739275"/>
                </a:lnTo>
                <a:close/>
              </a:path>
            </a:pathLst>
          </a:custGeom>
          <a:solidFill>
            <a:srgbClr val="C1D7C1"/>
          </a:solidFill>
        </p:spPr>
        <p:txBody>
          <a:bodyPr wrap="square" lIns="0" tIns="0" rIns="0" bIns="0" rtlCol="0"/>
          <a:lstStyle/>
          <a:p>
            <a:endParaRPr/>
          </a:p>
        </p:txBody>
      </p:sp>
      <p:sp>
        <p:nvSpPr>
          <p:cNvPr id="12" name="object 12"/>
          <p:cNvSpPr/>
          <p:nvPr/>
        </p:nvSpPr>
        <p:spPr>
          <a:xfrm>
            <a:off x="3770617" y="3094431"/>
            <a:ext cx="2086610" cy="2673350"/>
          </a:xfrm>
          <a:custGeom>
            <a:avLst/>
            <a:gdLst/>
            <a:ahLst/>
            <a:cxnLst/>
            <a:rect l="l" t="t" r="r" b="b"/>
            <a:pathLst>
              <a:path w="2086610" h="2673350">
                <a:moveTo>
                  <a:pt x="1041641" y="2672994"/>
                </a:moveTo>
                <a:lnTo>
                  <a:pt x="935050" y="2665641"/>
                </a:lnTo>
                <a:lnTo>
                  <a:pt x="831494" y="2645994"/>
                </a:lnTo>
                <a:lnTo>
                  <a:pt x="730973" y="2614091"/>
                </a:lnTo>
                <a:lnTo>
                  <a:pt x="636562" y="2567457"/>
                </a:lnTo>
                <a:lnTo>
                  <a:pt x="545185" y="2510993"/>
                </a:lnTo>
                <a:lnTo>
                  <a:pt x="459905" y="2444724"/>
                </a:lnTo>
                <a:lnTo>
                  <a:pt x="377672" y="2368638"/>
                </a:lnTo>
                <a:lnTo>
                  <a:pt x="304571" y="2280272"/>
                </a:lnTo>
                <a:lnTo>
                  <a:pt x="237566" y="2187003"/>
                </a:lnTo>
                <a:lnTo>
                  <a:pt x="176657" y="2083904"/>
                </a:lnTo>
                <a:lnTo>
                  <a:pt x="124866" y="1973452"/>
                </a:lnTo>
                <a:lnTo>
                  <a:pt x="82232" y="1858086"/>
                </a:lnTo>
                <a:lnTo>
                  <a:pt x="45681" y="1735366"/>
                </a:lnTo>
                <a:lnTo>
                  <a:pt x="21310" y="1607731"/>
                </a:lnTo>
                <a:lnTo>
                  <a:pt x="6083" y="1475181"/>
                </a:lnTo>
                <a:lnTo>
                  <a:pt x="0" y="1337729"/>
                </a:lnTo>
                <a:lnTo>
                  <a:pt x="6083" y="1200264"/>
                </a:lnTo>
                <a:lnTo>
                  <a:pt x="21310" y="1067727"/>
                </a:lnTo>
                <a:lnTo>
                  <a:pt x="45681" y="940092"/>
                </a:lnTo>
                <a:lnTo>
                  <a:pt x="82232" y="817359"/>
                </a:lnTo>
                <a:lnTo>
                  <a:pt x="124866" y="699541"/>
                </a:lnTo>
                <a:lnTo>
                  <a:pt x="176657" y="589089"/>
                </a:lnTo>
                <a:lnTo>
                  <a:pt x="237566" y="485990"/>
                </a:lnTo>
                <a:lnTo>
                  <a:pt x="304571" y="392722"/>
                </a:lnTo>
                <a:lnTo>
                  <a:pt x="377672" y="304355"/>
                </a:lnTo>
                <a:lnTo>
                  <a:pt x="459905" y="228269"/>
                </a:lnTo>
                <a:lnTo>
                  <a:pt x="545185" y="162001"/>
                </a:lnTo>
                <a:lnTo>
                  <a:pt x="636562" y="105537"/>
                </a:lnTo>
                <a:lnTo>
                  <a:pt x="730973" y="61353"/>
                </a:lnTo>
                <a:lnTo>
                  <a:pt x="831494" y="27000"/>
                </a:lnTo>
                <a:lnTo>
                  <a:pt x="935050" y="7365"/>
                </a:lnTo>
                <a:lnTo>
                  <a:pt x="1041641" y="0"/>
                </a:lnTo>
                <a:lnTo>
                  <a:pt x="1148245" y="7365"/>
                </a:lnTo>
                <a:lnTo>
                  <a:pt x="1251800" y="27000"/>
                </a:lnTo>
                <a:lnTo>
                  <a:pt x="1352308" y="61353"/>
                </a:lnTo>
                <a:lnTo>
                  <a:pt x="1446733" y="105537"/>
                </a:lnTo>
                <a:lnTo>
                  <a:pt x="1538109" y="162001"/>
                </a:lnTo>
                <a:lnTo>
                  <a:pt x="1626438" y="228269"/>
                </a:lnTo>
                <a:lnTo>
                  <a:pt x="1705622" y="304355"/>
                </a:lnTo>
                <a:lnTo>
                  <a:pt x="1778723" y="392722"/>
                </a:lnTo>
                <a:lnTo>
                  <a:pt x="1848777" y="485990"/>
                </a:lnTo>
                <a:lnTo>
                  <a:pt x="1906638" y="589089"/>
                </a:lnTo>
                <a:lnTo>
                  <a:pt x="1961464" y="699541"/>
                </a:lnTo>
                <a:lnTo>
                  <a:pt x="2004110" y="817359"/>
                </a:lnTo>
                <a:lnTo>
                  <a:pt x="2040661" y="940092"/>
                </a:lnTo>
                <a:lnTo>
                  <a:pt x="2065020" y="1067727"/>
                </a:lnTo>
                <a:lnTo>
                  <a:pt x="2080247" y="1200264"/>
                </a:lnTo>
                <a:lnTo>
                  <a:pt x="2086343" y="1337729"/>
                </a:lnTo>
                <a:lnTo>
                  <a:pt x="2080247" y="1475181"/>
                </a:lnTo>
                <a:lnTo>
                  <a:pt x="2065020" y="1607731"/>
                </a:lnTo>
                <a:lnTo>
                  <a:pt x="2040661" y="1735366"/>
                </a:lnTo>
                <a:lnTo>
                  <a:pt x="2004110" y="1858086"/>
                </a:lnTo>
                <a:lnTo>
                  <a:pt x="1961464" y="1973452"/>
                </a:lnTo>
                <a:lnTo>
                  <a:pt x="1906638" y="2083904"/>
                </a:lnTo>
                <a:lnTo>
                  <a:pt x="1848777" y="2187003"/>
                </a:lnTo>
                <a:lnTo>
                  <a:pt x="1778723" y="2280272"/>
                </a:lnTo>
                <a:lnTo>
                  <a:pt x="1705622" y="2368638"/>
                </a:lnTo>
                <a:lnTo>
                  <a:pt x="1626438" y="2444724"/>
                </a:lnTo>
                <a:lnTo>
                  <a:pt x="1538109" y="2510993"/>
                </a:lnTo>
                <a:lnTo>
                  <a:pt x="1446733" y="2567457"/>
                </a:lnTo>
                <a:lnTo>
                  <a:pt x="1352308" y="2614091"/>
                </a:lnTo>
                <a:lnTo>
                  <a:pt x="1251800" y="2645994"/>
                </a:lnTo>
                <a:lnTo>
                  <a:pt x="1148245" y="2665641"/>
                </a:lnTo>
                <a:lnTo>
                  <a:pt x="1041641" y="2672994"/>
                </a:lnTo>
                <a:close/>
              </a:path>
            </a:pathLst>
          </a:custGeom>
          <a:solidFill>
            <a:srgbClr val="C4DBC4"/>
          </a:solidFill>
        </p:spPr>
        <p:txBody>
          <a:bodyPr wrap="square" lIns="0" tIns="0" rIns="0" bIns="0" rtlCol="0"/>
          <a:lstStyle/>
          <a:p>
            <a:endParaRPr/>
          </a:p>
        </p:txBody>
      </p:sp>
      <p:sp>
        <p:nvSpPr>
          <p:cNvPr id="13" name="object 13"/>
          <p:cNvSpPr/>
          <p:nvPr/>
        </p:nvSpPr>
        <p:spPr>
          <a:xfrm>
            <a:off x="3798023" y="3126333"/>
            <a:ext cx="2032000" cy="2609215"/>
          </a:xfrm>
          <a:custGeom>
            <a:avLst/>
            <a:gdLst/>
            <a:ahLst/>
            <a:cxnLst/>
            <a:rect l="l" t="t" r="r" b="b"/>
            <a:pathLst>
              <a:path w="2032000" h="2609215">
                <a:moveTo>
                  <a:pt x="1014234" y="2609189"/>
                </a:moveTo>
                <a:lnTo>
                  <a:pt x="910678" y="2601823"/>
                </a:lnTo>
                <a:lnTo>
                  <a:pt x="810171" y="2582189"/>
                </a:lnTo>
                <a:lnTo>
                  <a:pt x="712711" y="2550274"/>
                </a:lnTo>
                <a:lnTo>
                  <a:pt x="618286" y="2506091"/>
                </a:lnTo>
                <a:lnTo>
                  <a:pt x="529958" y="2452090"/>
                </a:lnTo>
                <a:lnTo>
                  <a:pt x="447725" y="2385822"/>
                </a:lnTo>
                <a:lnTo>
                  <a:pt x="368541" y="2312187"/>
                </a:lnTo>
                <a:lnTo>
                  <a:pt x="298488" y="2226271"/>
                </a:lnTo>
                <a:lnTo>
                  <a:pt x="231482" y="2135454"/>
                </a:lnTo>
                <a:lnTo>
                  <a:pt x="173608" y="2034819"/>
                </a:lnTo>
                <a:lnTo>
                  <a:pt x="121831" y="1926818"/>
                </a:lnTo>
                <a:lnTo>
                  <a:pt x="79197" y="1813915"/>
                </a:lnTo>
                <a:lnTo>
                  <a:pt x="45681" y="1693646"/>
                </a:lnTo>
                <a:lnTo>
                  <a:pt x="21323" y="1568462"/>
                </a:lnTo>
                <a:lnTo>
                  <a:pt x="6095" y="1438363"/>
                </a:lnTo>
                <a:lnTo>
                  <a:pt x="0" y="1305826"/>
                </a:lnTo>
                <a:lnTo>
                  <a:pt x="6095" y="1173276"/>
                </a:lnTo>
                <a:lnTo>
                  <a:pt x="21323" y="1043190"/>
                </a:lnTo>
                <a:lnTo>
                  <a:pt x="45681" y="918006"/>
                </a:lnTo>
                <a:lnTo>
                  <a:pt x="79197" y="797725"/>
                </a:lnTo>
                <a:lnTo>
                  <a:pt x="121831" y="682371"/>
                </a:lnTo>
                <a:lnTo>
                  <a:pt x="173608" y="574370"/>
                </a:lnTo>
                <a:lnTo>
                  <a:pt x="231482" y="476186"/>
                </a:lnTo>
                <a:lnTo>
                  <a:pt x="298488" y="382917"/>
                </a:lnTo>
                <a:lnTo>
                  <a:pt x="368541" y="297002"/>
                </a:lnTo>
                <a:lnTo>
                  <a:pt x="447725" y="223367"/>
                </a:lnTo>
                <a:lnTo>
                  <a:pt x="529958" y="157099"/>
                </a:lnTo>
                <a:lnTo>
                  <a:pt x="618286" y="103098"/>
                </a:lnTo>
                <a:lnTo>
                  <a:pt x="712711" y="58915"/>
                </a:lnTo>
                <a:lnTo>
                  <a:pt x="810171" y="27000"/>
                </a:lnTo>
                <a:lnTo>
                  <a:pt x="910678" y="7365"/>
                </a:lnTo>
                <a:lnTo>
                  <a:pt x="1014234" y="0"/>
                </a:lnTo>
                <a:lnTo>
                  <a:pt x="1117790" y="7365"/>
                </a:lnTo>
                <a:lnTo>
                  <a:pt x="1218311" y="27000"/>
                </a:lnTo>
                <a:lnTo>
                  <a:pt x="1318818" y="58915"/>
                </a:lnTo>
                <a:lnTo>
                  <a:pt x="1410182" y="103098"/>
                </a:lnTo>
                <a:lnTo>
                  <a:pt x="1498511" y="157099"/>
                </a:lnTo>
                <a:lnTo>
                  <a:pt x="1583791" y="223367"/>
                </a:lnTo>
                <a:lnTo>
                  <a:pt x="1662988" y="297002"/>
                </a:lnTo>
                <a:lnTo>
                  <a:pt x="1733041" y="382917"/>
                </a:lnTo>
                <a:lnTo>
                  <a:pt x="1800047" y="476186"/>
                </a:lnTo>
                <a:lnTo>
                  <a:pt x="1857921" y="574370"/>
                </a:lnTo>
                <a:lnTo>
                  <a:pt x="1909699" y="682371"/>
                </a:lnTo>
                <a:lnTo>
                  <a:pt x="1952332" y="797725"/>
                </a:lnTo>
                <a:lnTo>
                  <a:pt x="1985835" y="918006"/>
                </a:lnTo>
                <a:lnTo>
                  <a:pt x="2010206" y="1043190"/>
                </a:lnTo>
                <a:lnTo>
                  <a:pt x="2025434" y="1173276"/>
                </a:lnTo>
                <a:lnTo>
                  <a:pt x="2031530" y="1305826"/>
                </a:lnTo>
                <a:lnTo>
                  <a:pt x="2025434" y="1438363"/>
                </a:lnTo>
                <a:lnTo>
                  <a:pt x="2010206" y="1568462"/>
                </a:lnTo>
                <a:lnTo>
                  <a:pt x="1985835" y="1693646"/>
                </a:lnTo>
                <a:lnTo>
                  <a:pt x="1952332" y="1813915"/>
                </a:lnTo>
                <a:lnTo>
                  <a:pt x="1909699" y="1926818"/>
                </a:lnTo>
                <a:lnTo>
                  <a:pt x="1857921" y="2034819"/>
                </a:lnTo>
                <a:lnTo>
                  <a:pt x="1800047" y="2135454"/>
                </a:lnTo>
                <a:lnTo>
                  <a:pt x="1733041" y="2226271"/>
                </a:lnTo>
                <a:lnTo>
                  <a:pt x="1662988" y="2312187"/>
                </a:lnTo>
                <a:lnTo>
                  <a:pt x="1583791" y="2385822"/>
                </a:lnTo>
                <a:lnTo>
                  <a:pt x="1498511" y="2452090"/>
                </a:lnTo>
                <a:lnTo>
                  <a:pt x="1410182" y="2506091"/>
                </a:lnTo>
                <a:lnTo>
                  <a:pt x="1318818" y="2550274"/>
                </a:lnTo>
                <a:lnTo>
                  <a:pt x="1218311" y="2582189"/>
                </a:lnTo>
                <a:lnTo>
                  <a:pt x="1117790" y="2601823"/>
                </a:lnTo>
                <a:lnTo>
                  <a:pt x="1014234" y="2609189"/>
                </a:lnTo>
                <a:close/>
              </a:path>
            </a:pathLst>
          </a:custGeom>
          <a:solidFill>
            <a:srgbClr val="C8DDC8"/>
          </a:solidFill>
        </p:spPr>
        <p:txBody>
          <a:bodyPr wrap="square" lIns="0" tIns="0" rIns="0" bIns="0" rtlCol="0"/>
          <a:lstStyle/>
          <a:p>
            <a:endParaRPr/>
          </a:p>
        </p:txBody>
      </p:sp>
      <p:sp>
        <p:nvSpPr>
          <p:cNvPr id="14" name="object 14"/>
          <p:cNvSpPr/>
          <p:nvPr/>
        </p:nvSpPr>
        <p:spPr>
          <a:xfrm>
            <a:off x="3822395" y="3160699"/>
            <a:ext cx="1983105" cy="2540635"/>
          </a:xfrm>
          <a:custGeom>
            <a:avLst/>
            <a:gdLst/>
            <a:ahLst/>
            <a:cxnLst/>
            <a:rect l="l" t="t" r="r" b="b"/>
            <a:pathLst>
              <a:path w="1983104" h="2540635">
                <a:moveTo>
                  <a:pt x="989863" y="2540457"/>
                </a:moveTo>
                <a:lnTo>
                  <a:pt x="889355" y="2533091"/>
                </a:lnTo>
                <a:lnTo>
                  <a:pt x="791895" y="2513456"/>
                </a:lnTo>
                <a:lnTo>
                  <a:pt x="697471" y="2484005"/>
                </a:lnTo>
                <a:lnTo>
                  <a:pt x="606107" y="2439822"/>
                </a:lnTo>
                <a:lnTo>
                  <a:pt x="517778" y="2385821"/>
                </a:lnTo>
                <a:lnTo>
                  <a:pt x="438581" y="2324455"/>
                </a:lnTo>
                <a:lnTo>
                  <a:pt x="359397" y="2250820"/>
                </a:lnTo>
                <a:lnTo>
                  <a:pt x="289344" y="2167369"/>
                </a:lnTo>
                <a:lnTo>
                  <a:pt x="225386" y="2079002"/>
                </a:lnTo>
                <a:lnTo>
                  <a:pt x="170561" y="1980818"/>
                </a:lnTo>
                <a:lnTo>
                  <a:pt x="118783" y="1875269"/>
                </a:lnTo>
                <a:lnTo>
                  <a:pt x="79184" y="1764817"/>
                </a:lnTo>
                <a:lnTo>
                  <a:pt x="45681" y="1649450"/>
                </a:lnTo>
                <a:lnTo>
                  <a:pt x="21310" y="1526730"/>
                </a:lnTo>
                <a:lnTo>
                  <a:pt x="6083" y="1401546"/>
                </a:lnTo>
                <a:lnTo>
                  <a:pt x="0" y="1271460"/>
                </a:lnTo>
                <a:lnTo>
                  <a:pt x="6083" y="1141361"/>
                </a:lnTo>
                <a:lnTo>
                  <a:pt x="21310" y="1016177"/>
                </a:lnTo>
                <a:lnTo>
                  <a:pt x="45681" y="893457"/>
                </a:lnTo>
                <a:lnTo>
                  <a:pt x="79184" y="775639"/>
                </a:lnTo>
                <a:lnTo>
                  <a:pt x="118783" y="665187"/>
                </a:lnTo>
                <a:lnTo>
                  <a:pt x="170561" y="559638"/>
                </a:lnTo>
                <a:lnTo>
                  <a:pt x="225386" y="463905"/>
                </a:lnTo>
                <a:lnTo>
                  <a:pt x="289344" y="373087"/>
                </a:lnTo>
                <a:lnTo>
                  <a:pt x="359397" y="289636"/>
                </a:lnTo>
                <a:lnTo>
                  <a:pt x="438581" y="216001"/>
                </a:lnTo>
                <a:lnTo>
                  <a:pt x="517778" y="154635"/>
                </a:lnTo>
                <a:lnTo>
                  <a:pt x="606107" y="100634"/>
                </a:lnTo>
                <a:lnTo>
                  <a:pt x="697471" y="56451"/>
                </a:lnTo>
                <a:lnTo>
                  <a:pt x="791895" y="27000"/>
                </a:lnTo>
                <a:lnTo>
                  <a:pt x="889355" y="7365"/>
                </a:lnTo>
                <a:lnTo>
                  <a:pt x="989863" y="0"/>
                </a:lnTo>
                <a:lnTo>
                  <a:pt x="1090383" y="7365"/>
                </a:lnTo>
                <a:lnTo>
                  <a:pt x="1190891" y="27000"/>
                </a:lnTo>
                <a:lnTo>
                  <a:pt x="1285303" y="56451"/>
                </a:lnTo>
                <a:lnTo>
                  <a:pt x="1376679" y="100634"/>
                </a:lnTo>
                <a:lnTo>
                  <a:pt x="1461960" y="154635"/>
                </a:lnTo>
                <a:lnTo>
                  <a:pt x="1544192" y="216001"/>
                </a:lnTo>
                <a:lnTo>
                  <a:pt x="1620342" y="289636"/>
                </a:lnTo>
                <a:lnTo>
                  <a:pt x="1693443" y="373087"/>
                </a:lnTo>
                <a:lnTo>
                  <a:pt x="1757400" y="463905"/>
                </a:lnTo>
                <a:lnTo>
                  <a:pt x="1812226" y="559638"/>
                </a:lnTo>
                <a:lnTo>
                  <a:pt x="1864004" y="665187"/>
                </a:lnTo>
                <a:lnTo>
                  <a:pt x="1903602" y="775639"/>
                </a:lnTo>
                <a:lnTo>
                  <a:pt x="1937105" y="893457"/>
                </a:lnTo>
                <a:lnTo>
                  <a:pt x="1961464" y="1016177"/>
                </a:lnTo>
                <a:lnTo>
                  <a:pt x="1976691" y="1141361"/>
                </a:lnTo>
                <a:lnTo>
                  <a:pt x="1982787" y="1271460"/>
                </a:lnTo>
                <a:lnTo>
                  <a:pt x="1976691" y="1401546"/>
                </a:lnTo>
                <a:lnTo>
                  <a:pt x="1961464" y="1526730"/>
                </a:lnTo>
                <a:lnTo>
                  <a:pt x="1937105" y="1649450"/>
                </a:lnTo>
                <a:lnTo>
                  <a:pt x="1903602" y="1764817"/>
                </a:lnTo>
                <a:lnTo>
                  <a:pt x="1864004" y="1875269"/>
                </a:lnTo>
                <a:lnTo>
                  <a:pt x="1812226" y="1980818"/>
                </a:lnTo>
                <a:lnTo>
                  <a:pt x="1757400" y="2079002"/>
                </a:lnTo>
                <a:lnTo>
                  <a:pt x="1693443" y="2167369"/>
                </a:lnTo>
                <a:lnTo>
                  <a:pt x="1620342" y="2250820"/>
                </a:lnTo>
                <a:lnTo>
                  <a:pt x="1544192" y="2324455"/>
                </a:lnTo>
                <a:lnTo>
                  <a:pt x="1461960" y="2385821"/>
                </a:lnTo>
                <a:lnTo>
                  <a:pt x="1376679" y="2439822"/>
                </a:lnTo>
                <a:lnTo>
                  <a:pt x="1285303" y="2484005"/>
                </a:lnTo>
                <a:lnTo>
                  <a:pt x="1190891" y="2513456"/>
                </a:lnTo>
                <a:lnTo>
                  <a:pt x="1090383" y="2533091"/>
                </a:lnTo>
                <a:lnTo>
                  <a:pt x="989863" y="2540457"/>
                </a:lnTo>
                <a:close/>
              </a:path>
            </a:pathLst>
          </a:custGeom>
          <a:solidFill>
            <a:srgbClr val="CEE1CE"/>
          </a:solidFill>
        </p:spPr>
        <p:txBody>
          <a:bodyPr wrap="square" lIns="0" tIns="0" rIns="0" bIns="0" rtlCol="0"/>
          <a:lstStyle/>
          <a:p>
            <a:endParaRPr/>
          </a:p>
        </p:txBody>
      </p:sp>
      <p:sp>
        <p:nvSpPr>
          <p:cNvPr id="15" name="object 15"/>
          <p:cNvSpPr/>
          <p:nvPr/>
        </p:nvSpPr>
        <p:spPr>
          <a:xfrm>
            <a:off x="3849801" y="3192614"/>
            <a:ext cx="1928495" cy="2477135"/>
          </a:xfrm>
          <a:custGeom>
            <a:avLst/>
            <a:gdLst/>
            <a:ahLst/>
            <a:cxnLst/>
            <a:rect l="l" t="t" r="r" b="b"/>
            <a:pathLst>
              <a:path w="1928495" h="2477135">
                <a:moveTo>
                  <a:pt x="962456" y="2476639"/>
                </a:moveTo>
                <a:lnTo>
                  <a:pt x="864997" y="2469273"/>
                </a:lnTo>
                <a:lnTo>
                  <a:pt x="767537" y="2452090"/>
                </a:lnTo>
                <a:lnTo>
                  <a:pt x="676160" y="2420175"/>
                </a:lnTo>
                <a:lnTo>
                  <a:pt x="587832" y="2378455"/>
                </a:lnTo>
                <a:lnTo>
                  <a:pt x="502551" y="2326906"/>
                </a:lnTo>
                <a:lnTo>
                  <a:pt x="423367" y="2265540"/>
                </a:lnTo>
                <a:lnTo>
                  <a:pt x="350265" y="2194356"/>
                </a:lnTo>
                <a:lnTo>
                  <a:pt x="280212" y="2113356"/>
                </a:lnTo>
                <a:lnTo>
                  <a:pt x="219290" y="2025002"/>
                </a:lnTo>
                <a:lnTo>
                  <a:pt x="164477" y="1931720"/>
                </a:lnTo>
                <a:lnTo>
                  <a:pt x="115735" y="1828634"/>
                </a:lnTo>
                <a:lnTo>
                  <a:pt x="76149" y="1720634"/>
                </a:lnTo>
                <a:lnTo>
                  <a:pt x="42646" y="1607718"/>
                </a:lnTo>
                <a:lnTo>
                  <a:pt x="18275" y="1487449"/>
                </a:lnTo>
                <a:lnTo>
                  <a:pt x="6095" y="1364729"/>
                </a:lnTo>
                <a:lnTo>
                  <a:pt x="0" y="1239545"/>
                </a:lnTo>
                <a:lnTo>
                  <a:pt x="6095" y="1111910"/>
                </a:lnTo>
                <a:lnTo>
                  <a:pt x="18275" y="989177"/>
                </a:lnTo>
                <a:lnTo>
                  <a:pt x="42646" y="871359"/>
                </a:lnTo>
                <a:lnTo>
                  <a:pt x="76149" y="755992"/>
                </a:lnTo>
                <a:lnTo>
                  <a:pt x="115735" y="647992"/>
                </a:lnTo>
                <a:lnTo>
                  <a:pt x="164477" y="547357"/>
                </a:lnTo>
                <a:lnTo>
                  <a:pt x="219290" y="451637"/>
                </a:lnTo>
                <a:lnTo>
                  <a:pt x="280212" y="363270"/>
                </a:lnTo>
                <a:lnTo>
                  <a:pt x="350265" y="282270"/>
                </a:lnTo>
                <a:lnTo>
                  <a:pt x="423367" y="211086"/>
                </a:lnTo>
                <a:lnTo>
                  <a:pt x="502551" y="149720"/>
                </a:lnTo>
                <a:lnTo>
                  <a:pt x="587832" y="98171"/>
                </a:lnTo>
                <a:lnTo>
                  <a:pt x="676160" y="56451"/>
                </a:lnTo>
                <a:lnTo>
                  <a:pt x="767537" y="24536"/>
                </a:lnTo>
                <a:lnTo>
                  <a:pt x="864997" y="7353"/>
                </a:lnTo>
                <a:lnTo>
                  <a:pt x="962456" y="0"/>
                </a:lnTo>
                <a:lnTo>
                  <a:pt x="1059929" y="7353"/>
                </a:lnTo>
                <a:lnTo>
                  <a:pt x="1157389" y="24536"/>
                </a:lnTo>
                <a:lnTo>
                  <a:pt x="1248765" y="56451"/>
                </a:lnTo>
                <a:lnTo>
                  <a:pt x="1337094" y="98171"/>
                </a:lnTo>
                <a:lnTo>
                  <a:pt x="1422374" y="149720"/>
                </a:lnTo>
                <a:lnTo>
                  <a:pt x="1501559" y="211086"/>
                </a:lnTo>
                <a:lnTo>
                  <a:pt x="1577708" y="282270"/>
                </a:lnTo>
                <a:lnTo>
                  <a:pt x="1644713" y="363270"/>
                </a:lnTo>
                <a:lnTo>
                  <a:pt x="1708670" y="451637"/>
                </a:lnTo>
                <a:lnTo>
                  <a:pt x="1763496" y="547357"/>
                </a:lnTo>
                <a:lnTo>
                  <a:pt x="1812226" y="647992"/>
                </a:lnTo>
                <a:lnTo>
                  <a:pt x="1851825" y="755992"/>
                </a:lnTo>
                <a:lnTo>
                  <a:pt x="1885327" y="871359"/>
                </a:lnTo>
                <a:lnTo>
                  <a:pt x="1909699" y="989177"/>
                </a:lnTo>
                <a:lnTo>
                  <a:pt x="1921878" y="1111910"/>
                </a:lnTo>
                <a:lnTo>
                  <a:pt x="1927974" y="1239545"/>
                </a:lnTo>
                <a:lnTo>
                  <a:pt x="1921878" y="1364729"/>
                </a:lnTo>
                <a:lnTo>
                  <a:pt x="1909699" y="1487449"/>
                </a:lnTo>
                <a:lnTo>
                  <a:pt x="1885327" y="1607718"/>
                </a:lnTo>
                <a:lnTo>
                  <a:pt x="1851825" y="1720634"/>
                </a:lnTo>
                <a:lnTo>
                  <a:pt x="1812226" y="1828634"/>
                </a:lnTo>
                <a:lnTo>
                  <a:pt x="1763496" y="1931720"/>
                </a:lnTo>
                <a:lnTo>
                  <a:pt x="1708670" y="2025002"/>
                </a:lnTo>
                <a:lnTo>
                  <a:pt x="1644713" y="2113356"/>
                </a:lnTo>
                <a:lnTo>
                  <a:pt x="1577708" y="2194356"/>
                </a:lnTo>
                <a:lnTo>
                  <a:pt x="1501559" y="2265540"/>
                </a:lnTo>
                <a:lnTo>
                  <a:pt x="1422374" y="2326906"/>
                </a:lnTo>
                <a:lnTo>
                  <a:pt x="1337094" y="2378455"/>
                </a:lnTo>
                <a:lnTo>
                  <a:pt x="1248765" y="2420175"/>
                </a:lnTo>
                <a:lnTo>
                  <a:pt x="1157389" y="2452090"/>
                </a:lnTo>
                <a:lnTo>
                  <a:pt x="1059929" y="2469273"/>
                </a:lnTo>
                <a:lnTo>
                  <a:pt x="962456" y="2476639"/>
                </a:lnTo>
                <a:close/>
              </a:path>
            </a:pathLst>
          </a:custGeom>
          <a:solidFill>
            <a:srgbClr val="D2E4D2"/>
          </a:solidFill>
        </p:spPr>
        <p:txBody>
          <a:bodyPr wrap="square" lIns="0" tIns="0" rIns="0" bIns="0" rtlCol="0"/>
          <a:lstStyle/>
          <a:p>
            <a:endParaRPr/>
          </a:p>
        </p:txBody>
      </p:sp>
      <p:sp>
        <p:nvSpPr>
          <p:cNvPr id="16" name="object 16"/>
          <p:cNvSpPr/>
          <p:nvPr/>
        </p:nvSpPr>
        <p:spPr>
          <a:xfrm>
            <a:off x="3874173" y="3226968"/>
            <a:ext cx="1879600" cy="2407920"/>
          </a:xfrm>
          <a:custGeom>
            <a:avLst/>
            <a:gdLst/>
            <a:ahLst/>
            <a:cxnLst/>
            <a:rect l="l" t="t" r="r" b="b"/>
            <a:pathLst>
              <a:path w="1879600" h="2407920">
                <a:moveTo>
                  <a:pt x="938085" y="2407920"/>
                </a:moveTo>
                <a:lnTo>
                  <a:pt x="843673" y="2400554"/>
                </a:lnTo>
                <a:lnTo>
                  <a:pt x="749249" y="2383370"/>
                </a:lnTo>
                <a:lnTo>
                  <a:pt x="657885" y="2353919"/>
                </a:lnTo>
                <a:lnTo>
                  <a:pt x="572604" y="2314638"/>
                </a:lnTo>
                <a:lnTo>
                  <a:pt x="490359" y="2263101"/>
                </a:lnTo>
                <a:lnTo>
                  <a:pt x="414223" y="2201735"/>
                </a:lnTo>
                <a:lnTo>
                  <a:pt x="341122" y="2133003"/>
                </a:lnTo>
                <a:lnTo>
                  <a:pt x="274116" y="2056917"/>
                </a:lnTo>
                <a:lnTo>
                  <a:pt x="213194" y="1971001"/>
                </a:lnTo>
                <a:lnTo>
                  <a:pt x="161416" y="1877733"/>
                </a:lnTo>
                <a:lnTo>
                  <a:pt x="112687" y="1779549"/>
                </a:lnTo>
                <a:lnTo>
                  <a:pt x="73101" y="1674012"/>
                </a:lnTo>
                <a:lnTo>
                  <a:pt x="42633" y="1563547"/>
                </a:lnTo>
                <a:lnTo>
                  <a:pt x="18275" y="1448193"/>
                </a:lnTo>
                <a:lnTo>
                  <a:pt x="6083" y="1327912"/>
                </a:lnTo>
                <a:lnTo>
                  <a:pt x="0" y="1205191"/>
                </a:lnTo>
                <a:lnTo>
                  <a:pt x="6083" y="1082459"/>
                </a:lnTo>
                <a:lnTo>
                  <a:pt x="18275" y="962190"/>
                </a:lnTo>
                <a:lnTo>
                  <a:pt x="42633" y="846823"/>
                </a:lnTo>
                <a:lnTo>
                  <a:pt x="73101" y="736371"/>
                </a:lnTo>
                <a:lnTo>
                  <a:pt x="112687" y="630821"/>
                </a:lnTo>
                <a:lnTo>
                  <a:pt x="161416" y="532638"/>
                </a:lnTo>
                <a:lnTo>
                  <a:pt x="213194" y="439369"/>
                </a:lnTo>
                <a:lnTo>
                  <a:pt x="274116" y="353453"/>
                </a:lnTo>
                <a:lnTo>
                  <a:pt x="341122" y="274916"/>
                </a:lnTo>
                <a:lnTo>
                  <a:pt x="414223" y="206184"/>
                </a:lnTo>
                <a:lnTo>
                  <a:pt x="490359" y="144818"/>
                </a:lnTo>
                <a:lnTo>
                  <a:pt x="572604" y="95732"/>
                </a:lnTo>
                <a:lnTo>
                  <a:pt x="657885" y="54000"/>
                </a:lnTo>
                <a:lnTo>
                  <a:pt x="749249" y="24549"/>
                </a:lnTo>
                <a:lnTo>
                  <a:pt x="843673" y="7366"/>
                </a:lnTo>
                <a:lnTo>
                  <a:pt x="938085" y="0"/>
                </a:lnTo>
                <a:lnTo>
                  <a:pt x="1035558" y="7366"/>
                </a:lnTo>
                <a:lnTo>
                  <a:pt x="1126921" y="24549"/>
                </a:lnTo>
                <a:lnTo>
                  <a:pt x="1218298" y="54000"/>
                </a:lnTo>
                <a:lnTo>
                  <a:pt x="1303578" y="95732"/>
                </a:lnTo>
                <a:lnTo>
                  <a:pt x="1385811" y="144818"/>
                </a:lnTo>
                <a:lnTo>
                  <a:pt x="1465008" y="206184"/>
                </a:lnTo>
                <a:lnTo>
                  <a:pt x="1538109" y="274916"/>
                </a:lnTo>
                <a:lnTo>
                  <a:pt x="1605114" y="353453"/>
                </a:lnTo>
                <a:lnTo>
                  <a:pt x="1666024" y="439369"/>
                </a:lnTo>
                <a:lnTo>
                  <a:pt x="1717802" y="532638"/>
                </a:lnTo>
                <a:lnTo>
                  <a:pt x="1766531" y="630821"/>
                </a:lnTo>
                <a:lnTo>
                  <a:pt x="1806130" y="736371"/>
                </a:lnTo>
                <a:lnTo>
                  <a:pt x="1836585" y="846823"/>
                </a:lnTo>
                <a:lnTo>
                  <a:pt x="1860956" y="962190"/>
                </a:lnTo>
                <a:lnTo>
                  <a:pt x="1873135" y="1082459"/>
                </a:lnTo>
                <a:lnTo>
                  <a:pt x="1879231" y="1205191"/>
                </a:lnTo>
                <a:lnTo>
                  <a:pt x="1873135" y="1327912"/>
                </a:lnTo>
                <a:lnTo>
                  <a:pt x="1860956" y="1448193"/>
                </a:lnTo>
                <a:lnTo>
                  <a:pt x="1836585" y="1563547"/>
                </a:lnTo>
                <a:lnTo>
                  <a:pt x="1806130" y="1674012"/>
                </a:lnTo>
                <a:lnTo>
                  <a:pt x="1766531" y="1779549"/>
                </a:lnTo>
                <a:lnTo>
                  <a:pt x="1717802" y="1877733"/>
                </a:lnTo>
                <a:lnTo>
                  <a:pt x="1666024" y="1971001"/>
                </a:lnTo>
                <a:lnTo>
                  <a:pt x="1605114" y="2056917"/>
                </a:lnTo>
                <a:lnTo>
                  <a:pt x="1538109" y="2133003"/>
                </a:lnTo>
                <a:lnTo>
                  <a:pt x="1465008" y="2201735"/>
                </a:lnTo>
                <a:lnTo>
                  <a:pt x="1385811" y="2263101"/>
                </a:lnTo>
                <a:lnTo>
                  <a:pt x="1303578" y="2314638"/>
                </a:lnTo>
                <a:lnTo>
                  <a:pt x="1218298" y="2353919"/>
                </a:lnTo>
                <a:lnTo>
                  <a:pt x="1126921" y="2383370"/>
                </a:lnTo>
                <a:lnTo>
                  <a:pt x="1035558" y="2400554"/>
                </a:lnTo>
                <a:lnTo>
                  <a:pt x="938085" y="2407920"/>
                </a:lnTo>
                <a:close/>
              </a:path>
            </a:pathLst>
          </a:custGeom>
          <a:solidFill>
            <a:srgbClr val="D7E8D7"/>
          </a:solidFill>
        </p:spPr>
        <p:txBody>
          <a:bodyPr wrap="square" lIns="0" tIns="0" rIns="0" bIns="0" rtlCol="0"/>
          <a:lstStyle/>
          <a:p>
            <a:endParaRPr/>
          </a:p>
        </p:txBody>
      </p:sp>
      <p:sp>
        <p:nvSpPr>
          <p:cNvPr id="17" name="object 17"/>
          <p:cNvSpPr/>
          <p:nvPr/>
        </p:nvSpPr>
        <p:spPr>
          <a:xfrm>
            <a:off x="3901579" y="3258883"/>
            <a:ext cx="1824989" cy="2344420"/>
          </a:xfrm>
          <a:custGeom>
            <a:avLst/>
            <a:gdLst/>
            <a:ahLst/>
            <a:cxnLst/>
            <a:rect l="l" t="t" r="r" b="b"/>
            <a:pathLst>
              <a:path w="1824989" h="2344420">
                <a:moveTo>
                  <a:pt x="910678" y="2344089"/>
                </a:moveTo>
                <a:lnTo>
                  <a:pt x="816267" y="2339187"/>
                </a:lnTo>
                <a:lnTo>
                  <a:pt x="727938" y="2319540"/>
                </a:lnTo>
                <a:lnTo>
                  <a:pt x="639610" y="2292540"/>
                </a:lnTo>
                <a:lnTo>
                  <a:pt x="557377" y="2250820"/>
                </a:lnTo>
                <a:lnTo>
                  <a:pt x="478180" y="2201722"/>
                </a:lnTo>
                <a:lnTo>
                  <a:pt x="402043" y="2142820"/>
                </a:lnTo>
                <a:lnTo>
                  <a:pt x="331990" y="2076551"/>
                </a:lnTo>
                <a:lnTo>
                  <a:pt x="268033" y="2000453"/>
                </a:lnTo>
                <a:lnTo>
                  <a:pt x="207111" y="1917001"/>
                </a:lnTo>
                <a:lnTo>
                  <a:pt x="155333" y="1828634"/>
                </a:lnTo>
                <a:lnTo>
                  <a:pt x="109651" y="1730451"/>
                </a:lnTo>
                <a:lnTo>
                  <a:pt x="73101" y="1627365"/>
                </a:lnTo>
                <a:lnTo>
                  <a:pt x="39598" y="1521815"/>
                </a:lnTo>
                <a:lnTo>
                  <a:pt x="18275" y="1408912"/>
                </a:lnTo>
                <a:lnTo>
                  <a:pt x="6095" y="1293545"/>
                </a:lnTo>
                <a:lnTo>
                  <a:pt x="0" y="1173276"/>
                </a:lnTo>
                <a:lnTo>
                  <a:pt x="6095" y="1052995"/>
                </a:lnTo>
                <a:lnTo>
                  <a:pt x="18275" y="937640"/>
                </a:lnTo>
                <a:lnTo>
                  <a:pt x="39598" y="824725"/>
                </a:lnTo>
                <a:lnTo>
                  <a:pt x="73101" y="716724"/>
                </a:lnTo>
                <a:lnTo>
                  <a:pt x="109651" y="613638"/>
                </a:lnTo>
                <a:lnTo>
                  <a:pt x="155333" y="517905"/>
                </a:lnTo>
                <a:lnTo>
                  <a:pt x="207111" y="427088"/>
                </a:lnTo>
                <a:lnTo>
                  <a:pt x="268033" y="343636"/>
                </a:lnTo>
                <a:lnTo>
                  <a:pt x="331990" y="267538"/>
                </a:lnTo>
                <a:lnTo>
                  <a:pt x="402043" y="201269"/>
                </a:lnTo>
                <a:lnTo>
                  <a:pt x="478180" y="142366"/>
                </a:lnTo>
                <a:lnTo>
                  <a:pt x="557377" y="93268"/>
                </a:lnTo>
                <a:lnTo>
                  <a:pt x="639610" y="51549"/>
                </a:lnTo>
                <a:lnTo>
                  <a:pt x="727938" y="24549"/>
                </a:lnTo>
                <a:lnTo>
                  <a:pt x="816267" y="4902"/>
                </a:lnTo>
                <a:lnTo>
                  <a:pt x="910678" y="0"/>
                </a:lnTo>
                <a:lnTo>
                  <a:pt x="1005103" y="4902"/>
                </a:lnTo>
                <a:lnTo>
                  <a:pt x="1096479" y="24549"/>
                </a:lnTo>
                <a:lnTo>
                  <a:pt x="1181760" y="51549"/>
                </a:lnTo>
                <a:lnTo>
                  <a:pt x="1267040" y="93268"/>
                </a:lnTo>
                <a:lnTo>
                  <a:pt x="1346225" y="142366"/>
                </a:lnTo>
                <a:lnTo>
                  <a:pt x="1422374" y="201269"/>
                </a:lnTo>
                <a:lnTo>
                  <a:pt x="1492427" y="267538"/>
                </a:lnTo>
                <a:lnTo>
                  <a:pt x="1556385" y="343636"/>
                </a:lnTo>
                <a:lnTo>
                  <a:pt x="1617294" y="427088"/>
                </a:lnTo>
                <a:lnTo>
                  <a:pt x="1669084" y="517905"/>
                </a:lnTo>
                <a:lnTo>
                  <a:pt x="1714766" y="613638"/>
                </a:lnTo>
                <a:lnTo>
                  <a:pt x="1751317" y="716724"/>
                </a:lnTo>
                <a:lnTo>
                  <a:pt x="1784819" y="824725"/>
                </a:lnTo>
                <a:lnTo>
                  <a:pt x="1806143" y="937640"/>
                </a:lnTo>
                <a:lnTo>
                  <a:pt x="1818322" y="1052995"/>
                </a:lnTo>
                <a:lnTo>
                  <a:pt x="1824418" y="1173276"/>
                </a:lnTo>
                <a:lnTo>
                  <a:pt x="1818322" y="1293545"/>
                </a:lnTo>
                <a:lnTo>
                  <a:pt x="1806143" y="1408912"/>
                </a:lnTo>
                <a:lnTo>
                  <a:pt x="1784819" y="1521815"/>
                </a:lnTo>
                <a:lnTo>
                  <a:pt x="1751317" y="1627365"/>
                </a:lnTo>
                <a:lnTo>
                  <a:pt x="1714766" y="1730451"/>
                </a:lnTo>
                <a:lnTo>
                  <a:pt x="1669084" y="1828634"/>
                </a:lnTo>
                <a:lnTo>
                  <a:pt x="1617294" y="1917001"/>
                </a:lnTo>
                <a:lnTo>
                  <a:pt x="1556385" y="2000453"/>
                </a:lnTo>
                <a:lnTo>
                  <a:pt x="1492427" y="2076551"/>
                </a:lnTo>
                <a:lnTo>
                  <a:pt x="1422374" y="2142820"/>
                </a:lnTo>
                <a:lnTo>
                  <a:pt x="1346225" y="2201722"/>
                </a:lnTo>
                <a:lnTo>
                  <a:pt x="1267040" y="2250820"/>
                </a:lnTo>
                <a:lnTo>
                  <a:pt x="1181760" y="2292540"/>
                </a:lnTo>
                <a:lnTo>
                  <a:pt x="1096479" y="2319540"/>
                </a:lnTo>
                <a:lnTo>
                  <a:pt x="1005103" y="2339187"/>
                </a:lnTo>
                <a:lnTo>
                  <a:pt x="910678" y="2344089"/>
                </a:lnTo>
                <a:close/>
              </a:path>
            </a:pathLst>
          </a:custGeom>
          <a:solidFill>
            <a:srgbClr val="DDEADD"/>
          </a:solidFill>
        </p:spPr>
        <p:txBody>
          <a:bodyPr wrap="square" lIns="0" tIns="0" rIns="0" bIns="0" rtlCol="0"/>
          <a:lstStyle/>
          <a:p>
            <a:endParaRPr/>
          </a:p>
        </p:txBody>
      </p:sp>
      <p:sp>
        <p:nvSpPr>
          <p:cNvPr id="18" name="object 18"/>
          <p:cNvSpPr/>
          <p:nvPr/>
        </p:nvSpPr>
        <p:spPr>
          <a:xfrm>
            <a:off x="3925951" y="3293249"/>
            <a:ext cx="1776095" cy="2275840"/>
          </a:xfrm>
          <a:custGeom>
            <a:avLst/>
            <a:gdLst/>
            <a:ahLst/>
            <a:cxnLst/>
            <a:rect l="l" t="t" r="r" b="b"/>
            <a:pathLst>
              <a:path w="1776095" h="2275840">
                <a:moveTo>
                  <a:pt x="886307" y="2275357"/>
                </a:moveTo>
                <a:lnTo>
                  <a:pt x="794943" y="2270455"/>
                </a:lnTo>
                <a:lnTo>
                  <a:pt x="706615" y="2253272"/>
                </a:lnTo>
                <a:lnTo>
                  <a:pt x="621334" y="2223820"/>
                </a:lnTo>
                <a:lnTo>
                  <a:pt x="542137" y="2187003"/>
                </a:lnTo>
                <a:lnTo>
                  <a:pt x="462953" y="2137905"/>
                </a:lnTo>
                <a:lnTo>
                  <a:pt x="389851" y="2081453"/>
                </a:lnTo>
                <a:lnTo>
                  <a:pt x="322846" y="2015185"/>
                </a:lnTo>
                <a:lnTo>
                  <a:pt x="258889" y="1941537"/>
                </a:lnTo>
                <a:lnTo>
                  <a:pt x="201015" y="1863001"/>
                </a:lnTo>
                <a:lnTo>
                  <a:pt x="152285" y="1774634"/>
                </a:lnTo>
                <a:lnTo>
                  <a:pt x="106603" y="1681365"/>
                </a:lnTo>
                <a:lnTo>
                  <a:pt x="70053" y="1580730"/>
                </a:lnTo>
                <a:lnTo>
                  <a:pt x="39585" y="1477632"/>
                </a:lnTo>
                <a:lnTo>
                  <a:pt x="18275" y="1367180"/>
                </a:lnTo>
                <a:lnTo>
                  <a:pt x="3048" y="1254264"/>
                </a:lnTo>
                <a:lnTo>
                  <a:pt x="0" y="1138910"/>
                </a:lnTo>
                <a:lnTo>
                  <a:pt x="3048" y="1021092"/>
                </a:lnTo>
                <a:lnTo>
                  <a:pt x="18275" y="908177"/>
                </a:lnTo>
                <a:lnTo>
                  <a:pt x="39585" y="800176"/>
                </a:lnTo>
                <a:lnTo>
                  <a:pt x="70053" y="694639"/>
                </a:lnTo>
                <a:lnTo>
                  <a:pt x="106603" y="596455"/>
                </a:lnTo>
                <a:lnTo>
                  <a:pt x="152285" y="500722"/>
                </a:lnTo>
                <a:lnTo>
                  <a:pt x="201015" y="414820"/>
                </a:lnTo>
                <a:lnTo>
                  <a:pt x="258889" y="333819"/>
                </a:lnTo>
                <a:lnTo>
                  <a:pt x="322846" y="260172"/>
                </a:lnTo>
                <a:lnTo>
                  <a:pt x="389851" y="193903"/>
                </a:lnTo>
                <a:lnTo>
                  <a:pt x="462953" y="137452"/>
                </a:lnTo>
                <a:lnTo>
                  <a:pt x="542137" y="88353"/>
                </a:lnTo>
                <a:lnTo>
                  <a:pt x="621334" y="51536"/>
                </a:lnTo>
                <a:lnTo>
                  <a:pt x="706615" y="22085"/>
                </a:lnTo>
                <a:lnTo>
                  <a:pt x="794943" y="4902"/>
                </a:lnTo>
                <a:lnTo>
                  <a:pt x="886307" y="0"/>
                </a:lnTo>
                <a:lnTo>
                  <a:pt x="977684" y="4902"/>
                </a:lnTo>
                <a:lnTo>
                  <a:pt x="1066012" y="22085"/>
                </a:lnTo>
                <a:lnTo>
                  <a:pt x="1151293" y="51536"/>
                </a:lnTo>
                <a:lnTo>
                  <a:pt x="1233525" y="88353"/>
                </a:lnTo>
                <a:lnTo>
                  <a:pt x="1309674" y="137452"/>
                </a:lnTo>
                <a:lnTo>
                  <a:pt x="1382776" y="193903"/>
                </a:lnTo>
                <a:lnTo>
                  <a:pt x="1452829" y="260172"/>
                </a:lnTo>
                <a:lnTo>
                  <a:pt x="1513738" y="333819"/>
                </a:lnTo>
                <a:lnTo>
                  <a:pt x="1571612" y="414820"/>
                </a:lnTo>
                <a:lnTo>
                  <a:pt x="1623390" y="500722"/>
                </a:lnTo>
                <a:lnTo>
                  <a:pt x="1669072" y="596455"/>
                </a:lnTo>
                <a:lnTo>
                  <a:pt x="1705622" y="694639"/>
                </a:lnTo>
                <a:lnTo>
                  <a:pt x="1736077" y="800176"/>
                </a:lnTo>
                <a:lnTo>
                  <a:pt x="1757400" y="908177"/>
                </a:lnTo>
                <a:lnTo>
                  <a:pt x="1769579" y="1021092"/>
                </a:lnTo>
                <a:lnTo>
                  <a:pt x="1775675" y="1138910"/>
                </a:lnTo>
                <a:lnTo>
                  <a:pt x="1769579" y="1254264"/>
                </a:lnTo>
                <a:lnTo>
                  <a:pt x="1757400" y="1367180"/>
                </a:lnTo>
                <a:lnTo>
                  <a:pt x="1736077" y="1477632"/>
                </a:lnTo>
                <a:lnTo>
                  <a:pt x="1705622" y="1580730"/>
                </a:lnTo>
                <a:lnTo>
                  <a:pt x="1669072" y="1681365"/>
                </a:lnTo>
                <a:lnTo>
                  <a:pt x="1623390" y="1774634"/>
                </a:lnTo>
                <a:lnTo>
                  <a:pt x="1571612" y="1863001"/>
                </a:lnTo>
                <a:lnTo>
                  <a:pt x="1513738" y="1941537"/>
                </a:lnTo>
                <a:lnTo>
                  <a:pt x="1452829" y="2015185"/>
                </a:lnTo>
                <a:lnTo>
                  <a:pt x="1382776" y="2081453"/>
                </a:lnTo>
                <a:lnTo>
                  <a:pt x="1309674" y="2137905"/>
                </a:lnTo>
                <a:lnTo>
                  <a:pt x="1233525" y="2187003"/>
                </a:lnTo>
                <a:lnTo>
                  <a:pt x="1151293" y="2223820"/>
                </a:lnTo>
                <a:lnTo>
                  <a:pt x="1066012" y="2253272"/>
                </a:lnTo>
                <a:lnTo>
                  <a:pt x="977684" y="2270455"/>
                </a:lnTo>
                <a:lnTo>
                  <a:pt x="886307" y="2275357"/>
                </a:lnTo>
                <a:close/>
              </a:path>
            </a:pathLst>
          </a:custGeom>
          <a:solidFill>
            <a:srgbClr val="E1ECE1"/>
          </a:solidFill>
        </p:spPr>
        <p:txBody>
          <a:bodyPr wrap="square" lIns="0" tIns="0" rIns="0" bIns="0" rtlCol="0"/>
          <a:lstStyle/>
          <a:p>
            <a:endParaRPr/>
          </a:p>
        </p:txBody>
      </p:sp>
      <p:sp>
        <p:nvSpPr>
          <p:cNvPr id="19" name="object 19"/>
          <p:cNvSpPr/>
          <p:nvPr/>
        </p:nvSpPr>
        <p:spPr>
          <a:xfrm>
            <a:off x="3950309" y="3325152"/>
            <a:ext cx="1724025" cy="2211705"/>
          </a:xfrm>
          <a:custGeom>
            <a:avLst/>
            <a:gdLst/>
            <a:ahLst/>
            <a:cxnLst/>
            <a:rect l="l" t="t" r="r" b="b"/>
            <a:pathLst>
              <a:path w="1724025" h="2211704">
                <a:moveTo>
                  <a:pt x="861949" y="2211552"/>
                </a:moveTo>
                <a:lnTo>
                  <a:pt x="773633" y="2206637"/>
                </a:lnTo>
                <a:lnTo>
                  <a:pt x="688339" y="2189454"/>
                </a:lnTo>
                <a:lnTo>
                  <a:pt x="606107" y="2162454"/>
                </a:lnTo>
                <a:lnTo>
                  <a:pt x="526923" y="2125637"/>
                </a:lnTo>
                <a:lnTo>
                  <a:pt x="450773" y="2079002"/>
                </a:lnTo>
                <a:lnTo>
                  <a:pt x="380720" y="2022551"/>
                </a:lnTo>
                <a:lnTo>
                  <a:pt x="313715" y="1958733"/>
                </a:lnTo>
                <a:lnTo>
                  <a:pt x="252806" y="1887550"/>
                </a:lnTo>
                <a:lnTo>
                  <a:pt x="197980" y="1809000"/>
                </a:lnTo>
                <a:lnTo>
                  <a:pt x="146202" y="1723097"/>
                </a:lnTo>
                <a:lnTo>
                  <a:pt x="103555" y="1632280"/>
                </a:lnTo>
                <a:lnTo>
                  <a:pt x="67005" y="1536547"/>
                </a:lnTo>
                <a:lnTo>
                  <a:pt x="39598" y="1435912"/>
                </a:lnTo>
                <a:lnTo>
                  <a:pt x="18275" y="1330363"/>
                </a:lnTo>
                <a:lnTo>
                  <a:pt x="3048" y="1219911"/>
                </a:lnTo>
                <a:lnTo>
                  <a:pt x="0" y="1107008"/>
                </a:lnTo>
                <a:lnTo>
                  <a:pt x="3048" y="994092"/>
                </a:lnTo>
                <a:lnTo>
                  <a:pt x="18275" y="883640"/>
                </a:lnTo>
                <a:lnTo>
                  <a:pt x="39598" y="778090"/>
                </a:lnTo>
                <a:lnTo>
                  <a:pt x="67005" y="675005"/>
                </a:lnTo>
                <a:lnTo>
                  <a:pt x="103555" y="579272"/>
                </a:lnTo>
                <a:lnTo>
                  <a:pt x="146202" y="488454"/>
                </a:lnTo>
                <a:lnTo>
                  <a:pt x="197980" y="402551"/>
                </a:lnTo>
                <a:lnTo>
                  <a:pt x="252806" y="324002"/>
                </a:lnTo>
                <a:lnTo>
                  <a:pt x="313715" y="252818"/>
                </a:lnTo>
                <a:lnTo>
                  <a:pt x="380720" y="189001"/>
                </a:lnTo>
                <a:lnTo>
                  <a:pt x="450773" y="132549"/>
                </a:lnTo>
                <a:lnTo>
                  <a:pt x="526923" y="85915"/>
                </a:lnTo>
                <a:lnTo>
                  <a:pt x="606107" y="49098"/>
                </a:lnTo>
                <a:lnTo>
                  <a:pt x="688339" y="22098"/>
                </a:lnTo>
                <a:lnTo>
                  <a:pt x="773633" y="4914"/>
                </a:lnTo>
                <a:lnTo>
                  <a:pt x="861949" y="0"/>
                </a:lnTo>
                <a:lnTo>
                  <a:pt x="950277" y="4914"/>
                </a:lnTo>
                <a:lnTo>
                  <a:pt x="1035558" y="22098"/>
                </a:lnTo>
                <a:lnTo>
                  <a:pt x="1117803" y="49098"/>
                </a:lnTo>
                <a:lnTo>
                  <a:pt x="1196987" y="85915"/>
                </a:lnTo>
                <a:lnTo>
                  <a:pt x="1273136" y="132549"/>
                </a:lnTo>
                <a:lnTo>
                  <a:pt x="1346225" y="189001"/>
                </a:lnTo>
                <a:lnTo>
                  <a:pt x="1410195" y="252818"/>
                </a:lnTo>
                <a:lnTo>
                  <a:pt x="1471104" y="324002"/>
                </a:lnTo>
                <a:lnTo>
                  <a:pt x="1528978" y="402551"/>
                </a:lnTo>
                <a:lnTo>
                  <a:pt x="1577708" y="488454"/>
                </a:lnTo>
                <a:lnTo>
                  <a:pt x="1620354" y="579272"/>
                </a:lnTo>
                <a:lnTo>
                  <a:pt x="1656892" y="675005"/>
                </a:lnTo>
                <a:lnTo>
                  <a:pt x="1684312" y="778090"/>
                </a:lnTo>
                <a:lnTo>
                  <a:pt x="1705635" y="883640"/>
                </a:lnTo>
                <a:lnTo>
                  <a:pt x="1720862" y="994092"/>
                </a:lnTo>
                <a:lnTo>
                  <a:pt x="1723910" y="1107008"/>
                </a:lnTo>
                <a:lnTo>
                  <a:pt x="1720862" y="1219911"/>
                </a:lnTo>
                <a:lnTo>
                  <a:pt x="1705635" y="1330363"/>
                </a:lnTo>
                <a:lnTo>
                  <a:pt x="1684312" y="1435912"/>
                </a:lnTo>
                <a:lnTo>
                  <a:pt x="1656892" y="1536547"/>
                </a:lnTo>
                <a:lnTo>
                  <a:pt x="1620354" y="1632280"/>
                </a:lnTo>
                <a:lnTo>
                  <a:pt x="1577708" y="1723097"/>
                </a:lnTo>
                <a:lnTo>
                  <a:pt x="1528978" y="1809000"/>
                </a:lnTo>
                <a:lnTo>
                  <a:pt x="1471104" y="1887550"/>
                </a:lnTo>
                <a:lnTo>
                  <a:pt x="1410195" y="1958733"/>
                </a:lnTo>
                <a:lnTo>
                  <a:pt x="1346225" y="2022551"/>
                </a:lnTo>
                <a:lnTo>
                  <a:pt x="1273136" y="2079002"/>
                </a:lnTo>
                <a:lnTo>
                  <a:pt x="1196987" y="2125637"/>
                </a:lnTo>
                <a:lnTo>
                  <a:pt x="1117803" y="2162454"/>
                </a:lnTo>
                <a:lnTo>
                  <a:pt x="1035558" y="2189454"/>
                </a:lnTo>
                <a:lnTo>
                  <a:pt x="950277" y="2206637"/>
                </a:lnTo>
                <a:lnTo>
                  <a:pt x="861949" y="2211552"/>
                </a:lnTo>
                <a:close/>
              </a:path>
            </a:pathLst>
          </a:custGeom>
          <a:solidFill>
            <a:srgbClr val="E4EEE4"/>
          </a:solidFill>
        </p:spPr>
        <p:txBody>
          <a:bodyPr wrap="square" lIns="0" tIns="0" rIns="0" bIns="0" rtlCol="0"/>
          <a:lstStyle/>
          <a:p>
            <a:endParaRPr/>
          </a:p>
        </p:txBody>
      </p:sp>
      <p:sp>
        <p:nvSpPr>
          <p:cNvPr id="20" name="object 20"/>
          <p:cNvSpPr/>
          <p:nvPr/>
        </p:nvSpPr>
        <p:spPr>
          <a:xfrm>
            <a:off x="3977728" y="3359518"/>
            <a:ext cx="1672589" cy="2143125"/>
          </a:xfrm>
          <a:custGeom>
            <a:avLst/>
            <a:gdLst/>
            <a:ahLst/>
            <a:cxnLst/>
            <a:rect l="l" t="t" r="r" b="b"/>
            <a:pathLst>
              <a:path w="1672589" h="2143125">
                <a:moveTo>
                  <a:pt x="834529" y="2142820"/>
                </a:moveTo>
                <a:lnTo>
                  <a:pt x="749249" y="2137905"/>
                </a:lnTo>
                <a:lnTo>
                  <a:pt x="667016" y="2120734"/>
                </a:lnTo>
                <a:lnTo>
                  <a:pt x="587832" y="2093734"/>
                </a:lnTo>
                <a:lnTo>
                  <a:pt x="508635" y="2059368"/>
                </a:lnTo>
                <a:lnTo>
                  <a:pt x="438581" y="2012734"/>
                </a:lnTo>
                <a:lnTo>
                  <a:pt x="368528" y="1961184"/>
                </a:lnTo>
                <a:lnTo>
                  <a:pt x="304571" y="1899818"/>
                </a:lnTo>
                <a:lnTo>
                  <a:pt x="243662" y="1828634"/>
                </a:lnTo>
                <a:lnTo>
                  <a:pt x="191884" y="1752549"/>
                </a:lnTo>
                <a:lnTo>
                  <a:pt x="143141" y="1671548"/>
                </a:lnTo>
                <a:lnTo>
                  <a:pt x="100507" y="1583182"/>
                </a:lnTo>
                <a:lnTo>
                  <a:pt x="67005" y="1489913"/>
                </a:lnTo>
                <a:lnTo>
                  <a:pt x="36550" y="1391729"/>
                </a:lnTo>
                <a:lnTo>
                  <a:pt x="18275" y="1288643"/>
                </a:lnTo>
                <a:lnTo>
                  <a:pt x="3048" y="1183093"/>
                </a:lnTo>
                <a:lnTo>
                  <a:pt x="0" y="1072641"/>
                </a:lnTo>
                <a:lnTo>
                  <a:pt x="3048" y="962177"/>
                </a:lnTo>
                <a:lnTo>
                  <a:pt x="18275" y="856640"/>
                </a:lnTo>
                <a:lnTo>
                  <a:pt x="36550" y="753541"/>
                </a:lnTo>
                <a:lnTo>
                  <a:pt x="67005" y="655370"/>
                </a:lnTo>
                <a:lnTo>
                  <a:pt x="100507" y="559638"/>
                </a:lnTo>
                <a:lnTo>
                  <a:pt x="143141" y="471271"/>
                </a:lnTo>
                <a:lnTo>
                  <a:pt x="191884" y="390271"/>
                </a:lnTo>
                <a:lnTo>
                  <a:pt x="243662" y="314185"/>
                </a:lnTo>
                <a:lnTo>
                  <a:pt x="304571" y="245452"/>
                </a:lnTo>
                <a:lnTo>
                  <a:pt x="368528" y="181635"/>
                </a:lnTo>
                <a:lnTo>
                  <a:pt x="438581" y="130086"/>
                </a:lnTo>
                <a:lnTo>
                  <a:pt x="508635" y="83451"/>
                </a:lnTo>
                <a:lnTo>
                  <a:pt x="587832" y="49085"/>
                </a:lnTo>
                <a:lnTo>
                  <a:pt x="667016" y="22085"/>
                </a:lnTo>
                <a:lnTo>
                  <a:pt x="749249" y="4914"/>
                </a:lnTo>
                <a:lnTo>
                  <a:pt x="834529" y="0"/>
                </a:lnTo>
                <a:lnTo>
                  <a:pt x="919810" y="4914"/>
                </a:lnTo>
                <a:lnTo>
                  <a:pt x="1002055" y="22085"/>
                </a:lnTo>
                <a:lnTo>
                  <a:pt x="1084287" y="49085"/>
                </a:lnTo>
                <a:lnTo>
                  <a:pt x="1160437" y="83451"/>
                </a:lnTo>
                <a:lnTo>
                  <a:pt x="1233525" y="130086"/>
                </a:lnTo>
                <a:lnTo>
                  <a:pt x="1303578" y="181635"/>
                </a:lnTo>
                <a:lnTo>
                  <a:pt x="1367548" y="245452"/>
                </a:lnTo>
                <a:lnTo>
                  <a:pt x="1428457" y="314185"/>
                </a:lnTo>
                <a:lnTo>
                  <a:pt x="1480235" y="390271"/>
                </a:lnTo>
                <a:lnTo>
                  <a:pt x="1528965" y="471271"/>
                </a:lnTo>
                <a:lnTo>
                  <a:pt x="1571612" y="559638"/>
                </a:lnTo>
                <a:lnTo>
                  <a:pt x="1605114" y="655370"/>
                </a:lnTo>
                <a:lnTo>
                  <a:pt x="1635569" y="753541"/>
                </a:lnTo>
                <a:lnTo>
                  <a:pt x="1653844" y="856640"/>
                </a:lnTo>
                <a:lnTo>
                  <a:pt x="1669072" y="962177"/>
                </a:lnTo>
                <a:lnTo>
                  <a:pt x="1672120" y="1072641"/>
                </a:lnTo>
                <a:lnTo>
                  <a:pt x="1669072" y="1183093"/>
                </a:lnTo>
                <a:lnTo>
                  <a:pt x="1653844" y="1288643"/>
                </a:lnTo>
                <a:lnTo>
                  <a:pt x="1635569" y="1391729"/>
                </a:lnTo>
                <a:lnTo>
                  <a:pt x="1605114" y="1489913"/>
                </a:lnTo>
                <a:lnTo>
                  <a:pt x="1571612" y="1583182"/>
                </a:lnTo>
                <a:lnTo>
                  <a:pt x="1528965" y="1671548"/>
                </a:lnTo>
                <a:lnTo>
                  <a:pt x="1480235" y="1752549"/>
                </a:lnTo>
                <a:lnTo>
                  <a:pt x="1428457" y="1828634"/>
                </a:lnTo>
                <a:lnTo>
                  <a:pt x="1367548" y="1899818"/>
                </a:lnTo>
                <a:lnTo>
                  <a:pt x="1303578" y="1961184"/>
                </a:lnTo>
                <a:lnTo>
                  <a:pt x="1233525" y="2012734"/>
                </a:lnTo>
                <a:lnTo>
                  <a:pt x="1160437" y="2059368"/>
                </a:lnTo>
                <a:lnTo>
                  <a:pt x="1084287" y="2093734"/>
                </a:lnTo>
                <a:lnTo>
                  <a:pt x="1002055" y="2120734"/>
                </a:lnTo>
                <a:lnTo>
                  <a:pt x="919810" y="2137905"/>
                </a:lnTo>
                <a:lnTo>
                  <a:pt x="834529" y="2142820"/>
                </a:lnTo>
                <a:close/>
              </a:path>
            </a:pathLst>
          </a:custGeom>
          <a:solidFill>
            <a:srgbClr val="ECF4EC"/>
          </a:solidFill>
        </p:spPr>
        <p:txBody>
          <a:bodyPr wrap="square" lIns="0" tIns="0" rIns="0" bIns="0" rtlCol="0"/>
          <a:lstStyle/>
          <a:p>
            <a:endParaRPr/>
          </a:p>
        </p:txBody>
      </p:sp>
      <p:sp>
        <p:nvSpPr>
          <p:cNvPr id="21" name="object 21"/>
          <p:cNvSpPr/>
          <p:nvPr/>
        </p:nvSpPr>
        <p:spPr>
          <a:xfrm>
            <a:off x="4002087" y="3391433"/>
            <a:ext cx="1620520" cy="2079625"/>
          </a:xfrm>
          <a:custGeom>
            <a:avLst/>
            <a:gdLst/>
            <a:ahLst/>
            <a:cxnLst/>
            <a:rect l="l" t="t" r="r" b="b"/>
            <a:pathLst>
              <a:path w="1620520" h="2079625">
                <a:moveTo>
                  <a:pt x="810171" y="2079002"/>
                </a:moveTo>
                <a:lnTo>
                  <a:pt x="727938" y="2074087"/>
                </a:lnTo>
                <a:lnTo>
                  <a:pt x="645706" y="2056904"/>
                </a:lnTo>
                <a:lnTo>
                  <a:pt x="569556" y="2032355"/>
                </a:lnTo>
                <a:lnTo>
                  <a:pt x="493420" y="1998002"/>
                </a:lnTo>
                <a:lnTo>
                  <a:pt x="423367" y="1953818"/>
                </a:lnTo>
                <a:lnTo>
                  <a:pt x="356362" y="1902269"/>
                </a:lnTo>
                <a:lnTo>
                  <a:pt x="295440" y="1840903"/>
                </a:lnTo>
                <a:lnTo>
                  <a:pt x="237578" y="1774634"/>
                </a:lnTo>
                <a:lnTo>
                  <a:pt x="185800" y="1700999"/>
                </a:lnTo>
                <a:lnTo>
                  <a:pt x="137058" y="1619999"/>
                </a:lnTo>
                <a:lnTo>
                  <a:pt x="97472" y="1534083"/>
                </a:lnTo>
                <a:lnTo>
                  <a:pt x="63969" y="1443266"/>
                </a:lnTo>
                <a:lnTo>
                  <a:pt x="36550" y="1349997"/>
                </a:lnTo>
                <a:lnTo>
                  <a:pt x="15227" y="1249362"/>
                </a:lnTo>
                <a:lnTo>
                  <a:pt x="3048" y="1146263"/>
                </a:lnTo>
                <a:lnTo>
                  <a:pt x="0" y="1040726"/>
                </a:lnTo>
                <a:lnTo>
                  <a:pt x="3048" y="935177"/>
                </a:lnTo>
                <a:lnTo>
                  <a:pt x="15227" y="832091"/>
                </a:lnTo>
                <a:lnTo>
                  <a:pt x="36550" y="731443"/>
                </a:lnTo>
                <a:lnTo>
                  <a:pt x="63969" y="635723"/>
                </a:lnTo>
                <a:lnTo>
                  <a:pt x="97472" y="544906"/>
                </a:lnTo>
                <a:lnTo>
                  <a:pt x="137058" y="458990"/>
                </a:lnTo>
                <a:lnTo>
                  <a:pt x="185800" y="377990"/>
                </a:lnTo>
                <a:lnTo>
                  <a:pt x="237578" y="304355"/>
                </a:lnTo>
                <a:lnTo>
                  <a:pt x="295440" y="238086"/>
                </a:lnTo>
                <a:lnTo>
                  <a:pt x="356362" y="176720"/>
                </a:lnTo>
                <a:lnTo>
                  <a:pt x="423367" y="125171"/>
                </a:lnTo>
                <a:lnTo>
                  <a:pt x="493420" y="80987"/>
                </a:lnTo>
                <a:lnTo>
                  <a:pt x="569556" y="46634"/>
                </a:lnTo>
                <a:lnTo>
                  <a:pt x="645706" y="22085"/>
                </a:lnTo>
                <a:lnTo>
                  <a:pt x="727938" y="4902"/>
                </a:lnTo>
                <a:lnTo>
                  <a:pt x="810171" y="0"/>
                </a:lnTo>
                <a:lnTo>
                  <a:pt x="892416" y="4902"/>
                </a:lnTo>
                <a:lnTo>
                  <a:pt x="974648" y="22085"/>
                </a:lnTo>
                <a:lnTo>
                  <a:pt x="1050785" y="46634"/>
                </a:lnTo>
                <a:lnTo>
                  <a:pt x="1126934" y="80987"/>
                </a:lnTo>
                <a:lnTo>
                  <a:pt x="1196987" y="125171"/>
                </a:lnTo>
                <a:lnTo>
                  <a:pt x="1263992" y="176720"/>
                </a:lnTo>
                <a:lnTo>
                  <a:pt x="1324914" y="238086"/>
                </a:lnTo>
                <a:lnTo>
                  <a:pt x="1382776" y="304355"/>
                </a:lnTo>
                <a:lnTo>
                  <a:pt x="1434553" y="377990"/>
                </a:lnTo>
                <a:lnTo>
                  <a:pt x="1483283" y="458990"/>
                </a:lnTo>
                <a:lnTo>
                  <a:pt x="1522882" y="544906"/>
                </a:lnTo>
                <a:lnTo>
                  <a:pt x="1556385" y="635723"/>
                </a:lnTo>
                <a:lnTo>
                  <a:pt x="1583804" y="731443"/>
                </a:lnTo>
                <a:lnTo>
                  <a:pt x="1605114" y="832091"/>
                </a:lnTo>
                <a:lnTo>
                  <a:pt x="1617306" y="935177"/>
                </a:lnTo>
                <a:lnTo>
                  <a:pt x="1620354" y="1040726"/>
                </a:lnTo>
                <a:lnTo>
                  <a:pt x="1617306" y="1146263"/>
                </a:lnTo>
                <a:lnTo>
                  <a:pt x="1605114" y="1249362"/>
                </a:lnTo>
                <a:lnTo>
                  <a:pt x="1583804" y="1349997"/>
                </a:lnTo>
                <a:lnTo>
                  <a:pt x="1556385" y="1443266"/>
                </a:lnTo>
                <a:lnTo>
                  <a:pt x="1522882" y="1534083"/>
                </a:lnTo>
                <a:lnTo>
                  <a:pt x="1483283" y="1619999"/>
                </a:lnTo>
                <a:lnTo>
                  <a:pt x="1434553" y="1700999"/>
                </a:lnTo>
                <a:lnTo>
                  <a:pt x="1382776" y="1774634"/>
                </a:lnTo>
                <a:lnTo>
                  <a:pt x="1324914" y="1840903"/>
                </a:lnTo>
                <a:lnTo>
                  <a:pt x="1263992" y="1902269"/>
                </a:lnTo>
                <a:lnTo>
                  <a:pt x="1196987" y="1953818"/>
                </a:lnTo>
                <a:lnTo>
                  <a:pt x="1126934" y="1998002"/>
                </a:lnTo>
                <a:lnTo>
                  <a:pt x="1050785" y="2032355"/>
                </a:lnTo>
                <a:lnTo>
                  <a:pt x="974648" y="2056904"/>
                </a:lnTo>
                <a:lnTo>
                  <a:pt x="892416" y="2074087"/>
                </a:lnTo>
                <a:lnTo>
                  <a:pt x="810171" y="2079002"/>
                </a:lnTo>
                <a:close/>
              </a:path>
            </a:pathLst>
          </a:custGeom>
          <a:solidFill>
            <a:srgbClr val="EEF7EE"/>
          </a:solidFill>
        </p:spPr>
        <p:txBody>
          <a:bodyPr wrap="square" lIns="0" tIns="0" rIns="0" bIns="0" rtlCol="0"/>
          <a:lstStyle/>
          <a:p>
            <a:endParaRPr/>
          </a:p>
        </p:txBody>
      </p:sp>
      <p:sp>
        <p:nvSpPr>
          <p:cNvPr id="22" name="object 22"/>
          <p:cNvSpPr/>
          <p:nvPr/>
        </p:nvSpPr>
        <p:spPr>
          <a:xfrm>
            <a:off x="4029506" y="3425787"/>
            <a:ext cx="1569085" cy="2012950"/>
          </a:xfrm>
          <a:custGeom>
            <a:avLst/>
            <a:gdLst/>
            <a:ahLst/>
            <a:cxnLst/>
            <a:rect l="l" t="t" r="r" b="b"/>
            <a:pathLst>
              <a:path w="1569085" h="2012950">
                <a:moveTo>
                  <a:pt x="782751" y="2012734"/>
                </a:moveTo>
                <a:lnTo>
                  <a:pt x="703567" y="2007819"/>
                </a:lnTo>
                <a:lnTo>
                  <a:pt x="624382" y="1993099"/>
                </a:lnTo>
                <a:lnTo>
                  <a:pt x="551281" y="1968550"/>
                </a:lnTo>
                <a:lnTo>
                  <a:pt x="478180" y="1934184"/>
                </a:lnTo>
                <a:lnTo>
                  <a:pt x="408127" y="1890001"/>
                </a:lnTo>
                <a:lnTo>
                  <a:pt x="344170" y="1840915"/>
                </a:lnTo>
                <a:lnTo>
                  <a:pt x="283248" y="1782000"/>
                </a:lnTo>
                <a:lnTo>
                  <a:pt x="228434" y="1718182"/>
                </a:lnTo>
                <a:lnTo>
                  <a:pt x="179692" y="1647012"/>
                </a:lnTo>
                <a:lnTo>
                  <a:pt x="134010" y="1568462"/>
                </a:lnTo>
                <a:lnTo>
                  <a:pt x="94411" y="1485011"/>
                </a:lnTo>
                <a:lnTo>
                  <a:pt x="60909" y="1396644"/>
                </a:lnTo>
                <a:lnTo>
                  <a:pt x="36550" y="1305826"/>
                </a:lnTo>
                <a:lnTo>
                  <a:pt x="15227" y="1210094"/>
                </a:lnTo>
                <a:lnTo>
                  <a:pt x="3048" y="1109459"/>
                </a:lnTo>
                <a:lnTo>
                  <a:pt x="0" y="1006373"/>
                </a:lnTo>
                <a:lnTo>
                  <a:pt x="3048" y="903274"/>
                </a:lnTo>
                <a:lnTo>
                  <a:pt x="15227" y="802639"/>
                </a:lnTo>
                <a:lnTo>
                  <a:pt x="36550" y="706920"/>
                </a:lnTo>
                <a:lnTo>
                  <a:pt x="60909" y="613638"/>
                </a:lnTo>
                <a:lnTo>
                  <a:pt x="94411" y="525272"/>
                </a:lnTo>
                <a:lnTo>
                  <a:pt x="134010" y="444271"/>
                </a:lnTo>
                <a:lnTo>
                  <a:pt x="179692" y="365734"/>
                </a:lnTo>
                <a:lnTo>
                  <a:pt x="228434" y="294551"/>
                </a:lnTo>
                <a:lnTo>
                  <a:pt x="283248" y="228282"/>
                </a:lnTo>
                <a:lnTo>
                  <a:pt x="344170" y="171818"/>
                </a:lnTo>
                <a:lnTo>
                  <a:pt x="408127" y="120281"/>
                </a:lnTo>
                <a:lnTo>
                  <a:pt x="478180" y="78549"/>
                </a:lnTo>
                <a:lnTo>
                  <a:pt x="551281" y="44183"/>
                </a:lnTo>
                <a:lnTo>
                  <a:pt x="624382" y="19646"/>
                </a:lnTo>
                <a:lnTo>
                  <a:pt x="703567" y="4914"/>
                </a:lnTo>
                <a:lnTo>
                  <a:pt x="782751" y="0"/>
                </a:lnTo>
                <a:lnTo>
                  <a:pt x="861949" y="4914"/>
                </a:lnTo>
                <a:lnTo>
                  <a:pt x="941133" y="19646"/>
                </a:lnTo>
                <a:lnTo>
                  <a:pt x="1017282" y="44183"/>
                </a:lnTo>
                <a:lnTo>
                  <a:pt x="1090383" y="78549"/>
                </a:lnTo>
                <a:lnTo>
                  <a:pt x="1157389" y="120281"/>
                </a:lnTo>
                <a:lnTo>
                  <a:pt x="1221346" y="171818"/>
                </a:lnTo>
                <a:lnTo>
                  <a:pt x="1282268" y="228282"/>
                </a:lnTo>
                <a:lnTo>
                  <a:pt x="1340129" y="294551"/>
                </a:lnTo>
                <a:lnTo>
                  <a:pt x="1388859" y="365734"/>
                </a:lnTo>
                <a:lnTo>
                  <a:pt x="1434553" y="444271"/>
                </a:lnTo>
                <a:lnTo>
                  <a:pt x="1474139" y="525272"/>
                </a:lnTo>
                <a:lnTo>
                  <a:pt x="1507642" y="613638"/>
                </a:lnTo>
                <a:lnTo>
                  <a:pt x="1532013" y="706920"/>
                </a:lnTo>
                <a:lnTo>
                  <a:pt x="1553337" y="802639"/>
                </a:lnTo>
                <a:lnTo>
                  <a:pt x="1565516" y="903274"/>
                </a:lnTo>
                <a:lnTo>
                  <a:pt x="1568564" y="1006373"/>
                </a:lnTo>
                <a:lnTo>
                  <a:pt x="1565516" y="1109459"/>
                </a:lnTo>
                <a:lnTo>
                  <a:pt x="1553337" y="1210094"/>
                </a:lnTo>
                <a:lnTo>
                  <a:pt x="1532013" y="1305826"/>
                </a:lnTo>
                <a:lnTo>
                  <a:pt x="1507642" y="1396644"/>
                </a:lnTo>
                <a:lnTo>
                  <a:pt x="1474139" y="1485011"/>
                </a:lnTo>
                <a:lnTo>
                  <a:pt x="1434553" y="1568462"/>
                </a:lnTo>
                <a:lnTo>
                  <a:pt x="1388859" y="1647012"/>
                </a:lnTo>
                <a:lnTo>
                  <a:pt x="1340129" y="1718182"/>
                </a:lnTo>
                <a:lnTo>
                  <a:pt x="1282268" y="1782000"/>
                </a:lnTo>
                <a:lnTo>
                  <a:pt x="1221346" y="1840915"/>
                </a:lnTo>
                <a:lnTo>
                  <a:pt x="1157389" y="1890001"/>
                </a:lnTo>
                <a:lnTo>
                  <a:pt x="1090383" y="1934184"/>
                </a:lnTo>
                <a:lnTo>
                  <a:pt x="1017282" y="1968550"/>
                </a:lnTo>
                <a:lnTo>
                  <a:pt x="941133" y="1993099"/>
                </a:lnTo>
                <a:lnTo>
                  <a:pt x="861949" y="2007819"/>
                </a:lnTo>
                <a:lnTo>
                  <a:pt x="782751" y="2012734"/>
                </a:lnTo>
                <a:close/>
              </a:path>
            </a:pathLst>
          </a:custGeom>
          <a:solidFill>
            <a:srgbClr val="F4F7F4"/>
          </a:solidFill>
        </p:spPr>
        <p:txBody>
          <a:bodyPr wrap="square" lIns="0" tIns="0" rIns="0" bIns="0" rtlCol="0"/>
          <a:lstStyle/>
          <a:p>
            <a:endParaRPr/>
          </a:p>
        </p:txBody>
      </p:sp>
      <p:sp>
        <p:nvSpPr>
          <p:cNvPr id="23" name="object 23"/>
          <p:cNvSpPr/>
          <p:nvPr/>
        </p:nvSpPr>
        <p:spPr>
          <a:xfrm>
            <a:off x="4053865" y="3457702"/>
            <a:ext cx="1517015" cy="1946910"/>
          </a:xfrm>
          <a:custGeom>
            <a:avLst/>
            <a:gdLst/>
            <a:ahLst/>
            <a:cxnLst/>
            <a:rect l="l" t="t" r="r" b="b"/>
            <a:pathLst>
              <a:path w="1517014" h="1946910">
                <a:moveTo>
                  <a:pt x="758393" y="1946452"/>
                </a:moveTo>
                <a:lnTo>
                  <a:pt x="682256" y="1941550"/>
                </a:lnTo>
                <a:lnTo>
                  <a:pt x="606107" y="1926818"/>
                </a:lnTo>
                <a:lnTo>
                  <a:pt x="533006" y="1902269"/>
                </a:lnTo>
                <a:lnTo>
                  <a:pt x="462965" y="1870367"/>
                </a:lnTo>
                <a:lnTo>
                  <a:pt x="398995" y="1828634"/>
                </a:lnTo>
                <a:lnTo>
                  <a:pt x="335038" y="1779549"/>
                </a:lnTo>
                <a:lnTo>
                  <a:pt x="277164" y="1725549"/>
                </a:lnTo>
                <a:lnTo>
                  <a:pt x="222338" y="1661731"/>
                </a:lnTo>
                <a:lnTo>
                  <a:pt x="173609" y="1592999"/>
                </a:lnTo>
                <a:lnTo>
                  <a:pt x="130975" y="1519364"/>
                </a:lnTo>
                <a:lnTo>
                  <a:pt x="91376" y="1438363"/>
                </a:lnTo>
                <a:lnTo>
                  <a:pt x="60921" y="1352448"/>
                </a:lnTo>
                <a:lnTo>
                  <a:pt x="33502" y="1264094"/>
                </a:lnTo>
                <a:lnTo>
                  <a:pt x="15227" y="1170813"/>
                </a:lnTo>
                <a:lnTo>
                  <a:pt x="3048" y="1075093"/>
                </a:lnTo>
                <a:lnTo>
                  <a:pt x="0" y="974458"/>
                </a:lnTo>
                <a:lnTo>
                  <a:pt x="3048" y="873823"/>
                </a:lnTo>
                <a:lnTo>
                  <a:pt x="15227" y="778090"/>
                </a:lnTo>
                <a:lnTo>
                  <a:pt x="33502" y="684822"/>
                </a:lnTo>
                <a:lnTo>
                  <a:pt x="60921" y="596455"/>
                </a:lnTo>
                <a:lnTo>
                  <a:pt x="91376" y="510539"/>
                </a:lnTo>
                <a:lnTo>
                  <a:pt x="130975" y="429539"/>
                </a:lnTo>
                <a:lnTo>
                  <a:pt x="173609" y="355904"/>
                </a:lnTo>
                <a:lnTo>
                  <a:pt x="222338" y="284721"/>
                </a:lnTo>
                <a:lnTo>
                  <a:pt x="277164" y="223367"/>
                </a:lnTo>
                <a:lnTo>
                  <a:pt x="335038" y="166903"/>
                </a:lnTo>
                <a:lnTo>
                  <a:pt x="398995" y="117817"/>
                </a:lnTo>
                <a:lnTo>
                  <a:pt x="462965" y="76085"/>
                </a:lnTo>
                <a:lnTo>
                  <a:pt x="533006" y="44183"/>
                </a:lnTo>
                <a:lnTo>
                  <a:pt x="606107" y="19634"/>
                </a:lnTo>
                <a:lnTo>
                  <a:pt x="682256" y="4902"/>
                </a:lnTo>
                <a:lnTo>
                  <a:pt x="758393" y="0"/>
                </a:lnTo>
                <a:lnTo>
                  <a:pt x="837590" y="4902"/>
                </a:lnTo>
                <a:lnTo>
                  <a:pt x="910691" y="19634"/>
                </a:lnTo>
                <a:lnTo>
                  <a:pt x="983780" y="44183"/>
                </a:lnTo>
                <a:lnTo>
                  <a:pt x="1053833" y="76085"/>
                </a:lnTo>
                <a:lnTo>
                  <a:pt x="1120838" y="117817"/>
                </a:lnTo>
                <a:lnTo>
                  <a:pt x="1181760" y="166903"/>
                </a:lnTo>
                <a:lnTo>
                  <a:pt x="1242669" y="223367"/>
                </a:lnTo>
                <a:lnTo>
                  <a:pt x="1294447" y="284721"/>
                </a:lnTo>
                <a:lnTo>
                  <a:pt x="1343190" y="355904"/>
                </a:lnTo>
                <a:lnTo>
                  <a:pt x="1388872" y="429539"/>
                </a:lnTo>
                <a:lnTo>
                  <a:pt x="1425422" y="510539"/>
                </a:lnTo>
                <a:lnTo>
                  <a:pt x="1458925" y="596455"/>
                </a:lnTo>
                <a:lnTo>
                  <a:pt x="1483283" y="684822"/>
                </a:lnTo>
                <a:lnTo>
                  <a:pt x="1501559" y="778090"/>
                </a:lnTo>
                <a:lnTo>
                  <a:pt x="1513751" y="873823"/>
                </a:lnTo>
                <a:lnTo>
                  <a:pt x="1516799" y="974458"/>
                </a:lnTo>
                <a:lnTo>
                  <a:pt x="1513751" y="1075093"/>
                </a:lnTo>
                <a:lnTo>
                  <a:pt x="1501559" y="1170813"/>
                </a:lnTo>
                <a:lnTo>
                  <a:pt x="1483283" y="1264094"/>
                </a:lnTo>
                <a:lnTo>
                  <a:pt x="1458925" y="1352448"/>
                </a:lnTo>
                <a:lnTo>
                  <a:pt x="1425422" y="1438363"/>
                </a:lnTo>
                <a:lnTo>
                  <a:pt x="1388872" y="1519364"/>
                </a:lnTo>
                <a:lnTo>
                  <a:pt x="1343190" y="1592999"/>
                </a:lnTo>
                <a:lnTo>
                  <a:pt x="1294447" y="1661731"/>
                </a:lnTo>
                <a:lnTo>
                  <a:pt x="1242669" y="1725549"/>
                </a:lnTo>
                <a:lnTo>
                  <a:pt x="1181760" y="1779549"/>
                </a:lnTo>
                <a:lnTo>
                  <a:pt x="1120838" y="1828634"/>
                </a:lnTo>
                <a:lnTo>
                  <a:pt x="1053833" y="1870367"/>
                </a:lnTo>
                <a:lnTo>
                  <a:pt x="983780" y="1902269"/>
                </a:lnTo>
                <a:lnTo>
                  <a:pt x="910691" y="1926818"/>
                </a:lnTo>
                <a:lnTo>
                  <a:pt x="837590" y="1941550"/>
                </a:lnTo>
                <a:lnTo>
                  <a:pt x="758393" y="1946452"/>
                </a:lnTo>
                <a:close/>
              </a:path>
            </a:pathLst>
          </a:custGeom>
          <a:solidFill>
            <a:srgbClr val="F8FBF8"/>
          </a:solidFill>
        </p:spPr>
        <p:txBody>
          <a:bodyPr wrap="square" lIns="0" tIns="0" rIns="0" bIns="0" rtlCol="0"/>
          <a:lstStyle/>
          <a:p>
            <a:endParaRPr/>
          </a:p>
        </p:txBody>
      </p:sp>
      <p:sp>
        <p:nvSpPr>
          <p:cNvPr id="24" name="object 24"/>
          <p:cNvSpPr/>
          <p:nvPr/>
        </p:nvSpPr>
        <p:spPr>
          <a:xfrm>
            <a:off x="4081284" y="3492068"/>
            <a:ext cx="1465580" cy="1880235"/>
          </a:xfrm>
          <a:custGeom>
            <a:avLst/>
            <a:gdLst/>
            <a:ahLst/>
            <a:cxnLst/>
            <a:rect l="l" t="t" r="r" b="b"/>
            <a:pathLst>
              <a:path w="1465579" h="1880235">
                <a:moveTo>
                  <a:pt x="730973" y="1880184"/>
                </a:moveTo>
                <a:lnTo>
                  <a:pt x="654837" y="1875269"/>
                </a:lnTo>
                <a:lnTo>
                  <a:pt x="584784" y="1860537"/>
                </a:lnTo>
                <a:lnTo>
                  <a:pt x="511683" y="1838452"/>
                </a:lnTo>
                <a:lnTo>
                  <a:pt x="444677" y="1806549"/>
                </a:lnTo>
                <a:lnTo>
                  <a:pt x="380720" y="1767268"/>
                </a:lnTo>
                <a:lnTo>
                  <a:pt x="322846" y="1718182"/>
                </a:lnTo>
                <a:lnTo>
                  <a:pt x="264972" y="1664182"/>
                </a:lnTo>
                <a:lnTo>
                  <a:pt x="213194" y="1605267"/>
                </a:lnTo>
                <a:lnTo>
                  <a:pt x="167512" y="1536547"/>
                </a:lnTo>
                <a:lnTo>
                  <a:pt x="124879" y="1465364"/>
                </a:lnTo>
                <a:lnTo>
                  <a:pt x="88328" y="1386814"/>
                </a:lnTo>
                <a:lnTo>
                  <a:pt x="57861" y="1305814"/>
                </a:lnTo>
                <a:lnTo>
                  <a:pt x="33502" y="1219911"/>
                </a:lnTo>
                <a:lnTo>
                  <a:pt x="15227" y="1129093"/>
                </a:lnTo>
                <a:lnTo>
                  <a:pt x="3048" y="1035812"/>
                </a:lnTo>
                <a:lnTo>
                  <a:pt x="0" y="940092"/>
                </a:lnTo>
                <a:lnTo>
                  <a:pt x="3048" y="844359"/>
                </a:lnTo>
                <a:lnTo>
                  <a:pt x="15227" y="751090"/>
                </a:lnTo>
                <a:lnTo>
                  <a:pt x="33502" y="660273"/>
                </a:lnTo>
                <a:lnTo>
                  <a:pt x="57861" y="574357"/>
                </a:lnTo>
                <a:lnTo>
                  <a:pt x="88328" y="490905"/>
                </a:lnTo>
                <a:lnTo>
                  <a:pt x="124879" y="414820"/>
                </a:lnTo>
                <a:lnTo>
                  <a:pt x="167512" y="341172"/>
                </a:lnTo>
                <a:lnTo>
                  <a:pt x="213194" y="274904"/>
                </a:lnTo>
                <a:lnTo>
                  <a:pt x="264972" y="213537"/>
                </a:lnTo>
                <a:lnTo>
                  <a:pt x="322846" y="159537"/>
                </a:lnTo>
                <a:lnTo>
                  <a:pt x="380720" y="112902"/>
                </a:lnTo>
                <a:lnTo>
                  <a:pt x="444677" y="73634"/>
                </a:lnTo>
                <a:lnTo>
                  <a:pt x="511683" y="41719"/>
                </a:lnTo>
                <a:lnTo>
                  <a:pt x="584784" y="19634"/>
                </a:lnTo>
                <a:lnTo>
                  <a:pt x="654837" y="4902"/>
                </a:lnTo>
                <a:lnTo>
                  <a:pt x="730973" y="0"/>
                </a:lnTo>
                <a:lnTo>
                  <a:pt x="807123" y="4902"/>
                </a:lnTo>
                <a:lnTo>
                  <a:pt x="880224" y="19634"/>
                </a:lnTo>
                <a:lnTo>
                  <a:pt x="950277" y="41719"/>
                </a:lnTo>
                <a:lnTo>
                  <a:pt x="1017282" y="73634"/>
                </a:lnTo>
                <a:lnTo>
                  <a:pt x="1081239" y="112902"/>
                </a:lnTo>
                <a:lnTo>
                  <a:pt x="1142161" y="159537"/>
                </a:lnTo>
                <a:lnTo>
                  <a:pt x="1196975" y="213537"/>
                </a:lnTo>
                <a:lnTo>
                  <a:pt x="1248752" y="274904"/>
                </a:lnTo>
                <a:lnTo>
                  <a:pt x="1297495" y="341172"/>
                </a:lnTo>
                <a:lnTo>
                  <a:pt x="1340129" y="414820"/>
                </a:lnTo>
                <a:lnTo>
                  <a:pt x="1376680" y="490905"/>
                </a:lnTo>
                <a:lnTo>
                  <a:pt x="1407134" y="574357"/>
                </a:lnTo>
                <a:lnTo>
                  <a:pt x="1431505" y="660273"/>
                </a:lnTo>
                <a:lnTo>
                  <a:pt x="1449781" y="751090"/>
                </a:lnTo>
                <a:lnTo>
                  <a:pt x="1461960" y="844359"/>
                </a:lnTo>
                <a:lnTo>
                  <a:pt x="1465008" y="940092"/>
                </a:lnTo>
                <a:lnTo>
                  <a:pt x="1461960" y="1035812"/>
                </a:lnTo>
                <a:lnTo>
                  <a:pt x="1449781" y="1129093"/>
                </a:lnTo>
                <a:lnTo>
                  <a:pt x="1431505" y="1219911"/>
                </a:lnTo>
                <a:lnTo>
                  <a:pt x="1407134" y="1305814"/>
                </a:lnTo>
                <a:lnTo>
                  <a:pt x="1376680" y="1386814"/>
                </a:lnTo>
                <a:lnTo>
                  <a:pt x="1340129" y="1465364"/>
                </a:lnTo>
                <a:lnTo>
                  <a:pt x="1297495" y="1536547"/>
                </a:lnTo>
                <a:lnTo>
                  <a:pt x="1248752" y="1605267"/>
                </a:lnTo>
                <a:lnTo>
                  <a:pt x="1196975" y="1664182"/>
                </a:lnTo>
                <a:lnTo>
                  <a:pt x="1142161" y="1718182"/>
                </a:lnTo>
                <a:lnTo>
                  <a:pt x="1081239" y="1767268"/>
                </a:lnTo>
                <a:lnTo>
                  <a:pt x="1017282" y="1806549"/>
                </a:lnTo>
                <a:lnTo>
                  <a:pt x="950277" y="1838452"/>
                </a:lnTo>
                <a:lnTo>
                  <a:pt x="880224" y="1860537"/>
                </a:lnTo>
                <a:lnTo>
                  <a:pt x="807123" y="1875269"/>
                </a:lnTo>
                <a:lnTo>
                  <a:pt x="730973" y="1880184"/>
                </a:lnTo>
                <a:close/>
              </a:path>
            </a:pathLst>
          </a:custGeom>
          <a:solidFill>
            <a:srgbClr val="FFFFFF"/>
          </a:solidFill>
        </p:spPr>
        <p:txBody>
          <a:bodyPr wrap="square" lIns="0" tIns="0" rIns="0" bIns="0" rtlCol="0"/>
          <a:lstStyle/>
          <a:p>
            <a:endParaRPr/>
          </a:p>
        </p:txBody>
      </p:sp>
      <p:sp>
        <p:nvSpPr>
          <p:cNvPr id="25" name="object 25"/>
          <p:cNvSpPr/>
          <p:nvPr/>
        </p:nvSpPr>
        <p:spPr>
          <a:xfrm>
            <a:off x="3265017" y="3214700"/>
            <a:ext cx="189230" cy="154940"/>
          </a:xfrm>
          <a:custGeom>
            <a:avLst/>
            <a:gdLst/>
            <a:ahLst/>
            <a:cxnLst/>
            <a:rect l="l" t="t" r="r" b="b"/>
            <a:pathLst>
              <a:path w="189229" h="154939">
                <a:moveTo>
                  <a:pt x="9131" y="154635"/>
                </a:moveTo>
                <a:lnTo>
                  <a:pt x="0" y="0"/>
                </a:lnTo>
                <a:lnTo>
                  <a:pt x="188836" y="71183"/>
                </a:lnTo>
                <a:lnTo>
                  <a:pt x="167512" y="81000"/>
                </a:lnTo>
                <a:lnTo>
                  <a:pt x="143154" y="90817"/>
                </a:lnTo>
                <a:lnTo>
                  <a:pt x="121831" y="100634"/>
                </a:lnTo>
                <a:lnTo>
                  <a:pt x="97459" y="110451"/>
                </a:lnTo>
                <a:lnTo>
                  <a:pt x="76149" y="120269"/>
                </a:lnTo>
                <a:lnTo>
                  <a:pt x="51777" y="132549"/>
                </a:lnTo>
                <a:lnTo>
                  <a:pt x="30454" y="142367"/>
                </a:lnTo>
                <a:lnTo>
                  <a:pt x="9131" y="154635"/>
                </a:lnTo>
                <a:close/>
              </a:path>
            </a:pathLst>
          </a:custGeom>
          <a:solidFill>
            <a:srgbClr val="FF0000"/>
          </a:solidFill>
        </p:spPr>
        <p:txBody>
          <a:bodyPr wrap="square" lIns="0" tIns="0" rIns="0" bIns="0" rtlCol="0"/>
          <a:lstStyle/>
          <a:p>
            <a:endParaRPr/>
          </a:p>
        </p:txBody>
      </p:sp>
      <p:sp>
        <p:nvSpPr>
          <p:cNvPr id="26" name="object 26"/>
          <p:cNvSpPr/>
          <p:nvPr/>
        </p:nvSpPr>
        <p:spPr>
          <a:xfrm>
            <a:off x="3788892" y="3040430"/>
            <a:ext cx="204470" cy="147320"/>
          </a:xfrm>
          <a:custGeom>
            <a:avLst/>
            <a:gdLst/>
            <a:ahLst/>
            <a:cxnLst/>
            <a:rect l="l" t="t" r="r" b="b"/>
            <a:pathLst>
              <a:path w="204470" h="147319">
                <a:moveTo>
                  <a:pt x="0" y="147269"/>
                </a:moveTo>
                <a:lnTo>
                  <a:pt x="91363" y="0"/>
                </a:lnTo>
                <a:lnTo>
                  <a:pt x="204063" y="125183"/>
                </a:lnTo>
                <a:lnTo>
                  <a:pt x="179692" y="125183"/>
                </a:lnTo>
                <a:lnTo>
                  <a:pt x="152285" y="127635"/>
                </a:lnTo>
                <a:lnTo>
                  <a:pt x="103555" y="132537"/>
                </a:lnTo>
                <a:lnTo>
                  <a:pt x="76136" y="135000"/>
                </a:lnTo>
                <a:lnTo>
                  <a:pt x="51777" y="139903"/>
                </a:lnTo>
                <a:lnTo>
                  <a:pt x="24358" y="142354"/>
                </a:lnTo>
                <a:lnTo>
                  <a:pt x="0" y="147269"/>
                </a:lnTo>
                <a:close/>
              </a:path>
            </a:pathLst>
          </a:custGeom>
          <a:solidFill>
            <a:srgbClr val="FF0000"/>
          </a:solidFill>
        </p:spPr>
        <p:txBody>
          <a:bodyPr wrap="square" lIns="0" tIns="0" rIns="0" bIns="0" rtlCol="0"/>
          <a:lstStyle/>
          <a:p>
            <a:endParaRPr/>
          </a:p>
        </p:txBody>
      </p:sp>
      <p:sp>
        <p:nvSpPr>
          <p:cNvPr id="27" name="object 27"/>
          <p:cNvSpPr/>
          <p:nvPr/>
        </p:nvSpPr>
        <p:spPr>
          <a:xfrm>
            <a:off x="3027451" y="3379152"/>
            <a:ext cx="182880" cy="127635"/>
          </a:xfrm>
          <a:custGeom>
            <a:avLst/>
            <a:gdLst/>
            <a:ahLst/>
            <a:cxnLst/>
            <a:rect l="l" t="t" r="r" b="b"/>
            <a:pathLst>
              <a:path w="182880" h="127635">
                <a:moveTo>
                  <a:pt x="45681" y="127635"/>
                </a:moveTo>
                <a:lnTo>
                  <a:pt x="0" y="0"/>
                </a:lnTo>
                <a:lnTo>
                  <a:pt x="182740" y="31915"/>
                </a:lnTo>
                <a:lnTo>
                  <a:pt x="164464" y="44183"/>
                </a:lnTo>
                <a:lnTo>
                  <a:pt x="149237" y="54000"/>
                </a:lnTo>
                <a:lnTo>
                  <a:pt x="94411" y="90817"/>
                </a:lnTo>
                <a:lnTo>
                  <a:pt x="79184" y="103098"/>
                </a:lnTo>
                <a:lnTo>
                  <a:pt x="60909" y="115366"/>
                </a:lnTo>
                <a:lnTo>
                  <a:pt x="45681" y="127635"/>
                </a:lnTo>
                <a:close/>
              </a:path>
            </a:pathLst>
          </a:custGeom>
          <a:solidFill>
            <a:srgbClr val="FF0000"/>
          </a:solidFill>
        </p:spPr>
        <p:txBody>
          <a:bodyPr wrap="square" lIns="0" tIns="0" rIns="0" bIns="0" rtlCol="0"/>
          <a:lstStyle/>
          <a:p>
            <a:endParaRPr/>
          </a:p>
        </p:txBody>
      </p:sp>
      <p:sp>
        <p:nvSpPr>
          <p:cNvPr id="28" name="object 28"/>
          <p:cNvSpPr/>
          <p:nvPr/>
        </p:nvSpPr>
        <p:spPr>
          <a:xfrm>
            <a:off x="3520859" y="3101797"/>
            <a:ext cx="201295" cy="164465"/>
          </a:xfrm>
          <a:custGeom>
            <a:avLst/>
            <a:gdLst/>
            <a:ahLst/>
            <a:cxnLst/>
            <a:rect l="l" t="t" r="r" b="b"/>
            <a:pathLst>
              <a:path w="201295" h="164464">
                <a:moveTo>
                  <a:pt x="0" y="164452"/>
                </a:moveTo>
                <a:lnTo>
                  <a:pt x="42646" y="0"/>
                </a:lnTo>
                <a:lnTo>
                  <a:pt x="201028" y="107988"/>
                </a:lnTo>
                <a:lnTo>
                  <a:pt x="176656" y="112903"/>
                </a:lnTo>
                <a:lnTo>
                  <a:pt x="149250" y="120268"/>
                </a:lnTo>
                <a:lnTo>
                  <a:pt x="124879" y="125171"/>
                </a:lnTo>
                <a:lnTo>
                  <a:pt x="100507" y="132537"/>
                </a:lnTo>
                <a:lnTo>
                  <a:pt x="73101" y="139903"/>
                </a:lnTo>
                <a:lnTo>
                  <a:pt x="24371" y="154635"/>
                </a:lnTo>
                <a:lnTo>
                  <a:pt x="0" y="164452"/>
                </a:lnTo>
                <a:close/>
              </a:path>
            </a:pathLst>
          </a:custGeom>
          <a:solidFill>
            <a:srgbClr val="FF0000"/>
          </a:solidFill>
        </p:spPr>
        <p:txBody>
          <a:bodyPr wrap="square" lIns="0" tIns="0" rIns="0" bIns="0" rtlCol="0"/>
          <a:lstStyle/>
          <a:p>
            <a:endParaRPr/>
          </a:p>
        </p:txBody>
      </p:sp>
      <p:sp>
        <p:nvSpPr>
          <p:cNvPr id="29" name="object 29"/>
          <p:cNvSpPr/>
          <p:nvPr/>
        </p:nvSpPr>
        <p:spPr>
          <a:xfrm>
            <a:off x="4075188" y="3050247"/>
            <a:ext cx="186055" cy="130175"/>
          </a:xfrm>
          <a:custGeom>
            <a:avLst/>
            <a:gdLst/>
            <a:ahLst/>
            <a:cxnLst/>
            <a:rect l="l" t="t" r="r" b="b"/>
            <a:pathLst>
              <a:path w="186054" h="130175">
                <a:moveTo>
                  <a:pt x="185788" y="130086"/>
                </a:moveTo>
                <a:lnTo>
                  <a:pt x="161429" y="127634"/>
                </a:lnTo>
                <a:lnTo>
                  <a:pt x="140106" y="122720"/>
                </a:lnTo>
                <a:lnTo>
                  <a:pt x="115735" y="120268"/>
                </a:lnTo>
                <a:lnTo>
                  <a:pt x="94424" y="117817"/>
                </a:lnTo>
                <a:lnTo>
                  <a:pt x="70053" y="117817"/>
                </a:lnTo>
                <a:lnTo>
                  <a:pt x="48729" y="115366"/>
                </a:lnTo>
                <a:lnTo>
                  <a:pt x="0" y="115366"/>
                </a:lnTo>
                <a:lnTo>
                  <a:pt x="121831" y="0"/>
                </a:lnTo>
                <a:lnTo>
                  <a:pt x="185788" y="130086"/>
                </a:lnTo>
                <a:close/>
              </a:path>
            </a:pathLst>
          </a:custGeom>
          <a:solidFill>
            <a:srgbClr val="FF0000"/>
          </a:solidFill>
        </p:spPr>
        <p:txBody>
          <a:bodyPr wrap="square" lIns="0" tIns="0" rIns="0" bIns="0" rtlCol="0"/>
          <a:lstStyle/>
          <a:p>
            <a:endParaRPr/>
          </a:p>
        </p:txBody>
      </p:sp>
      <p:sp>
        <p:nvSpPr>
          <p:cNvPr id="30" name="object 30"/>
          <p:cNvSpPr/>
          <p:nvPr/>
        </p:nvSpPr>
        <p:spPr>
          <a:xfrm>
            <a:off x="4711750" y="3629520"/>
            <a:ext cx="234950" cy="1976120"/>
          </a:xfrm>
          <a:custGeom>
            <a:avLst/>
            <a:gdLst/>
            <a:ahLst/>
            <a:cxnLst/>
            <a:rect l="l" t="t" r="r" b="b"/>
            <a:pathLst>
              <a:path w="234950" h="1976120">
                <a:moveTo>
                  <a:pt x="234530" y="1975904"/>
                </a:moveTo>
                <a:lnTo>
                  <a:pt x="234530" y="0"/>
                </a:lnTo>
                <a:lnTo>
                  <a:pt x="0" y="0"/>
                </a:lnTo>
                <a:lnTo>
                  <a:pt x="0" y="1975904"/>
                </a:lnTo>
                <a:lnTo>
                  <a:pt x="234530" y="1975904"/>
                </a:lnTo>
                <a:close/>
              </a:path>
            </a:pathLst>
          </a:custGeom>
          <a:solidFill>
            <a:srgbClr val="00007E"/>
          </a:solidFill>
        </p:spPr>
        <p:txBody>
          <a:bodyPr wrap="square" lIns="0" tIns="0" rIns="0" bIns="0" rtlCol="0"/>
          <a:lstStyle/>
          <a:p>
            <a:endParaRPr/>
          </a:p>
        </p:txBody>
      </p:sp>
      <p:sp>
        <p:nvSpPr>
          <p:cNvPr id="31" name="object 31"/>
          <p:cNvSpPr/>
          <p:nvPr/>
        </p:nvSpPr>
        <p:spPr>
          <a:xfrm>
            <a:off x="3773665" y="5379605"/>
            <a:ext cx="2147570" cy="447040"/>
          </a:xfrm>
          <a:custGeom>
            <a:avLst/>
            <a:gdLst/>
            <a:ahLst/>
            <a:cxnLst/>
            <a:rect l="l" t="t" r="r" b="b"/>
            <a:pathLst>
              <a:path w="2147570" h="447039">
                <a:moveTo>
                  <a:pt x="2147252" y="446735"/>
                </a:moveTo>
                <a:lnTo>
                  <a:pt x="0" y="446735"/>
                </a:lnTo>
                <a:lnTo>
                  <a:pt x="12179" y="400100"/>
                </a:lnTo>
                <a:lnTo>
                  <a:pt x="33502" y="355917"/>
                </a:lnTo>
                <a:lnTo>
                  <a:pt x="63957" y="314185"/>
                </a:lnTo>
                <a:lnTo>
                  <a:pt x="103555" y="272465"/>
                </a:lnTo>
                <a:lnTo>
                  <a:pt x="152285" y="233184"/>
                </a:lnTo>
                <a:lnTo>
                  <a:pt x="207111" y="196367"/>
                </a:lnTo>
                <a:lnTo>
                  <a:pt x="271068" y="162001"/>
                </a:lnTo>
                <a:lnTo>
                  <a:pt x="338074" y="130098"/>
                </a:lnTo>
                <a:lnTo>
                  <a:pt x="414223" y="100647"/>
                </a:lnTo>
                <a:lnTo>
                  <a:pt x="496455" y="76098"/>
                </a:lnTo>
                <a:lnTo>
                  <a:pt x="581736" y="54000"/>
                </a:lnTo>
                <a:lnTo>
                  <a:pt x="673112" y="34366"/>
                </a:lnTo>
                <a:lnTo>
                  <a:pt x="767524" y="19646"/>
                </a:lnTo>
                <a:lnTo>
                  <a:pt x="868032" y="9829"/>
                </a:lnTo>
                <a:lnTo>
                  <a:pt x="968540" y="2463"/>
                </a:lnTo>
                <a:lnTo>
                  <a:pt x="1075143" y="0"/>
                </a:lnTo>
                <a:lnTo>
                  <a:pt x="1178699" y="2463"/>
                </a:lnTo>
                <a:lnTo>
                  <a:pt x="1282255" y="9829"/>
                </a:lnTo>
                <a:lnTo>
                  <a:pt x="1379727" y="19646"/>
                </a:lnTo>
                <a:lnTo>
                  <a:pt x="1477187" y="34366"/>
                </a:lnTo>
                <a:lnTo>
                  <a:pt x="1565516" y="54000"/>
                </a:lnTo>
                <a:lnTo>
                  <a:pt x="1653844" y="76098"/>
                </a:lnTo>
                <a:lnTo>
                  <a:pt x="1733029" y="100647"/>
                </a:lnTo>
                <a:lnTo>
                  <a:pt x="1809178" y="130098"/>
                </a:lnTo>
                <a:lnTo>
                  <a:pt x="1879231" y="162001"/>
                </a:lnTo>
                <a:lnTo>
                  <a:pt x="1940140" y="196367"/>
                </a:lnTo>
                <a:lnTo>
                  <a:pt x="1994966" y="233184"/>
                </a:lnTo>
                <a:lnTo>
                  <a:pt x="2043696" y="272465"/>
                </a:lnTo>
                <a:lnTo>
                  <a:pt x="2083295" y="314185"/>
                </a:lnTo>
                <a:lnTo>
                  <a:pt x="2113749" y="355917"/>
                </a:lnTo>
                <a:lnTo>
                  <a:pt x="2135073" y="400100"/>
                </a:lnTo>
                <a:lnTo>
                  <a:pt x="2147252" y="446735"/>
                </a:lnTo>
                <a:close/>
              </a:path>
            </a:pathLst>
          </a:custGeom>
          <a:solidFill>
            <a:srgbClr val="00007E"/>
          </a:solidFill>
        </p:spPr>
        <p:txBody>
          <a:bodyPr wrap="square" lIns="0" tIns="0" rIns="0" bIns="0" rtlCol="0"/>
          <a:lstStyle/>
          <a:p>
            <a:endParaRPr/>
          </a:p>
        </p:txBody>
      </p:sp>
      <p:sp>
        <p:nvSpPr>
          <p:cNvPr id="32" name="object 32"/>
          <p:cNvSpPr/>
          <p:nvPr/>
        </p:nvSpPr>
        <p:spPr>
          <a:xfrm>
            <a:off x="3328974" y="3860241"/>
            <a:ext cx="450850" cy="876300"/>
          </a:xfrm>
          <a:custGeom>
            <a:avLst/>
            <a:gdLst/>
            <a:ahLst/>
            <a:cxnLst/>
            <a:rect l="l" t="t" r="r" b="b"/>
            <a:pathLst>
              <a:path w="450850" h="876300">
                <a:moveTo>
                  <a:pt x="411175" y="876274"/>
                </a:moveTo>
                <a:lnTo>
                  <a:pt x="0" y="12280"/>
                </a:lnTo>
                <a:lnTo>
                  <a:pt x="39598" y="0"/>
                </a:lnTo>
                <a:lnTo>
                  <a:pt x="450773" y="864006"/>
                </a:lnTo>
                <a:lnTo>
                  <a:pt x="411175" y="876274"/>
                </a:lnTo>
                <a:close/>
              </a:path>
            </a:pathLst>
          </a:custGeom>
          <a:solidFill>
            <a:srgbClr val="00007E"/>
          </a:solidFill>
        </p:spPr>
        <p:txBody>
          <a:bodyPr wrap="square" lIns="0" tIns="0" rIns="0" bIns="0" rtlCol="0"/>
          <a:lstStyle/>
          <a:p>
            <a:endParaRPr/>
          </a:p>
        </p:txBody>
      </p:sp>
      <p:sp>
        <p:nvSpPr>
          <p:cNvPr id="33" name="object 33"/>
          <p:cNvSpPr/>
          <p:nvPr/>
        </p:nvSpPr>
        <p:spPr>
          <a:xfrm>
            <a:off x="3091408" y="3855339"/>
            <a:ext cx="152400" cy="945515"/>
          </a:xfrm>
          <a:custGeom>
            <a:avLst/>
            <a:gdLst/>
            <a:ahLst/>
            <a:cxnLst/>
            <a:rect l="l" t="t" r="r" b="b"/>
            <a:pathLst>
              <a:path w="152400" h="945514">
                <a:moveTo>
                  <a:pt x="42646" y="944994"/>
                </a:moveTo>
                <a:lnTo>
                  <a:pt x="0" y="942543"/>
                </a:lnTo>
                <a:lnTo>
                  <a:pt x="109651" y="0"/>
                </a:lnTo>
                <a:lnTo>
                  <a:pt x="152285" y="2451"/>
                </a:lnTo>
                <a:lnTo>
                  <a:pt x="42646" y="944994"/>
                </a:lnTo>
                <a:close/>
              </a:path>
            </a:pathLst>
          </a:custGeom>
          <a:solidFill>
            <a:srgbClr val="00007E"/>
          </a:solidFill>
        </p:spPr>
        <p:txBody>
          <a:bodyPr wrap="square" lIns="0" tIns="0" rIns="0" bIns="0" rtlCol="0"/>
          <a:lstStyle/>
          <a:p>
            <a:endParaRPr/>
          </a:p>
        </p:txBody>
      </p:sp>
      <p:sp>
        <p:nvSpPr>
          <p:cNvPr id="34" name="object 34"/>
          <p:cNvSpPr/>
          <p:nvPr/>
        </p:nvSpPr>
        <p:spPr>
          <a:xfrm>
            <a:off x="2445702" y="3882339"/>
            <a:ext cx="670560" cy="881380"/>
          </a:xfrm>
          <a:custGeom>
            <a:avLst/>
            <a:gdLst/>
            <a:ahLst/>
            <a:cxnLst/>
            <a:rect l="l" t="t" r="r" b="b"/>
            <a:pathLst>
              <a:path w="670560" h="881379">
                <a:moveTo>
                  <a:pt x="36550" y="881176"/>
                </a:moveTo>
                <a:lnTo>
                  <a:pt x="0" y="863993"/>
                </a:lnTo>
                <a:lnTo>
                  <a:pt x="633526" y="0"/>
                </a:lnTo>
                <a:lnTo>
                  <a:pt x="670077" y="17183"/>
                </a:lnTo>
                <a:lnTo>
                  <a:pt x="36550" y="881176"/>
                </a:lnTo>
                <a:close/>
              </a:path>
            </a:pathLst>
          </a:custGeom>
          <a:solidFill>
            <a:srgbClr val="00007E"/>
          </a:solidFill>
        </p:spPr>
        <p:txBody>
          <a:bodyPr wrap="square" lIns="0" tIns="0" rIns="0" bIns="0" rtlCol="0"/>
          <a:lstStyle/>
          <a:p>
            <a:endParaRPr/>
          </a:p>
        </p:txBody>
      </p:sp>
      <p:sp>
        <p:nvSpPr>
          <p:cNvPr id="35" name="object 35"/>
          <p:cNvSpPr/>
          <p:nvPr/>
        </p:nvSpPr>
        <p:spPr>
          <a:xfrm>
            <a:off x="2771609" y="3391433"/>
            <a:ext cx="3935729" cy="560070"/>
          </a:xfrm>
          <a:custGeom>
            <a:avLst/>
            <a:gdLst/>
            <a:ahLst/>
            <a:cxnLst/>
            <a:rect l="l" t="t" r="r" b="b"/>
            <a:pathLst>
              <a:path w="3935729" h="560070">
                <a:moveTo>
                  <a:pt x="18275" y="559625"/>
                </a:moveTo>
                <a:lnTo>
                  <a:pt x="0" y="441807"/>
                </a:lnTo>
                <a:lnTo>
                  <a:pt x="3913797" y="0"/>
                </a:lnTo>
                <a:lnTo>
                  <a:pt x="3935120" y="117817"/>
                </a:lnTo>
                <a:lnTo>
                  <a:pt x="18275" y="559625"/>
                </a:lnTo>
                <a:close/>
              </a:path>
            </a:pathLst>
          </a:custGeom>
          <a:solidFill>
            <a:srgbClr val="00007E"/>
          </a:solidFill>
        </p:spPr>
        <p:txBody>
          <a:bodyPr wrap="square" lIns="0" tIns="0" rIns="0" bIns="0" rtlCol="0"/>
          <a:lstStyle/>
          <a:p>
            <a:endParaRPr/>
          </a:p>
        </p:txBody>
      </p:sp>
      <p:sp>
        <p:nvSpPr>
          <p:cNvPr id="36" name="object 36"/>
          <p:cNvSpPr/>
          <p:nvPr/>
        </p:nvSpPr>
        <p:spPr>
          <a:xfrm>
            <a:off x="4629518" y="3204883"/>
            <a:ext cx="420370" cy="336550"/>
          </a:xfrm>
          <a:custGeom>
            <a:avLst/>
            <a:gdLst/>
            <a:ahLst/>
            <a:cxnLst/>
            <a:rect l="l" t="t" r="r" b="b"/>
            <a:pathLst>
              <a:path w="420370" h="336550">
                <a:moveTo>
                  <a:pt x="210159" y="336270"/>
                </a:moveTo>
                <a:lnTo>
                  <a:pt x="167512" y="333819"/>
                </a:lnTo>
                <a:lnTo>
                  <a:pt x="127927" y="324002"/>
                </a:lnTo>
                <a:lnTo>
                  <a:pt x="91376" y="306819"/>
                </a:lnTo>
                <a:lnTo>
                  <a:pt x="36550" y="262636"/>
                </a:lnTo>
                <a:lnTo>
                  <a:pt x="3048" y="201269"/>
                </a:lnTo>
                <a:lnTo>
                  <a:pt x="0" y="166903"/>
                </a:lnTo>
                <a:lnTo>
                  <a:pt x="3048" y="132549"/>
                </a:lnTo>
                <a:lnTo>
                  <a:pt x="36550" y="73634"/>
                </a:lnTo>
                <a:lnTo>
                  <a:pt x="91376" y="29451"/>
                </a:lnTo>
                <a:lnTo>
                  <a:pt x="127927" y="12268"/>
                </a:lnTo>
                <a:lnTo>
                  <a:pt x="167512" y="2451"/>
                </a:lnTo>
                <a:lnTo>
                  <a:pt x="210159" y="0"/>
                </a:lnTo>
                <a:lnTo>
                  <a:pt x="252793" y="2451"/>
                </a:lnTo>
                <a:lnTo>
                  <a:pt x="292392" y="12268"/>
                </a:lnTo>
                <a:lnTo>
                  <a:pt x="328942" y="29451"/>
                </a:lnTo>
                <a:lnTo>
                  <a:pt x="383768" y="73634"/>
                </a:lnTo>
                <a:lnTo>
                  <a:pt x="417271" y="132549"/>
                </a:lnTo>
                <a:lnTo>
                  <a:pt x="420319" y="166903"/>
                </a:lnTo>
                <a:lnTo>
                  <a:pt x="417271" y="201269"/>
                </a:lnTo>
                <a:lnTo>
                  <a:pt x="383768" y="262636"/>
                </a:lnTo>
                <a:lnTo>
                  <a:pt x="328942" y="306819"/>
                </a:lnTo>
                <a:lnTo>
                  <a:pt x="292392" y="324002"/>
                </a:lnTo>
                <a:lnTo>
                  <a:pt x="252793" y="333819"/>
                </a:lnTo>
                <a:lnTo>
                  <a:pt x="210159" y="336270"/>
                </a:lnTo>
                <a:close/>
              </a:path>
            </a:pathLst>
          </a:custGeom>
          <a:solidFill>
            <a:srgbClr val="00007E"/>
          </a:solidFill>
        </p:spPr>
        <p:txBody>
          <a:bodyPr wrap="square" lIns="0" tIns="0" rIns="0" bIns="0" rtlCol="0"/>
          <a:lstStyle/>
          <a:p>
            <a:endParaRPr/>
          </a:p>
        </p:txBody>
      </p:sp>
      <p:sp>
        <p:nvSpPr>
          <p:cNvPr id="37" name="object 37"/>
          <p:cNvSpPr/>
          <p:nvPr/>
        </p:nvSpPr>
        <p:spPr>
          <a:xfrm>
            <a:off x="5783859" y="3548519"/>
            <a:ext cx="463550" cy="889000"/>
          </a:xfrm>
          <a:custGeom>
            <a:avLst/>
            <a:gdLst/>
            <a:ahLst/>
            <a:cxnLst/>
            <a:rect l="l" t="t" r="r" b="b"/>
            <a:pathLst>
              <a:path w="463550" h="889000">
                <a:moveTo>
                  <a:pt x="39598" y="888542"/>
                </a:moveTo>
                <a:lnTo>
                  <a:pt x="0" y="876274"/>
                </a:lnTo>
                <a:lnTo>
                  <a:pt x="411175" y="12268"/>
                </a:lnTo>
                <a:lnTo>
                  <a:pt x="462953" y="0"/>
                </a:lnTo>
                <a:lnTo>
                  <a:pt x="39598" y="888542"/>
                </a:lnTo>
                <a:close/>
              </a:path>
            </a:pathLst>
          </a:custGeom>
          <a:solidFill>
            <a:srgbClr val="00007E"/>
          </a:solidFill>
        </p:spPr>
        <p:txBody>
          <a:bodyPr wrap="square" lIns="0" tIns="0" rIns="0" bIns="0" rtlCol="0"/>
          <a:lstStyle/>
          <a:p>
            <a:endParaRPr/>
          </a:p>
        </p:txBody>
      </p:sp>
      <p:sp>
        <p:nvSpPr>
          <p:cNvPr id="38" name="object 38"/>
          <p:cNvSpPr/>
          <p:nvPr/>
        </p:nvSpPr>
        <p:spPr>
          <a:xfrm>
            <a:off x="6319913" y="3531336"/>
            <a:ext cx="155575" cy="945515"/>
          </a:xfrm>
          <a:custGeom>
            <a:avLst/>
            <a:gdLst/>
            <a:ahLst/>
            <a:cxnLst/>
            <a:rect l="l" t="t" r="r" b="b"/>
            <a:pathLst>
              <a:path w="155575" h="945514">
                <a:moveTo>
                  <a:pt x="112699" y="945007"/>
                </a:moveTo>
                <a:lnTo>
                  <a:pt x="0" y="2451"/>
                </a:lnTo>
                <a:lnTo>
                  <a:pt x="42646" y="0"/>
                </a:lnTo>
                <a:lnTo>
                  <a:pt x="155333" y="942543"/>
                </a:lnTo>
                <a:lnTo>
                  <a:pt x="112699" y="945007"/>
                </a:lnTo>
                <a:close/>
              </a:path>
            </a:pathLst>
          </a:custGeom>
          <a:solidFill>
            <a:srgbClr val="00007E"/>
          </a:solidFill>
        </p:spPr>
        <p:txBody>
          <a:bodyPr wrap="square" lIns="0" tIns="0" rIns="0" bIns="0" rtlCol="0"/>
          <a:lstStyle/>
          <a:p>
            <a:endParaRPr/>
          </a:p>
        </p:txBody>
      </p:sp>
      <p:sp>
        <p:nvSpPr>
          <p:cNvPr id="39" name="object 39"/>
          <p:cNvSpPr/>
          <p:nvPr/>
        </p:nvSpPr>
        <p:spPr>
          <a:xfrm>
            <a:off x="6408242" y="3499434"/>
            <a:ext cx="713105" cy="940435"/>
          </a:xfrm>
          <a:custGeom>
            <a:avLst/>
            <a:gdLst/>
            <a:ahLst/>
            <a:cxnLst/>
            <a:rect l="l" t="t" r="r" b="b"/>
            <a:pathLst>
              <a:path w="713104" h="940435">
                <a:moveTo>
                  <a:pt x="676160" y="940079"/>
                </a:moveTo>
                <a:lnTo>
                  <a:pt x="0" y="17170"/>
                </a:lnTo>
                <a:lnTo>
                  <a:pt x="36550" y="0"/>
                </a:lnTo>
                <a:lnTo>
                  <a:pt x="712711" y="922909"/>
                </a:lnTo>
                <a:lnTo>
                  <a:pt x="676160" y="940079"/>
                </a:lnTo>
                <a:close/>
              </a:path>
            </a:pathLst>
          </a:custGeom>
          <a:solidFill>
            <a:srgbClr val="00007E"/>
          </a:solidFill>
        </p:spPr>
        <p:txBody>
          <a:bodyPr wrap="square" lIns="0" tIns="0" rIns="0" bIns="0" rtlCol="0"/>
          <a:lstStyle/>
          <a:p>
            <a:endParaRPr/>
          </a:p>
        </p:txBody>
      </p:sp>
      <p:sp>
        <p:nvSpPr>
          <p:cNvPr id="40" name="object 40"/>
          <p:cNvSpPr/>
          <p:nvPr/>
        </p:nvSpPr>
        <p:spPr>
          <a:xfrm>
            <a:off x="2339111" y="4716881"/>
            <a:ext cx="1550670" cy="643255"/>
          </a:xfrm>
          <a:custGeom>
            <a:avLst/>
            <a:gdLst/>
            <a:ahLst/>
            <a:cxnLst/>
            <a:rect l="l" t="t" r="r" b="b"/>
            <a:pathLst>
              <a:path w="1550670" h="643254">
                <a:moveTo>
                  <a:pt x="776668" y="643089"/>
                </a:moveTo>
                <a:lnTo>
                  <a:pt x="697471" y="640638"/>
                </a:lnTo>
                <a:lnTo>
                  <a:pt x="621334" y="630821"/>
                </a:lnTo>
                <a:lnTo>
                  <a:pt x="545185" y="616089"/>
                </a:lnTo>
                <a:lnTo>
                  <a:pt x="475132" y="594004"/>
                </a:lnTo>
                <a:lnTo>
                  <a:pt x="405079" y="567004"/>
                </a:lnTo>
                <a:lnTo>
                  <a:pt x="341122" y="535089"/>
                </a:lnTo>
                <a:lnTo>
                  <a:pt x="283248" y="500735"/>
                </a:lnTo>
                <a:lnTo>
                  <a:pt x="228422" y="459003"/>
                </a:lnTo>
                <a:lnTo>
                  <a:pt x="176644" y="414820"/>
                </a:lnTo>
                <a:lnTo>
                  <a:pt x="134010" y="368185"/>
                </a:lnTo>
                <a:lnTo>
                  <a:pt x="94411" y="316636"/>
                </a:lnTo>
                <a:lnTo>
                  <a:pt x="60909" y="260184"/>
                </a:lnTo>
                <a:lnTo>
                  <a:pt x="33502" y="203733"/>
                </a:lnTo>
                <a:lnTo>
                  <a:pt x="15227" y="142366"/>
                </a:lnTo>
                <a:lnTo>
                  <a:pt x="3035" y="81000"/>
                </a:lnTo>
                <a:lnTo>
                  <a:pt x="0" y="17183"/>
                </a:lnTo>
                <a:lnTo>
                  <a:pt x="0" y="0"/>
                </a:lnTo>
                <a:lnTo>
                  <a:pt x="1550289" y="0"/>
                </a:lnTo>
                <a:lnTo>
                  <a:pt x="1550289" y="17183"/>
                </a:lnTo>
                <a:lnTo>
                  <a:pt x="1547241" y="81000"/>
                </a:lnTo>
                <a:lnTo>
                  <a:pt x="1535061" y="142366"/>
                </a:lnTo>
                <a:lnTo>
                  <a:pt x="1516786" y="203733"/>
                </a:lnTo>
                <a:lnTo>
                  <a:pt x="1489367" y="260184"/>
                </a:lnTo>
                <a:lnTo>
                  <a:pt x="1455864" y="316636"/>
                </a:lnTo>
                <a:lnTo>
                  <a:pt x="1419313" y="368185"/>
                </a:lnTo>
                <a:lnTo>
                  <a:pt x="1373632" y="414820"/>
                </a:lnTo>
                <a:lnTo>
                  <a:pt x="1324902" y="459003"/>
                </a:lnTo>
                <a:lnTo>
                  <a:pt x="1267028" y="500735"/>
                </a:lnTo>
                <a:lnTo>
                  <a:pt x="1209167" y="535089"/>
                </a:lnTo>
                <a:lnTo>
                  <a:pt x="1145197" y="567004"/>
                </a:lnTo>
                <a:lnTo>
                  <a:pt x="1078191" y="594004"/>
                </a:lnTo>
                <a:lnTo>
                  <a:pt x="1005090" y="616089"/>
                </a:lnTo>
                <a:lnTo>
                  <a:pt x="932002" y="630821"/>
                </a:lnTo>
                <a:lnTo>
                  <a:pt x="855853" y="640638"/>
                </a:lnTo>
                <a:lnTo>
                  <a:pt x="776668" y="643089"/>
                </a:lnTo>
                <a:close/>
              </a:path>
            </a:pathLst>
          </a:custGeom>
          <a:solidFill>
            <a:srgbClr val="00007E"/>
          </a:solidFill>
        </p:spPr>
        <p:txBody>
          <a:bodyPr wrap="square" lIns="0" tIns="0" rIns="0" bIns="0" rtlCol="0"/>
          <a:lstStyle/>
          <a:p>
            <a:endParaRPr/>
          </a:p>
        </p:txBody>
      </p:sp>
      <p:sp>
        <p:nvSpPr>
          <p:cNvPr id="41" name="object 41"/>
          <p:cNvSpPr/>
          <p:nvPr/>
        </p:nvSpPr>
        <p:spPr>
          <a:xfrm>
            <a:off x="2814243" y="4827333"/>
            <a:ext cx="916940" cy="78740"/>
          </a:xfrm>
          <a:custGeom>
            <a:avLst/>
            <a:gdLst/>
            <a:ahLst/>
            <a:cxnLst/>
            <a:rect l="l" t="t" r="r" b="b"/>
            <a:pathLst>
              <a:path w="916939" h="78739">
                <a:moveTo>
                  <a:pt x="889368" y="78549"/>
                </a:moveTo>
                <a:lnTo>
                  <a:pt x="0" y="51549"/>
                </a:lnTo>
                <a:lnTo>
                  <a:pt x="916774" y="0"/>
                </a:lnTo>
                <a:lnTo>
                  <a:pt x="898499" y="58915"/>
                </a:lnTo>
                <a:lnTo>
                  <a:pt x="889368" y="78549"/>
                </a:lnTo>
                <a:close/>
              </a:path>
            </a:pathLst>
          </a:custGeom>
          <a:solidFill>
            <a:srgbClr val="282B7B"/>
          </a:solidFill>
        </p:spPr>
        <p:txBody>
          <a:bodyPr wrap="square" lIns="0" tIns="0" rIns="0" bIns="0" rtlCol="0"/>
          <a:lstStyle/>
          <a:p>
            <a:endParaRPr/>
          </a:p>
        </p:txBody>
      </p:sp>
      <p:sp>
        <p:nvSpPr>
          <p:cNvPr id="42" name="object 42"/>
          <p:cNvSpPr/>
          <p:nvPr/>
        </p:nvSpPr>
        <p:spPr>
          <a:xfrm>
            <a:off x="2820339" y="4969700"/>
            <a:ext cx="850265" cy="71755"/>
          </a:xfrm>
          <a:custGeom>
            <a:avLst/>
            <a:gdLst/>
            <a:ahLst/>
            <a:cxnLst/>
            <a:rect l="l" t="t" r="r" b="b"/>
            <a:pathLst>
              <a:path w="850264" h="71754">
                <a:moveTo>
                  <a:pt x="801027" y="71183"/>
                </a:moveTo>
                <a:lnTo>
                  <a:pt x="0" y="49098"/>
                </a:lnTo>
                <a:lnTo>
                  <a:pt x="849769" y="0"/>
                </a:lnTo>
                <a:lnTo>
                  <a:pt x="840625" y="17183"/>
                </a:lnTo>
                <a:lnTo>
                  <a:pt x="828446" y="36817"/>
                </a:lnTo>
                <a:lnTo>
                  <a:pt x="813219" y="54000"/>
                </a:lnTo>
                <a:lnTo>
                  <a:pt x="801027" y="71183"/>
                </a:lnTo>
                <a:close/>
              </a:path>
            </a:pathLst>
          </a:custGeom>
          <a:solidFill>
            <a:srgbClr val="282B7B"/>
          </a:solidFill>
        </p:spPr>
        <p:txBody>
          <a:bodyPr wrap="square" lIns="0" tIns="0" rIns="0" bIns="0" rtlCol="0"/>
          <a:lstStyle/>
          <a:p>
            <a:endParaRPr/>
          </a:p>
        </p:txBody>
      </p:sp>
      <p:sp>
        <p:nvSpPr>
          <p:cNvPr id="43" name="object 43"/>
          <p:cNvSpPr/>
          <p:nvPr/>
        </p:nvSpPr>
        <p:spPr>
          <a:xfrm>
            <a:off x="2847746" y="5114518"/>
            <a:ext cx="706755" cy="59055"/>
          </a:xfrm>
          <a:custGeom>
            <a:avLst/>
            <a:gdLst/>
            <a:ahLst/>
            <a:cxnLst/>
            <a:rect l="l" t="t" r="r" b="b"/>
            <a:pathLst>
              <a:path w="706754" h="59054">
                <a:moveTo>
                  <a:pt x="633514" y="58915"/>
                </a:moveTo>
                <a:lnTo>
                  <a:pt x="0" y="41732"/>
                </a:lnTo>
                <a:lnTo>
                  <a:pt x="706615" y="0"/>
                </a:lnTo>
                <a:lnTo>
                  <a:pt x="688340" y="17183"/>
                </a:lnTo>
                <a:lnTo>
                  <a:pt x="651789" y="46634"/>
                </a:lnTo>
                <a:lnTo>
                  <a:pt x="633514" y="58915"/>
                </a:lnTo>
                <a:close/>
              </a:path>
            </a:pathLst>
          </a:custGeom>
          <a:solidFill>
            <a:srgbClr val="282B7B"/>
          </a:solidFill>
        </p:spPr>
        <p:txBody>
          <a:bodyPr wrap="square" lIns="0" tIns="0" rIns="0" bIns="0" rtlCol="0"/>
          <a:lstStyle/>
          <a:p>
            <a:endParaRPr/>
          </a:p>
        </p:txBody>
      </p:sp>
      <p:sp>
        <p:nvSpPr>
          <p:cNvPr id="44" name="object 44"/>
          <p:cNvSpPr/>
          <p:nvPr/>
        </p:nvSpPr>
        <p:spPr>
          <a:xfrm>
            <a:off x="5689447" y="4370794"/>
            <a:ext cx="1556385" cy="643255"/>
          </a:xfrm>
          <a:custGeom>
            <a:avLst/>
            <a:gdLst/>
            <a:ahLst/>
            <a:cxnLst/>
            <a:rect l="l" t="t" r="r" b="b"/>
            <a:pathLst>
              <a:path w="1556384" h="643254">
                <a:moveTo>
                  <a:pt x="779703" y="643089"/>
                </a:moveTo>
                <a:lnTo>
                  <a:pt x="700519" y="640638"/>
                </a:lnTo>
                <a:lnTo>
                  <a:pt x="624370" y="630821"/>
                </a:lnTo>
                <a:lnTo>
                  <a:pt x="548233" y="616089"/>
                </a:lnTo>
                <a:lnTo>
                  <a:pt x="478180" y="594004"/>
                </a:lnTo>
                <a:lnTo>
                  <a:pt x="408127" y="567004"/>
                </a:lnTo>
                <a:lnTo>
                  <a:pt x="344170" y="535089"/>
                </a:lnTo>
                <a:lnTo>
                  <a:pt x="283248" y="500722"/>
                </a:lnTo>
                <a:lnTo>
                  <a:pt x="228422" y="459003"/>
                </a:lnTo>
                <a:lnTo>
                  <a:pt x="179692" y="414820"/>
                </a:lnTo>
                <a:lnTo>
                  <a:pt x="134010" y="368185"/>
                </a:lnTo>
                <a:lnTo>
                  <a:pt x="94411" y="316636"/>
                </a:lnTo>
                <a:lnTo>
                  <a:pt x="60909" y="260184"/>
                </a:lnTo>
                <a:lnTo>
                  <a:pt x="36550" y="203720"/>
                </a:lnTo>
                <a:lnTo>
                  <a:pt x="15227" y="142367"/>
                </a:lnTo>
                <a:lnTo>
                  <a:pt x="3035" y="81000"/>
                </a:lnTo>
                <a:lnTo>
                  <a:pt x="0" y="17183"/>
                </a:lnTo>
                <a:lnTo>
                  <a:pt x="0" y="12268"/>
                </a:lnTo>
                <a:lnTo>
                  <a:pt x="3035" y="9817"/>
                </a:lnTo>
                <a:lnTo>
                  <a:pt x="3035" y="0"/>
                </a:lnTo>
                <a:lnTo>
                  <a:pt x="1556385" y="0"/>
                </a:lnTo>
                <a:lnTo>
                  <a:pt x="1556385" y="17183"/>
                </a:lnTo>
                <a:lnTo>
                  <a:pt x="1553337" y="81000"/>
                </a:lnTo>
                <a:lnTo>
                  <a:pt x="1541144" y="142367"/>
                </a:lnTo>
                <a:lnTo>
                  <a:pt x="1522869" y="203720"/>
                </a:lnTo>
                <a:lnTo>
                  <a:pt x="1495463" y="260184"/>
                </a:lnTo>
                <a:lnTo>
                  <a:pt x="1461960" y="316636"/>
                </a:lnTo>
                <a:lnTo>
                  <a:pt x="1422361" y="368185"/>
                </a:lnTo>
                <a:lnTo>
                  <a:pt x="1379728" y="414820"/>
                </a:lnTo>
                <a:lnTo>
                  <a:pt x="1327950" y="459003"/>
                </a:lnTo>
                <a:lnTo>
                  <a:pt x="1273124" y="500722"/>
                </a:lnTo>
                <a:lnTo>
                  <a:pt x="1215250" y="535089"/>
                </a:lnTo>
                <a:lnTo>
                  <a:pt x="1151293" y="567004"/>
                </a:lnTo>
                <a:lnTo>
                  <a:pt x="1081239" y="594004"/>
                </a:lnTo>
                <a:lnTo>
                  <a:pt x="1011186" y="616089"/>
                </a:lnTo>
                <a:lnTo>
                  <a:pt x="935050" y="630821"/>
                </a:lnTo>
                <a:lnTo>
                  <a:pt x="858901" y="640638"/>
                </a:lnTo>
                <a:lnTo>
                  <a:pt x="779703" y="643089"/>
                </a:lnTo>
                <a:close/>
              </a:path>
            </a:pathLst>
          </a:custGeom>
          <a:solidFill>
            <a:srgbClr val="00007E"/>
          </a:solidFill>
        </p:spPr>
        <p:txBody>
          <a:bodyPr wrap="square" lIns="0" tIns="0" rIns="0" bIns="0" rtlCol="0"/>
          <a:lstStyle/>
          <a:p>
            <a:endParaRPr/>
          </a:p>
        </p:txBody>
      </p:sp>
      <p:sp>
        <p:nvSpPr>
          <p:cNvPr id="45" name="object 45"/>
          <p:cNvSpPr/>
          <p:nvPr/>
        </p:nvSpPr>
        <p:spPr>
          <a:xfrm>
            <a:off x="6158484" y="4513160"/>
            <a:ext cx="920115" cy="76200"/>
          </a:xfrm>
          <a:custGeom>
            <a:avLst/>
            <a:gdLst/>
            <a:ahLst/>
            <a:cxnLst/>
            <a:rect l="l" t="t" r="r" b="b"/>
            <a:pathLst>
              <a:path w="920115" h="76200">
                <a:moveTo>
                  <a:pt x="892416" y="76085"/>
                </a:moveTo>
                <a:lnTo>
                  <a:pt x="0" y="51536"/>
                </a:lnTo>
                <a:lnTo>
                  <a:pt x="919822" y="0"/>
                </a:lnTo>
                <a:lnTo>
                  <a:pt x="907643" y="39268"/>
                </a:lnTo>
                <a:lnTo>
                  <a:pt x="901547" y="56451"/>
                </a:lnTo>
                <a:lnTo>
                  <a:pt x="892416" y="76085"/>
                </a:lnTo>
                <a:close/>
              </a:path>
            </a:pathLst>
          </a:custGeom>
          <a:solidFill>
            <a:srgbClr val="282B7B"/>
          </a:solidFill>
        </p:spPr>
        <p:txBody>
          <a:bodyPr wrap="square" lIns="0" tIns="0" rIns="0" bIns="0" rtlCol="0"/>
          <a:lstStyle/>
          <a:p>
            <a:endParaRPr/>
          </a:p>
        </p:txBody>
      </p:sp>
      <p:sp>
        <p:nvSpPr>
          <p:cNvPr id="46" name="object 46"/>
          <p:cNvSpPr/>
          <p:nvPr/>
        </p:nvSpPr>
        <p:spPr>
          <a:xfrm>
            <a:off x="6164579" y="4655515"/>
            <a:ext cx="855980" cy="71755"/>
          </a:xfrm>
          <a:custGeom>
            <a:avLst/>
            <a:gdLst/>
            <a:ahLst/>
            <a:cxnLst/>
            <a:rect l="l" t="t" r="r" b="b"/>
            <a:pathLst>
              <a:path w="855979" h="71754">
                <a:moveTo>
                  <a:pt x="807123" y="71183"/>
                </a:moveTo>
                <a:lnTo>
                  <a:pt x="0" y="46647"/>
                </a:lnTo>
                <a:lnTo>
                  <a:pt x="855865" y="0"/>
                </a:lnTo>
                <a:lnTo>
                  <a:pt x="831494" y="34366"/>
                </a:lnTo>
                <a:lnTo>
                  <a:pt x="819315" y="54000"/>
                </a:lnTo>
                <a:lnTo>
                  <a:pt x="807123" y="71183"/>
                </a:lnTo>
                <a:close/>
              </a:path>
            </a:pathLst>
          </a:custGeom>
          <a:solidFill>
            <a:srgbClr val="282B7B"/>
          </a:solidFill>
        </p:spPr>
        <p:txBody>
          <a:bodyPr wrap="square" lIns="0" tIns="0" rIns="0" bIns="0" rtlCol="0"/>
          <a:lstStyle/>
          <a:p>
            <a:endParaRPr/>
          </a:p>
        </p:txBody>
      </p:sp>
      <p:sp>
        <p:nvSpPr>
          <p:cNvPr id="47" name="object 47"/>
          <p:cNvSpPr/>
          <p:nvPr/>
        </p:nvSpPr>
        <p:spPr>
          <a:xfrm>
            <a:off x="6195034" y="4800333"/>
            <a:ext cx="706755" cy="59055"/>
          </a:xfrm>
          <a:custGeom>
            <a:avLst/>
            <a:gdLst/>
            <a:ahLst/>
            <a:cxnLst/>
            <a:rect l="l" t="t" r="r" b="b"/>
            <a:pathLst>
              <a:path w="706754" h="59054">
                <a:moveTo>
                  <a:pt x="633526" y="58915"/>
                </a:moveTo>
                <a:lnTo>
                  <a:pt x="0" y="39281"/>
                </a:lnTo>
                <a:lnTo>
                  <a:pt x="706615" y="0"/>
                </a:lnTo>
                <a:lnTo>
                  <a:pt x="691388" y="14732"/>
                </a:lnTo>
                <a:lnTo>
                  <a:pt x="654837" y="44183"/>
                </a:lnTo>
                <a:lnTo>
                  <a:pt x="633526" y="58915"/>
                </a:lnTo>
                <a:close/>
              </a:path>
            </a:pathLst>
          </a:custGeom>
          <a:solidFill>
            <a:srgbClr val="282B7B"/>
          </a:solidFill>
        </p:spPr>
        <p:txBody>
          <a:bodyPr wrap="square" lIns="0" tIns="0" rIns="0" bIns="0" rtlCol="0"/>
          <a:lstStyle/>
          <a:p>
            <a:endParaRPr/>
          </a:p>
        </p:txBody>
      </p:sp>
      <p:sp>
        <p:nvSpPr>
          <p:cNvPr id="48" name="object 48"/>
          <p:cNvSpPr/>
          <p:nvPr/>
        </p:nvSpPr>
        <p:spPr>
          <a:xfrm>
            <a:off x="4480280" y="5521972"/>
            <a:ext cx="1045210" cy="59055"/>
          </a:xfrm>
          <a:custGeom>
            <a:avLst/>
            <a:gdLst/>
            <a:ahLst/>
            <a:cxnLst/>
            <a:rect l="l" t="t" r="r" b="b"/>
            <a:pathLst>
              <a:path w="1045210" h="59054">
                <a:moveTo>
                  <a:pt x="1044689" y="58915"/>
                </a:moveTo>
                <a:lnTo>
                  <a:pt x="0" y="31915"/>
                </a:lnTo>
                <a:lnTo>
                  <a:pt x="907630" y="0"/>
                </a:lnTo>
                <a:lnTo>
                  <a:pt x="962456" y="22098"/>
                </a:lnTo>
                <a:lnTo>
                  <a:pt x="977684" y="29451"/>
                </a:lnTo>
                <a:lnTo>
                  <a:pt x="995959" y="36817"/>
                </a:lnTo>
                <a:lnTo>
                  <a:pt x="1011186" y="44183"/>
                </a:lnTo>
                <a:lnTo>
                  <a:pt x="1029462" y="51549"/>
                </a:lnTo>
                <a:lnTo>
                  <a:pt x="1044689" y="58915"/>
                </a:lnTo>
                <a:close/>
              </a:path>
            </a:pathLst>
          </a:custGeom>
          <a:solidFill>
            <a:srgbClr val="282B7B"/>
          </a:solidFill>
        </p:spPr>
        <p:txBody>
          <a:bodyPr wrap="square" lIns="0" tIns="0" rIns="0" bIns="0" rtlCol="0"/>
          <a:lstStyle/>
          <a:p>
            <a:endParaRPr/>
          </a:p>
        </p:txBody>
      </p:sp>
      <p:sp>
        <p:nvSpPr>
          <p:cNvPr id="49" name="object 49"/>
          <p:cNvSpPr/>
          <p:nvPr/>
        </p:nvSpPr>
        <p:spPr>
          <a:xfrm>
            <a:off x="4580788" y="5654522"/>
            <a:ext cx="1127125" cy="66675"/>
          </a:xfrm>
          <a:custGeom>
            <a:avLst/>
            <a:gdLst/>
            <a:ahLst/>
            <a:cxnLst/>
            <a:rect l="l" t="t" r="r" b="b"/>
            <a:pathLst>
              <a:path w="1127125" h="66675">
                <a:moveTo>
                  <a:pt x="1126934" y="66268"/>
                </a:moveTo>
                <a:lnTo>
                  <a:pt x="0" y="34366"/>
                </a:lnTo>
                <a:lnTo>
                  <a:pt x="1056881" y="0"/>
                </a:lnTo>
                <a:lnTo>
                  <a:pt x="1078191" y="14732"/>
                </a:lnTo>
                <a:lnTo>
                  <a:pt x="1096467" y="31902"/>
                </a:lnTo>
                <a:lnTo>
                  <a:pt x="1126934" y="66268"/>
                </a:lnTo>
                <a:close/>
              </a:path>
            </a:pathLst>
          </a:custGeom>
          <a:solidFill>
            <a:srgbClr val="282B7B"/>
          </a:solidFill>
        </p:spPr>
        <p:txBody>
          <a:bodyPr wrap="square" lIns="0" tIns="0" rIns="0" bIns="0" rtlCol="0"/>
          <a:lstStyle/>
          <a:p>
            <a:endParaRPr/>
          </a:p>
        </p:txBody>
      </p:sp>
      <p:sp>
        <p:nvSpPr>
          <p:cNvPr id="50" name="object 50"/>
          <p:cNvSpPr txBox="1">
            <a:spLocks noGrp="1"/>
          </p:cNvSpPr>
          <p:nvPr>
            <p:ph type="title"/>
          </p:nvPr>
        </p:nvSpPr>
        <p:spPr>
          <a:prstGeom prst="rect">
            <a:avLst/>
          </a:prstGeom>
        </p:spPr>
        <p:txBody>
          <a:bodyPr vert="horz" wrap="square" lIns="0" tIns="0" rIns="0" bIns="0" rtlCol="0">
            <a:spAutoFit/>
          </a:bodyPr>
          <a:lstStyle/>
          <a:p>
            <a:pPr marL="85090">
              <a:lnSpc>
                <a:spcPts val="3750"/>
              </a:lnSpc>
            </a:pPr>
            <a:r>
              <a:rPr sz="3200" dirty="0">
                <a:latin typeface="宋体" panose="02010600030101010101" pitchFamily="2" charset="-122"/>
                <a:cs typeface="宋体" panose="02010600030101010101" pitchFamily="2" charset="-122"/>
              </a:rPr>
              <a:t>政府依法行政，企业依法经营，依法维</a:t>
            </a:r>
            <a:r>
              <a:rPr sz="3200" spc="-10" dirty="0">
                <a:latin typeface="宋体" panose="02010600030101010101" pitchFamily="2" charset="-122"/>
                <a:cs typeface="宋体" panose="02010600030101010101" pitchFamily="2" charset="-122"/>
              </a:rPr>
              <a:t>权</a:t>
            </a:r>
            <a:endParaRPr sz="3200">
              <a:latin typeface="宋体" panose="02010600030101010101" pitchFamily="2" charset="-122"/>
              <a:cs typeface="宋体" panose="02010600030101010101" pitchFamily="2" charset="-122"/>
            </a:endParaRPr>
          </a:p>
        </p:txBody>
      </p:sp>
      <p:sp>
        <p:nvSpPr>
          <p:cNvPr id="51" name="object 51"/>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solidFill>
                  <a:srgbClr val="FFFF00"/>
                </a:solidFill>
              </a:rPr>
              <a:t>99</a:t>
            </a:fld>
            <a:endParaRPr spc="-5" dirty="0">
              <a:solidFill>
                <a:srgbClr val="FFFF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5599</Words>
  <Application>Microsoft Office PowerPoint</Application>
  <PresentationFormat>全屏显示(4:3)</PresentationFormat>
  <Paragraphs>1005</Paragraphs>
  <Slides>144</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144</vt:i4>
      </vt:variant>
    </vt:vector>
  </HeadingPairs>
  <TitlesOfParts>
    <vt:vector size="155" baseType="lpstr">
      <vt:lpstr>613-CAI978</vt:lpstr>
      <vt:lpstr>方正姚体</vt:lpstr>
      <vt:lpstr>仿宋</vt:lpstr>
      <vt:lpstr>黑体</vt:lpstr>
      <vt:lpstr>华文新魏</vt:lpstr>
      <vt:lpstr>宋体</vt:lpstr>
      <vt:lpstr>Arial</vt:lpstr>
      <vt:lpstr>Calibri</vt:lpstr>
      <vt:lpstr>Times New Roman</vt:lpstr>
      <vt:lpstr>Office Theme</vt:lpstr>
      <vt:lpstr>1_Office 主题</vt:lpstr>
      <vt:lpstr>主要负责人和安全管理人员</vt:lpstr>
      <vt:lpstr>第一部分</vt:lpstr>
      <vt:lpstr>第一部分</vt:lpstr>
      <vt:lpstr>什么是安全</vt:lpstr>
      <vt:lpstr>安全生产监管体制</vt:lpstr>
      <vt:lpstr>安全生产监管体制</vt:lpstr>
      <vt:lpstr>安全生产监管体制</vt:lpstr>
      <vt:lpstr>安全生产监管体制</vt:lpstr>
      <vt:lpstr>安全生产监管体制</vt:lpstr>
      <vt:lpstr>安全生产监管体制</vt:lpstr>
      <vt:lpstr>安全生产监管体制</vt:lpstr>
      <vt:lpstr>安全生产监管体制</vt:lpstr>
      <vt:lpstr>安全生产监管体制</vt:lpstr>
      <vt:lpstr>安全生产监管体制</vt:lpstr>
      <vt:lpstr>安全生产监管体制</vt:lpstr>
      <vt:lpstr>安全生产监管体制</vt:lpstr>
      <vt:lpstr>安全生产监管体制</vt:lpstr>
      <vt:lpstr>安全生产监管体制</vt:lpstr>
      <vt:lpstr>安全生产监管体制</vt:lpstr>
      <vt:lpstr>安全生产监管体制</vt:lpstr>
      <vt:lpstr>安全生产监管体制</vt:lpstr>
      <vt:lpstr>安全生产监管体制</vt:lpstr>
      <vt:lpstr>第一部分</vt:lpstr>
      <vt:lpstr>我国法律法规架构体系</vt:lpstr>
      <vt:lpstr>安全生产法律法规体体系</vt:lpstr>
      <vt:lpstr>安全生产单行法律</vt:lpstr>
      <vt:lpstr>安全生产单行法律</vt:lpstr>
      <vt:lpstr>安全生产单行法律</vt:lpstr>
      <vt:lpstr>安全生产单行法律</vt:lpstr>
      <vt:lpstr>安全生产单行法律</vt:lpstr>
      <vt:lpstr>安全生产单行法律</vt:lpstr>
      <vt:lpstr>安全生产单行法律</vt:lpstr>
      <vt:lpstr>安全生产行政法规</vt:lpstr>
      <vt:lpstr>安全生产行政法规</vt:lpstr>
      <vt:lpstr>安全生产行政法规</vt:lpstr>
      <vt:lpstr>安全生产行政法规</vt:lpstr>
      <vt:lpstr>安全生产行政法规</vt:lpstr>
      <vt:lpstr>安全生产行政法规</vt:lpstr>
      <vt:lpstr>安全生产行政法规</vt:lpstr>
      <vt:lpstr>安全生产行政法规</vt:lpstr>
      <vt:lpstr>安全生产行政法规</vt:lpstr>
      <vt:lpstr>安全生产行政法规</vt:lpstr>
      <vt:lpstr>安全生产部门规章</vt:lpstr>
      <vt:lpstr>安全生产行政法规</vt:lpstr>
      <vt:lpstr>安全生产行政法规</vt:lpstr>
      <vt:lpstr>安全生产行政法规</vt:lpstr>
      <vt:lpstr>安全生产行政法规</vt:lpstr>
      <vt:lpstr>安全生产行政法规</vt:lpstr>
      <vt:lpstr>安全生产行政法规</vt:lpstr>
      <vt:lpstr>安全生产行政法规</vt:lpstr>
      <vt:lpstr>安全生产行政法规</vt:lpstr>
      <vt:lpstr>第一部分</vt:lpstr>
      <vt:lpstr>中华人民共和国安全生产法</vt:lpstr>
      <vt:lpstr>PowerPoint 演示文稿</vt:lpstr>
      <vt:lpstr>中华人民共和国安全生产法</vt:lpstr>
      <vt:lpstr>PowerPoint 演示文稿</vt:lpstr>
      <vt:lpstr>PowerPoint 演示文稿</vt:lpstr>
      <vt:lpstr>PowerPoint 演示文稿</vt:lpstr>
      <vt:lpstr>PowerPoint 演示文稿</vt:lpstr>
      <vt:lpstr>PowerPoint 演示文稿</vt:lpstr>
      <vt:lpstr>《企业安全生产标准化基本规范》（AQ/T9006-2010）</vt:lpstr>
      <vt:lpstr>第七条 工会作用</vt:lpstr>
      <vt:lpstr>第八条 国务院和县级以上地方政府职责</vt:lpstr>
      <vt:lpstr>Ø对乡镇办事处委托执法:</vt:lpstr>
      <vt:lpstr>第九条 负有安全监管职责部门职责</vt:lpstr>
      <vt:lpstr>关于安监理部门综合监管的内涵</vt:lpstr>
      <vt:lpstr>PowerPoint 演示文稿</vt:lpstr>
      <vt:lpstr>第二章 生产经营单位的安全生产保障</vt:lpstr>
      <vt:lpstr>第十七条 安全生产条件（不得从事）</vt:lpstr>
      <vt:lpstr>• 第十九条 责任制监督考核</vt:lpstr>
      <vt:lpstr>•关于印发《企业安全生产费用提取和使用管理办法》的通知财企[2012]16号</vt:lpstr>
      <vt:lpstr>安全机构与管理人员（21-23条）</vt:lpstr>
      <vt:lpstr>安全机构与管理人员（21-23条）</vt:lpstr>
      <vt:lpstr>安全机构与管理人员（21-23条）</vt:lpstr>
      <vt:lpstr>安全机构与管理人员（21-23条）</vt:lpstr>
      <vt:lpstr>安全机构与管理人员（21-23条）</vt:lpstr>
      <vt:lpstr>（培训与资质认可 24-27条）</vt:lpstr>
      <vt:lpstr>（培训与资质认可 24-27条）</vt:lpstr>
      <vt:lpstr>（培训与资质认可 24-27条）</vt:lpstr>
      <vt:lpstr>（建设项目“三同时”28-31条）</vt:lpstr>
      <vt:lpstr>PowerPoint 演示文稿</vt:lpstr>
      <vt:lpstr>（安全设备管理）32-35条</vt:lpstr>
      <vt:lpstr>危险物品管理</vt:lpstr>
      <vt:lpstr>危险物品管理</vt:lpstr>
      <vt:lpstr>（重大危险源管理）</vt:lpstr>
      <vt:lpstr>（重大危险源管理）</vt:lpstr>
      <vt:lpstr>（重大危险源管理）</vt:lpstr>
      <vt:lpstr>（隐患排查治理）</vt:lpstr>
      <vt:lpstr>（隐患排查治理）</vt:lpstr>
      <vt:lpstr>员工宿舍、危险作业管理</vt:lpstr>
      <vt:lpstr>（教育督促、防护用品）</vt:lpstr>
      <vt:lpstr>（管理人员检查职责）</vt:lpstr>
      <vt:lpstr>（经费、承包、租赁安全管理）</vt:lpstr>
      <vt:lpstr>第四十七条 事故救援、调查处理期间主要负责人要立即组织</vt:lpstr>
      <vt:lpstr>PowerPoint 演示文稿</vt:lpstr>
      <vt:lpstr>第三章 从业人员安全生产权利和义务（共10条）</vt:lpstr>
      <vt:lpstr>第三章 从业人员安全生产权利和义务（共10条）</vt:lpstr>
      <vt:lpstr>第四章 安全生产监督管理</vt:lpstr>
      <vt:lpstr>政府依法行政，企业依法经营，依法维权</vt:lpstr>
      <vt:lpstr>PowerPoint 演示文稿</vt:lpstr>
      <vt:lpstr>县级以上地方政府及部门职责59-62条</vt:lpstr>
      <vt:lpstr>PowerPoint 演示文稿</vt:lpstr>
      <vt:lpstr>县级以上地方政府及部门职责59-62条</vt:lpstr>
      <vt:lpstr>第六十二条 安监部门职权</vt:lpstr>
      <vt:lpstr>第六十二条 安监部门职权</vt:lpstr>
      <vt:lpstr>PowerPoint 演示文稿</vt:lpstr>
      <vt:lpstr>PowerPoint 演示文稿</vt:lpstr>
      <vt:lpstr>（社会监督70-74条）</vt:lpstr>
      <vt:lpstr>PowerPoint 演示文稿</vt:lpstr>
      <vt:lpstr>第五章 生产安全事故的应急救援与调查处理</vt:lpstr>
      <vt:lpstr>应急组织体系与器材（76-79条）</vt:lpstr>
      <vt:lpstr>企业应急监管法律法规标准</vt:lpstr>
      <vt:lpstr>应急组织体系与器材（76-79条）</vt:lpstr>
      <vt:lpstr>（事故报告制度）</vt:lpstr>
      <vt:lpstr>PowerPoint 演示文稿</vt:lpstr>
      <vt:lpstr>PowerPoint 演示文稿</vt:lpstr>
      <vt:lpstr>（事故调查处理）</vt:lpstr>
      <vt:lpstr>第六章 法律责任</vt:lpstr>
      <vt:lpstr>PowerPoint 演示文稿</vt:lpstr>
      <vt:lpstr>PowerPoint 演示文稿</vt:lpstr>
      <vt:lpstr>政府与部门法律责任（处分、刑事）87-88、107条</vt:lpstr>
      <vt:lpstr>PowerPoint 演示文稿</vt:lpstr>
      <vt:lpstr>第八十九条</vt:lpstr>
      <vt:lpstr>（企业法律责任）90-106、108-111条</vt:lpstr>
      <vt:lpstr>第九十一条</vt:lpstr>
      <vt:lpstr>PowerPoint 演示文稿</vt:lpstr>
      <vt:lpstr>PowerPoint 演示文稿</vt:lpstr>
      <vt:lpstr>第九十五条 建设项目违法行为责任</vt:lpstr>
      <vt:lpstr>PowerPoint 演示文稿</vt:lpstr>
      <vt:lpstr>PowerPoint 演示文稿</vt:lpstr>
      <vt:lpstr>• 第九十八条危险物品、重大危险源、危险作业、隐患排查管理责任； 有下列行为之一的，责令限期改正，可以处10万元以下的罚款;逾期 未改正的，责令停产停业整顿，并处10-20万元以下的罚款，对其直 接负责的主管人员和其他直接责任人员处2-5万元以下的罚款;构成犯 罪的，追究刑事责任：</vt:lpstr>
      <vt:lpstr>第九十九条 未采取措施消除事故隐患的</vt:lpstr>
      <vt:lpstr>第一百条</vt:lpstr>
      <vt:lpstr>租赁承包的法律责任（2）</vt:lpstr>
      <vt:lpstr>第一百零一条</vt:lpstr>
      <vt:lpstr>第一百零二条</vt:lpstr>
      <vt:lpstr>PowerPoint 演示文稿</vt:lpstr>
      <vt:lpstr>第一百零五条 拒绝、阻碍监督检查</vt:lpstr>
      <vt:lpstr>PowerPoint 演示文稿</vt:lpstr>
      <vt:lpstr>PowerPoint 演示文稿</vt:lpstr>
      <vt:lpstr>第一百一十条 处罚授权</vt:lpstr>
      <vt:lpstr>第七章 附则（共3条，增加1条）</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主要负责人和安全管理人员</dc:title>
  <dc:creator/>
  <cp:lastModifiedBy>Administrator</cp:lastModifiedBy>
  <cp:revision>4</cp:revision>
  <dcterms:created xsi:type="dcterms:W3CDTF">2020-10-07T09:40:00Z</dcterms:created>
  <dcterms:modified xsi:type="dcterms:W3CDTF">2022-01-04T06:04:29Z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2018-07-02T00:00:00Z</vt:filetime>
  </property>
  <property fmtid="{D5CDD505-2E9C-101B-9397-08002B2CF9AE}" pid="3" name="LastSaved">
    <vt:filetime>2018-07-03T00:00:00Z</vt:filetime>
  </property>
  <property fmtid="{D5CDD505-2E9C-101B-9397-08002B2CF9AE}" pid="4" name="KSOProductBuildVer">
    <vt:lpwstr>2052-11.1.0.10024</vt:lpwstr>
  </property>
</Properties>
</file>